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4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73" r:id="rId14"/>
    <p:sldId id="266" r:id="rId15"/>
    <p:sldId id="259" r:id="rId16"/>
    <p:sldId id="269" r:id="rId17"/>
    <p:sldId id="270" r:id="rId18"/>
    <p:sldId id="274" r:id="rId19"/>
    <p:sldId id="275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B54C-FB6E-4EAF-8B4C-A8A0E2AC6EDE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C5FD2-4D60-470B-9832-40D535C398D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87C3-4032-4309-BF65-82FDC6BBEFA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87C3-4032-4309-BF65-82FDC6BBEFA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87C3-4032-4309-BF65-82FDC6BBEFA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87C3-4032-4309-BF65-82FDC6BBEFA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87C3-4032-4309-BF65-82FDC6BBEFA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87C3-4032-4309-BF65-82FDC6BBEFA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87C3-4032-4309-BF65-82FDC6BBEFA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100D65-1B3A-458D-9361-7CDB5D988D5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53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3662DC-4EED-4684-9DAE-45781EEE5E0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6500AC-ABD8-4318-BEC6-8F2F44A199DB}" type="datetimeFigureOut">
              <a:rPr kumimoji="1" lang="ja-JP" altLang="en-US" smtClean="0"/>
              <a:pPr/>
              <a:t>2009/8/7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333800-C02A-4F62-BA6E-32DDCC34E4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ishida@derek.j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rek\Videos\rika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derek\My%20Documents\My%20Videos\&#32076;&#28168;&#32645;&#37341;&#30436;(2008.2.3).mpg.wm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file:///C:\Users\derek\Documents\data&#24773;&#22577;\NetMoral2009\contents\story\b-01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rek\Videos\kotoba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858180" cy="1285884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活用型学力</a:t>
            </a:r>
            <a:r>
              <a:rPr lang="ja-JP" altLang="en-US" sz="5400" dirty="0" smtClean="0"/>
              <a:t>を伸ばす授業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886440" y="5072074"/>
            <a:ext cx="3257560" cy="150019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kumimoji="1" lang="ja-JP" altLang="en-US" dirty="0" smtClean="0"/>
              <a:t>柏市立田中小学校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西田　</a:t>
            </a:r>
            <a:r>
              <a:rPr lang="ja-JP" altLang="en-US" dirty="0" smtClean="0"/>
              <a:t>光昭</a:t>
            </a:r>
            <a:endParaRPr lang="en-US" altLang="ja-JP" dirty="0" smtClean="0"/>
          </a:p>
          <a:p>
            <a:pPr algn="ctr"/>
            <a:r>
              <a:rPr kumimoji="1" lang="en-US" altLang="ja-JP" dirty="0" smtClean="0"/>
              <a:t>E-mail : </a:t>
            </a:r>
            <a:r>
              <a:rPr kumimoji="1" lang="en-US" altLang="ja-JP" dirty="0" smtClean="0">
                <a:hlinkClick r:id="rId2"/>
              </a:rPr>
              <a:t>nishida@derek.jp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： </a:t>
            </a:r>
            <a:r>
              <a:rPr kumimoji="1" lang="en-US" altLang="ja-JP" dirty="0" smtClean="0"/>
              <a:t>http://derek.jp/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43174" y="1857364"/>
            <a:ext cx="4081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latin typeface="AR Pゴシック体M" pitchFamily="50" charset="-128"/>
                <a:ea typeface="AR Pゴシック体M" pitchFamily="50" charset="-128"/>
              </a:rPr>
              <a:t>言語活動の充実</a:t>
            </a:r>
            <a:endParaRPr kumimoji="1" lang="en-US" altLang="ja-JP" sz="1400" dirty="0" smtClean="0">
              <a:latin typeface="AR Pゴシック体M" pitchFamily="50" charset="-128"/>
              <a:ea typeface="AR P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図をかいてみよう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7158" y="1348800"/>
            <a:ext cx="814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3200" dirty="0" smtClean="0"/>
              <a:t>たてに線が</a:t>
            </a:r>
            <a:r>
              <a:rPr kumimoji="1" lang="en-US" altLang="ja-JP" sz="3200" dirty="0" smtClean="0"/>
              <a:t>1</a:t>
            </a:r>
            <a:r>
              <a:rPr kumimoji="1" lang="ja-JP" altLang="en-US" sz="3200" dirty="0" smtClean="0"/>
              <a:t>本</a:t>
            </a:r>
            <a:endParaRPr kumimoji="1" lang="en-US" altLang="ja-JP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200" dirty="0"/>
              <a:t>それ</a:t>
            </a:r>
            <a:r>
              <a:rPr lang="ja-JP" altLang="en-US" sz="3200" dirty="0" smtClean="0"/>
              <a:t>にぶつかる右上から左下へのななめの線が</a:t>
            </a:r>
            <a:r>
              <a:rPr lang="en-US" altLang="ja-JP" sz="3200" dirty="0" smtClean="0"/>
              <a:t>3</a:t>
            </a:r>
            <a:r>
              <a:rPr lang="ja-JP" altLang="en-US" sz="3200" dirty="0" smtClean="0"/>
              <a:t>本</a:t>
            </a:r>
            <a:endParaRPr lang="en-US" altLang="ja-JP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200" dirty="0" smtClean="0"/>
              <a:t>ななめの線の左のはしで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本目と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本目の線がつながる</a:t>
            </a:r>
            <a:endParaRPr lang="en-US" altLang="ja-JP" sz="32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200" dirty="0" smtClean="0"/>
              <a:t>ななめの線の右のはしで</a:t>
            </a:r>
            <a:r>
              <a:rPr kumimoji="1" lang="en-US" altLang="ja-JP" sz="3200" dirty="0" smtClean="0"/>
              <a:t>2</a:t>
            </a:r>
            <a:r>
              <a:rPr kumimoji="1" lang="ja-JP" altLang="en-US" sz="3200" dirty="0" smtClean="0"/>
              <a:t>本目と</a:t>
            </a:r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本目の線がつながる</a:t>
            </a:r>
            <a:endParaRPr kumimoji="1" lang="en-US" altLang="ja-JP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3200" dirty="0"/>
              <a:t>たて</a:t>
            </a:r>
            <a:r>
              <a:rPr lang="ja-JP" altLang="en-US" sz="3200" dirty="0" smtClean="0"/>
              <a:t>の線の上と　ななめの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本目の　右がつながる</a:t>
            </a:r>
            <a:endParaRPr lang="en-US" altLang="ja-JP" sz="32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3200" dirty="0"/>
              <a:t>たて</a:t>
            </a:r>
            <a:r>
              <a:rPr kumimoji="1" lang="ja-JP" altLang="en-US" sz="3200" dirty="0" smtClean="0"/>
              <a:t>の線の下と　ななめの</a:t>
            </a:r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本目の　左がつながる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ど</a:t>
            </a:r>
            <a:r>
              <a:rPr kumimoji="1" lang="ja-JP" altLang="en-US" dirty="0" smtClean="0"/>
              <a:t>んな絵になった？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 rot="5400000">
            <a:off x="3893339" y="3607595"/>
            <a:ext cx="46434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rot="5400000">
            <a:off x="5214942" y="1785926"/>
            <a:ext cx="1928826" cy="19288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5400000">
            <a:off x="5286380" y="2428868"/>
            <a:ext cx="1928826" cy="19288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5400000">
            <a:off x="5357818" y="3143248"/>
            <a:ext cx="1928826" cy="19288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71472" y="121442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ja-JP" altLang="en-US" sz="2400" dirty="0" smtClean="0"/>
              <a:t>たてに線が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本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596" y="1857364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15875"/>
            <a:r>
              <a:rPr lang="ja-JP" altLang="en-US" sz="2400" dirty="0" smtClean="0"/>
              <a:t>それにぶつかる右上から左下へのななめの線が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本</a:t>
            </a:r>
            <a:endParaRPr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1472" y="3000372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75"/>
            <a:r>
              <a:rPr lang="ja-JP" altLang="en-US" sz="2400" dirty="0" smtClean="0"/>
              <a:t>ななめの線の左のはしで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本目と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本目の線がつながる</a:t>
            </a:r>
            <a:endParaRPr lang="en-US" altLang="ja-JP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1472" y="4000504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75"/>
            <a:r>
              <a:rPr lang="ja-JP" altLang="en-US" sz="2400" dirty="0" smtClean="0"/>
              <a:t>ななめの線の右のはしで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本目と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本目の線がつながる</a:t>
            </a:r>
            <a:endParaRPr lang="en-US" altLang="ja-JP" sz="2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034" y="492919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75"/>
            <a:r>
              <a:rPr lang="ja-JP" altLang="en-US" sz="2400" dirty="0" smtClean="0"/>
              <a:t>たての線の上と　ななめの線の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本目の　右がつながる</a:t>
            </a:r>
            <a:endParaRPr lang="en-US" altLang="ja-JP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034" y="5857892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875"/>
            <a:r>
              <a:rPr lang="ja-JP" altLang="en-US" sz="2400" dirty="0" smtClean="0"/>
              <a:t>たての線の下と　ななめの線の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本目の　左がつながる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 rot="5400000">
            <a:off x="4893471" y="3964785"/>
            <a:ext cx="7858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>
            <a:off x="6822297" y="2821777"/>
            <a:ext cx="7858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215074" y="1285860"/>
            <a:ext cx="928694" cy="5715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16200000" flipH="1">
            <a:off x="5357818" y="5072074"/>
            <a:ext cx="857256" cy="857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どう伝えますか？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 rot="5400000">
            <a:off x="178563" y="3750471"/>
            <a:ext cx="464347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rot="5400000">
            <a:off x="1500166" y="1928802"/>
            <a:ext cx="1928826" cy="19288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5400000">
            <a:off x="1571604" y="2571744"/>
            <a:ext cx="1928826" cy="19288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5400000">
            <a:off x="1643042" y="3286124"/>
            <a:ext cx="1928826" cy="19288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5400000">
            <a:off x="1178695" y="4107661"/>
            <a:ext cx="7858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>
            <a:off x="3107521" y="2964653"/>
            <a:ext cx="7858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500298" y="1428736"/>
            <a:ext cx="928694" cy="5715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16200000" flipH="1">
            <a:off x="1643042" y="5214950"/>
            <a:ext cx="857256" cy="857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643182"/>
            <a:ext cx="4929222" cy="36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きちんと</a:t>
            </a:r>
            <a:r>
              <a:rPr kumimoji="1" lang="ja-JP" altLang="en-US" dirty="0" smtClean="0"/>
              <a:t>伝えるためには？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1785926"/>
            <a:ext cx="77153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5488" indent="-725488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ja-JP" altLang="en-US" sz="4400" dirty="0" smtClean="0">
                <a:latin typeface="IW JS太教科書体" pitchFamily="17" charset="-128"/>
                <a:ea typeface="IW JS太教科書体" pitchFamily="17" charset="-128"/>
              </a:rPr>
              <a:t>くわしく話す。</a:t>
            </a:r>
            <a:endParaRPr lang="en-US" altLang="ja-JP" sz="4400" dirty="0" smtClean="0">
              <a:latin typeface="IW JS太教科書体" pitchFamily="17" charset="-128"/>
              <a:ea typeface="IW JS太教科書体" pitchFamily="17" charset="-128"/>
            </a:endParaRPr>
          </a:p>
          <a:p>
            <a:pPr marL="725488" indent="-725488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sz="4400" dirty="0" smtClean="0">
                <a:latin typeface="IW JS太教科書体" pitchFamily="17" charset="-128"/>
                <a:ea typeface="IW JS太教科書体" pitchFamily="17" charset="-128"/>
              </a:rPr>
              <a:t>ことばと絵を組み合わせる。</a:t>
            </a:r>
            <a:endParaRPr lang="en-US" altLang="ja-JP" sz="4400" dirty="0" smtClean="0">
              <a:latin typeface="IW JS太教科書体" pitchFamily="17" charset="-128"/>
              <a:ea typeface="IW JS太教科書体" pitchFamily="17" charset="-128"/>
            </a:endParaRPr>
          </a:p>
          <a:p>
            <a:pPr marL="725488" indent="-725488">
              <a:lnSpc>
                <a:spcPct val="150000"/>
              </a:lnSpc>
              <a:buFont typeface="Wingdings" pitchFamily="2" charset="2"/>
              <a:buChar char="n"/>
            </a:pPr>
            <a:r>
              <a:rPr kumimoji="1" lang="ja-JP" altLang="en-US" sz="4400" dirty="0" smtClean="0">
                <a:latin typeface="IW JS太教科書体" pitchFamily="17" charset="-128"/>
                <a:ea typeface="IW JS太教科書体" pitchFamily="17" charset="-128"/>
              </a:rPr>
              <a:t>確かめてみる。</a:t>
            </a:r>
            <a:endParaRPr kumimoji="1" lang="en-US" altLang="ja-JP" sz="4400" dirty="0" smtClean="0">
              <a:latin typeface="IW JS太教科書体" pitchFamily="17" charset="-128"/>
              <a:ea typeface="IW JS太教科書体" pitchFamily="17" charset="-128"/>
            </a:endParaRPr>
          </a:p>
          <a:p>
            <a:pPr marL="725488" indent="-725488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sz="4400" dirty="0" smtClean="0">
                <a:latin typeface="IW JS太教科書体" pitchFamily="17" charset="-128"/>
                <a:ea typeface="IW JS太教科書体" pitchFamily="17" charset="-128"/>
              </a:rPr>
              <a:t>伝わらないこともある</a:t>
            </a:r>
            <a:endParaRPr kumimoji="1" lang="en-US" altLang="ja-JP" sz="4400" dirty="0" smtClean="0">
              <a:latin typeface="IW JS太教科書体" pitchFamily="17" charset="-128"/>
              <a:ea typeface="IW JS太教科書体" pitchFamily="17" charset="-128"/>
            </a:endParaRPr>
          </a:p>
          <a:p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育てたい力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85852" y="1857364"/>
            <a:ext cx="7498080" cy="4357718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ja-JP" altLang="en-US" sz="4400" dirty="0" smtClean="0"/>
              <a:t>言葉を使ってのコミュニケーションを適切に行う力</a:t>
            </a:r>
            <a:endParaRPr lang="en-US" altLang="ja-JP" sz="4400" dirty="0" smtClean="0"/>
          </a:p>
          <a:p>
            <a:pPr>
              <a:spcBef>
                <a:spcPts val="1800"/>
              </a:spcBef>
            </a:pPr>
            <a:r>
              <a:rPr lang="ja-JP" altLang="en-US" sz="4400" dirty="0" smtClean="0"/>
              <a:t>コミュニケーションを適切に行おうとする態度</a:t>
            </a:r>
            <a:endParaRPr lang="en-US" altLang="ja-JP" sz="4400" dirty="0" smtClean="0"/>
          </a:p>
          <a:p>
            <a:pPr>
              <a:spcBef>
                <a:spcPts val="1800"/>
              </a:spcBef>
            </a:pPr>
            <a:r>
              <a:rPr lang="ja-JP" altLang="en-US" sz="4400" dirty="0" smtClean="0"/>
              <a:t>テキスト言語と非テキスト言語のつながりを作る力</a:t>
            </a:r>
            <a:endParaRPr lang="en-US" altLang="ja-JP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６年　理科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ja-JP" altLang="en-US" sz="4000" dirty="0" smtClean="0"/>
              <a:t>電流計の使い方を知る。</a:t>
            </a:r>
            <a:endParaRPr lang="en-US" altLang="ja-JP" sz="4000" dirty="0" smtClean="0"/>
          </a:p>
          <a:p>
            <a:pPr>
              <a:spcBef>
                <a:spcPts val="1800"/>
              </a:spcBef>
            </a:pPr>
            <a:r>
              <a:rPr lang="ja-JP" altLang="en-US" sz="4000" dirty="0" smtClean="0"/>
              <a:t>力と電流を関連づけて考える。</a:t>
            </a:r>
            <a:endParaRPr lang="en-US" altLang="ja-JP" sz="4000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53884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授業の様子は？</a:t>
            </a:r>
            <a:endParaRPr kumimoji="1" lang="ja-JP" altLang="en-US" dirty="0"/>
          </a:p>
        </p:txBody>
      </p:sp>
      <p:pic>
        <p:nvPicPr>
          <p:cNvPr id="4" name="rik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2143116"/>
            <a:ext cx="3948148" cy="296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６年　理科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ja-JP" altLang="en-US" sz="4000" dirty="0" smtClean="0"/>
              <a:t>力と電流を関連づけて考える。</a:t>
            </a:r>
            <a:endParaRPr lang="en-US" altLang="ja-JP" sz="4000" dirty="0" smtClean="0"/>
          </a:p>
          <a:p>
            <a:pPr>
              <a:spcBef>
                <a:spcPts val="1800"/>
              </a:spcBef>
            </a:pPr>
            <a:r>
              <a:rPr lang="ja-JP" altLang="en-US" sz="4000" dirty="0" smtClean="0"/>
              <a:t>考えた</a:t>
            </a:r>
            <a:r>
              <a:rPr lang="ja-JP" altLang="en-US" sz="4000" dirty="0" smtClean="0"/>
              <a:t>ことを，実験で確かめる。</a:t>
            </a:r>
            <a:endParaRPr lang="en-US" altLang="ja-JP" sz="4000" dirty="0" smtClean="0"/>
          </a:p>
          <a:p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429000"/>
            <a:ext cx="409574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６年　理科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ja-JP" altLang="en-US" sz="4000" dirty="0" smtClean="0"/>
              <a:t>友だちに自分の</a:t>
            </a:r>
            <a:r>
              <a:rPr lang="ja-JP" altLang="en-US" sz="4000" dirty="0" smtClean="0"/>
              <a:t>確かめた</a:t>
            </a:r>
            <a:r>
              <a:rPr lang="ja-JP" altLang="en-US" sz="4000" dirty="0" smtClean="0"/>
              <a:t>ことを伝え合い，友だちの考えと比べる。</a:t>
            </a:r>
            <a:endParaRPr lang="en-US" altLang="ja-JP" sz="4000" dirty="0" smtClean="0"/>
          </a:p>
          <a:p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育てたい力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ja-JP" altLang="en-US" sz="4000" dirty="0" smtClean="0"/>
              <a:t>学習や経験を元に，電磁石の力を強くする方法を考える力</a:t>
            </a:r>
            <a:endParaRPr lang="en-US" altLang="ja-JP" sz="4000" dirty="0" smtClean="0"/>
          </a:p>
          <a:p>
            <a:pPr>
              <a:spcBef>
                <a:spcPts val="2400"/>
              </a:spcBef>
            </a:pPr>
            <a:r>
              <a:rPr lang="ja-JP" altLang="en-US" sz="4000" dirty="0" smtClean="0"/>
              <a:t>電流の強さを測り，実験で確かめようとする態度</a:t>
            </a:r>
            <a:endParaRPr lang="en-US" altLang="ja-JP" sz="4000" dirty="0" smtClean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1850" y="285728"/>
            <a:ext cx="7862150" cy="1143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dirty="0" smtClean="0"/>
              <a:t>学力を伸ばす</a:t>
            </a:r>
            <a:endParaRPr kumimoji="1" lang="ja-JP" altLang="en-US" sz="4800" dirty="0"/>
          </a:p>
        </p:txBody>
      </p:sp>
      <p:sp>
        <p:nvSpPr>
          <p:cNvPr id="4" name="円/楕円 3"/>
          <p:cNvSpPr/>
          <p:nvPr/>
        </p:nvSpPr>
        <p:spPr>
          <a:xfrm>
            <a:off x="2714612" y="1571612"/>
            <a:ext cx="3929090" cy="19288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solidFill>
                  <a:srgbClr val="FF0000"/>
                </a:solidFill>
              </a:rPr>
              <a:t>活　用</a:t>
            </a:r>
            <a:endParaRPr kumimoji="1" lang="ja-JP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785786" y="4071942"/>
            <a:ext cx="3643338" cy="192882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>
                <a:solidFill>
                  <a:schemeClr val="tx2"/>
                </a:solidFill>
              </a:rPr>
              <a:t>探 求</a:t>
            </a:r>
            <a:endParaRPr kumimoji="1" lang="ja-JP" altLang="en-US" sz="8000" dirty="0">
              <a:solidFill>
                <a:schemeClr val="tx2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143504" y="4143380"/>
            <a:ext cx="3714776" cy="19288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>
                <a:solidFill>
                  <a:schemeClr val="tx1"/>
                </a:solidFill>
              </a:rPr>
              <a:t>習 得</a:t>
            </a:r>
            <a:endParaRPr kumimoji="1" lang="ja-JP" altLang="en-US" sz="8000" dirty="0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5400000">
            <a:off x="2250265" y="3321843"/>
            <a:ext cx="857256" cy="500066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16200000" flipH="1">
            <a:off x="6036479" y="3393281"/>
            <a:ext cx="857256" cy="500066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0800000">
            <a:off x="4286248" y="5429264"/>
            <a:ext cx="857256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4357686" y="4786322"/>
            <a:ext cx="857256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 flipH="1" flipV="1">
            <a:off x="2625314" y="3375422"/>
            <a:ext cx="785818" cy="464347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16200000" flipV="1">
            <a:off x="5732870" y="3446859"/>
            <a:ext cx="785817" cy="464349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6</a:t>
            </a:r>
            <a:r>
              <a:rPr lang="ja-JP" altLang="en-US" dirty="0" smtClean="0"/>
              <a:t>年生　国語　漢字の振り返り</a:t>
            </a:r>
            <a:endParaRPr lang="ja-JP" altLang="en-US" dirty="0" smtClean="0"/>
          </a:p>
        </p:txBody>
      </p:sp>
      <p:pic>
        <p:nvPicPr>
          <p:cNvPr id="6" name="経済羅針盤(2008.2.3).mp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 b="17308"/>
          <a:stretch>
            <a:fillRect/>
          </a:stretch>
        </p:blipFill>
        <p:spPr>
          <a:xfrm>
            <a:off x="2000250" y="2214563"/>
            <a:ext cx="4075113" cy="3071812"/>
          </a:xfrm>
        </p:spPr>
      </p:pic>
      <p:sp>
        <p:nvSpPr>
          <p:cNvPr id="5124" name="テキスト ボックス 6"/>
          <p:cNvSpPr txBox="1">
            <a:spLocks noChangeArrowheads="1"/>
          </p:cNvSpPr>
          <p:nvPr/>
        </p:nvSpPr>
        <p:spPr bwMode="auto">
          <a:xfrm>
            <a:off x="5000625" y="5929313"/>
            <a:ext cx="232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Times New Roman" pitchFamily="18" charset="0"/>
              </a:rPr>
              <a:t>NHK</a:t>
            </a:r>
            <a:r>
              <a:rPr lang="ja-JP" altLang="en-US">
                <a:latin typeface="Times New Roman" pitchFamily="18" charset="0"/>
              </a:rPr>
              <a:t>  経済羅針盤より</a:t>
            </a:r>
            <a:endParaRPr lang="en-US" altLang="ja-JP">
              <a:latin typeface="Times New Roman" pitchFamily="18" charset="0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400175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漢字の仲間分け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214563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2214563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2143125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2143125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2143125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071678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小４　情報モラルの学習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14414" y="1428736"/>
            <a:ext cx="7498080" cy="2857520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○ 学習のめあて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言葉だけでは伝わりにくいことがあることを知る。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言葉と他の表し方を組み合わせるとわかりやすいことを知る。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785918" y="4500570"/>
            <a:ext cx="6429420" cy="10001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その過程で活用型の学力を育てる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271722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文字だけで伝える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ja-JP" altLang="en-US" sz="6600" dirty="0" smtClean="0"/>
              <a:t>楽しさ　　難しさ</a:t>
            </a:r>
            <a:endParaRPr kumimoji="1" lang="ja-JP" alt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871540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動作設定ボタン : 進む/次へ 3">
            <a:hlinkClick r:id="rId4" action="ppaction://hlinkfile" highlightClick="1"/>
          </p:cNvPr>
          <p:cNvSpPr/>
          <p:nvPr/>
        </p:nvSpPr>
        <p:spPr>
          <a:xfrm>
            <a:off x="7929586" y="6143644"/>
            <a:ext cx="100013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「いいよ」のちがい</a:t>
            </a:r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4000" dirty="0" smtClean="0"/>
              <a:t>みゆ　</a:t>
            </a:r>
            <a:r>
              <a:rPr kumimoji="1" lang="ja-JP" altLang="en-US" sz="2800" dirty="0" smtClean="0"/>
              <a:t>の</a:t>
            </a:r>
            <a:r>
              <a:rPr kumimoji="1" lang="ja-JP" altLang="en-US" sz="4000" dirty="0" smtClean="0"/>
              <a:t>いいよ</a:t>
            </a:r>
            <a:endParaRPr kumimoji="1" lang="ja-JP" altLang="en-US" sz="2800" dirty="0"/>
          </a:p>
        </p:txBody>
      </p:sp>
      <p:sp>
        <p:nvSpPr>
          <p:cNvPr id="6" name="テキスト プレースホルダ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じゅん　</a:t>
            </a:r>
            <a:r>
              <a:rPr kumimoji="1" lang="ja-JP" altLang="en-US" dirty="0" smtClean="0"/>
              <a:t>の</a:t>
            </a:r>
            <a:r>
              <a:rPr kumimoji="1" lang="ja-JP" altLang="en-US" sz="3600" dirty="0" smtClean="0"/>
              <a:t>　いいよ</a:t>
            </a:r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311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18356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1071538" y="4357694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IW JS太教科書体" pitchFamily="17" charset="-128"/>
                <a:ea typeface="IW JS太教科書体" pitchFamily="17" charset="-128"/>
              </a:rPr>
              <a:t>行けるよ</a:t>
            </a:r>
            <a:endParaRPr kumimoji="1" lang="en-US" altLang="ja-JP" sz="4800" dirty="0" smtClean="0">
              <a:latin typeface="IW JS太教科書体" pitchFamily="17" charset="-128"/>
              <a:ea typeface="IW JS太教科書体" pitchFamily="17" charset="-128"/>
            </a:endParaRPr>
          </a:p>
          <a:p>
            <a:r>
              <a:rPr lang="ja-JP" altLang="en-US" sz="4800" dirty="0" smtClean="0">
                <a:latin typeface="IW JS太教科書体" pitchFamily="17" charset="-128"/>
                <a:ea typeface="IW JS太教科書体" pitchFamily="17" charset="-128"/>
              </a:rPr>
              <a:t>するよ</a:t>
            </a:r>
            <a:endParaRPr kumimoji="1" lang="ja-JP" altLang="en-US" sz="4800" dirty="0">
              <a:latin typeface="IW JS太教科書体" pitchFamily="17" charset="-128"/>
              <a:ea typeface="IW JS太教科書体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72066" y="4357694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latin typeface="IW JS太教科書体" pitchFamily="17" charset="-128"/>
                <a:ea typeface="IW JS太教科書体" pitchFamily="17" charset="-128"/>
              </a:rPr>
              <a:t>しなくて</a:t>
            </a:r>
            <a:endParaRPr kumimoji="1" lang="en-US" altLang="ja-JP" sz="4800" dirty="0" smtClean="0">
              <a:latin typeface="IW JS太教科書体" pitchFamily="17" charset="-128"/>
              <a:ea typeface="IW JS太教科書体" pitchFamily="17" charset="-128"/>
            </a:endParaRPr>
          </a:p>
          <a:p>
            <a:r>
              <a:rPr lang="ja-JP" altLang="en-US" sz="4800" dirty="0" smtClean="0">
                <a:latin typeface="IW JS太教科書体" pitchFamily="17" charset="-128"/>
                <a:ea typeface="IW JS太教科書体" pitchFamily="17" charset="-128"/>
              </a:rPr>
              <a:t>いいよ</a:t>
            </a:r>
            <a:endParaRPr kumimoji="1" lang="ja-JP" altLang="en-US" sz="4800" dirty="0">
              <a:latin typeface="IW JS太教科書体" pitchFamily="17" charset="-128"/>
              <a:ea typeface="IW JS太教科書体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じゅんはどうすれば伝わった？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00100" y="1857364"/>
            <a:ext cx="480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 smtClean="0">
                <a:latin typeface="IW JS太教科書体" pitchFamily="17" charset="-128"/>
                <a:ea typeface="IW JS太教科書体" pitchFamily="17" charset="-128"/>
              </a:rPr>
              <a:t>はっきり言えばいい</a:t>
            </a:r>
            <a:endParaRPr lang="en-US" altLang="ja-JP" sz="4000" dirty="0" smtClean="0">
              <a:latin typeface="IW JS太教科書体" pitchFamily="17" charset="-128"/>
              <a:ea typeface="IW JS太教科書体" pitchFamily="17" charset="-128"/>
            </a:endParaRPr>
          </a:p>
          <a:p>
            <a:r>
              <a:rPr kumimoji="1" lang="ja-JP" altLang="en-US" sz="4000" dirty="0" smtClean="0">
                <a:latin typeface="IW JS太教科書体" pitchFamily="17" charset="-128"/>
                <a:ea typeface="IW JS太教科書体" pitchFamily="17" charset="-128"/>
              </a:rPr>
              <a:t>　　いけないよ</a:t>
            </a:r>
            <a:endParaRPr kumimoji="1" lang="en-US" altLang="ja-JP" sz="4000" dirty="0" smtClean="0">
              <a:latin typeface="IW JS太教科書体" pitchFamily="17" charset="-128"/>
              <a:ea typeface="IW JS太教科書体" pitchFamily="17" charset="-128"/>
            </a:endParaRPr>
          </a:p>
          <a:p>
            <a:r>
              <a:rPr lang="ja-JP" altLang="en-US" sz="4000" dirty="0" smtClean="0">
                <a:latin typeface="IW JS太教科書体" pitchFamily="17" charset="-128"/>
                <a:ea typeface="IW JS太教科書体" pitchFamily="17" charset="-128"/>
              </a:rPr>
              <a:t>　　しなくていいよ</a:t>
            </a:r>
            <a:endParaRPr kumimoji="1" lang="ja-JP" altLang="en-US" dirty="0">
              <a:latin typeface="IW JS太教科書体" pitchFamily="17" charset="-128"/>
              <a:ea typeface="IW JS太教科書体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何</a:t>
            </a:r>
            <a:r>
              <a:rPr lang="ja-JP" altLang="en-US" dirty="0" smtClean="0"/>
              <a:t>をぬぎますか？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58" y="1928802"/>
            <a:ext cx="8326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ここではきものを</a:t>
            </a:r>
            <a:r>
              <a:rPr kumimoji="1" lang="ja-JP" altLang="en-US" sz="7200" dirty="0" smtClean="0">
                <a:solidFill>
                  <a:srgbClr val="FF0000"/>
                </a:solidFill>
              </a:rPr>
              <a:t>ぬぐ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530" name="AutoShape 2" descr="http://tbn1.google.com/images?q=tbn:DF09bM0hFFfpRM:http://www.milky-estate.jp/%E7%8E%84%E9%96%A2%E9%96%89019-%E5%86%8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" name="図 4" descr="d0080906_10455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357562"/>
            <a:ext cx="214314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読み方のちがい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596" y="1928802"/>
            <a:ext cx="8326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ここではきものをぬぐ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034" y="4214818"/>
            <a:ext cx="8326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ここではきものをぬぐ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授業の様子は</a:t>
            </a:r>
            <a:endParaRPr kumimoji="1" lang="ja-JP" altLang="en-US" dirty="0"/>
          </a:p>
        </p:txBody>
      </p:sp>
      <p:pic>
        <p:nvPicPr>
          <p:cNvPr id="6" name="kotob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71736" y="2071678"/>
            <a:ext cx="4071966" cy="305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940</TotalTime>
  <Words>409</Words>
  <Application>Microsoft Office PowerPoint</Application>
  <PresentationFormat>画面に合わせる (4:3)</PresentationFormat>
  <Paragraphs>81</Paragraphs>
  <Slides>21</Slides>
  <Notes>9</Notes>
  <HiddenSlides>0</HiddenSlides>
  <MMClips>3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フレッシュ</vt:lpstr>
      <vt:lpstr>アース</vt:lpstr>
      <vt:lpstr>活用型学力を伸ばす授業</vt:lpstr>
      <vt:lpstr>学力を伸ばす</vt:lpstr>
      <vt:lpstr>小４　情報モラルの学習</vt:lpstr>
      <vt:lpstr>文字だけで伝える 楽しさ　　難しさ</vt:lpstr>
      <vt:lpstr>「いいよ」のちがい</vt:lpstr>
      <vt:lpstr>じゅんはどうすれば伝わった？</vt:lpstr>
      <vt:lpstr>何をぬぎますか？</vt:lpstr>
      <vt:lpstr>読み方のちがい</vt:lpstr>
      <vt:lpstr>授業の様子は</vt:lpstr>
      <vt:lpstr>図をかいてみよう</vt:lpstr>
      <vt:lpstr>どんな絵になった？</vt:lpstr>
      <vt:lpstr>どう伝えますか？</vt:lpstr>
      <vt:lpstr>きちんと伝えるためには？</vt:lpstr>
      <vt:lpstr>育てたい力</vt:lpstr>
      <vt:lpstr>６年　理科</vt:lpstr>
      <vt:lpstr>授業の様子は？</vt:lpstr>
      <vt:lpstr>６年　理科</vt:lpstr>
      <vt:lpstr>６年　理科</vt:lpstr>
      <vt:lpstr>育てたい力</vt:lpstr>
      <vt:lpstr>6年生　国語　漢字の振り返り</vt:lpstr>
      <vt:lpstr>漢字の仲間分け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活用型学力を伸ばす授業</dc:title>
  <dc:creator>西田</dc:creator>
  <cp:lastModifiedBy>西田</cp:lastModifiedBy>
  <cp:revision>5</cp:revision>
  <dcterms:created xsi:type="dcterms:W3CDTF">2009-08-06T09:47:30Z</dcterms:created>
  <dcterms:modified xsi:type="dcterms:W3CDTF">2009-08-07T04:59:16Z</dcterms:modified>
</cp:coreProperties>
</file>