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4" r:id="rId1"/>
    <p:sldMasterId id="2147483753" r:id="rId2"/>
    <p:sldMasterId id="2147483765" r:id="rId3"/>
  </p:sldMasterIdLst>
  <p:notesMasterIdLst>
    <p:notesMasterId r:id="rId69"/>
  </p:notesMasterIdLst>
  <p:handoutMasterIdLst>
    <p:handoutMasterId r:id="rId70"/>
  </p:handoutMasterIdLst>
  <p:sldIdLst>
    <p:sldId id="256" r:id="rId4"/>
    <p:sldId id="321" r:id="rId5"/>
    <p:sldId id="373" r:id="rId6"/>
    <p:sldId id="328" r:id="rId7"/>
    <p:sldId id="329"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11" r:id="rId21"/>
    <p:sldId id="342" r:id="rId22"/>
    <p:sldId id="343" r:id="rId23"/>
    <p:sldId id="344" r:id="rId24"/>
    <p:sldId id="345" r:id="rId25"/>
    <p:sldId id="346" r:id="rId26"/>
    <p:sldId id="347" r:id="rId27"/>
    <p:sldId id="348" r:id="rId28"/>
    <p:sldId id="349" r:id="rId29"/>
    <p:sldId id="350" r:id="rId30"/>
    <p:sldId id="351" r:id="rId31"/>
    <p:sldId id="355" r:id="rId32"/>
    <p:sldId id="356" r:id="rId33"/>
    <p:sldId id="353" r:id="rId34"/>
    <p:sldId id="259" r:id="rId35"/>
    <p:sldId id="374" r:id="rId36"/>
    <p:sldId id="354" r:id="rId37"/>
    <p:sldId id="357" r:id="rId38"/>
    <p:sldId id="358" r:id="rId39"/>
    <p:sldId id="370" r:id="rId40"/>
    <p:sldId id="366" r:id="rId41"/>
    <p:sldId id="367" r:id="rId42"/>
    <p:sldId id="368" r:id="rId43"/>
    <p:sldId id="369" r:id="rId44"/>
    <p:sldId id="262" r:id="rId45"/>
    <p:sldId id="352" r:id="rId46"/>
    <p:sldId id="263" r:id="rId47"/>
    <p:sldId id="323" r:id="rId48"/>
    <p:sldId id="277" r:id="rId49"/>
    <p:sldId id="278" r:id="rId50"/>
    <p:sldId id="287" r:id="rId51"/>
    <p:sldId id="288" r:id="rId52"/>
    <p:sldId id="359" r:id="rId53"/>
    <p:sldId id="279" r:id="rId54"/>
    <p:sldId id="280" r:id="rId55"/>
    <p:sldId id="281" r:id="rId56"/>
    <p:sldId id="282" r:id="rId57"/>
    <p:sldId id="286" r:id="rId58"/>
    <p:sldId id="285" r:id="rId59"/>
    <p:sldId id="360" r:id="rId60"/>
    <p:sldId id="372" r:id="rId61"/>
    <p:sldId id="305" r:id="rId62"/>
    <p:sldId id="314" r:id="rId63"/>
    <p:sldId id="315" r:id="rId64"/>
    <p:sldId id="316" r:id="rId65"/>
    <p:sldId id="317" r:id="rId66"/>
    <p:sldId id="371" r:id="rId67"/>
    <p:sldId id="320" r:id="rId68"/>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73" d="100"/>
          <a:sy n="73" d="100"/>
        </p:scale>
        <p:origin x="-894" y="-96"/>
      </p:cViewPr>
      <p:guideLst>
        <p:guide orient="horz" pos="2160"/>
        <p:guide pos="2880"/>
      </p:guideLst>
    </p:cSldViewPr>
  </p:slideViewPr>
  <p:notesTextViewPr>
    <p:cViewPr>
      <p:scale>
        <a:sx n="1" d="1"/>
        <a:sy n="1" d="1"/>
      </p:scale>
      <p:origin x="0" y="0"/>
    </p:cViewPr>
  </p:notesTextViewPr>
  <p:sorterViewPr>
    <p:cViewPr>
      <p:scale>
        <a:sx n="122" d="100"/>
        <a:sy n="122" d="100"/>
      </p:scale>
      <p:origin x="0" y="12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AD610068-C52E-4D50-91A0-E8E3111EDC62}" type="datetimeFigureOut">
              <a:rPr kumimoji="1" lang="ja-JP" altLang="en-US" smtClean="0"/>
              <a:t>2012/7/29</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31AAACC3-164C-4A4E-8806-1FE4E90A21A5}" type="slidenum">
              <a:rPr kumimoji="1" lang="ja-JP" altLang="en-US" smtClean="0"/>
              <a:t>‹#›</a:t>
            </a:fld>
            <a:endParaRPr kumimoji="1" lang="ja-JP" altLang="en-US"/>
          </a:p>
        </p:txBody>
      </p:sp>
    </p:spTree>
    <p:extLst>
      <p:ext uri="{BB962C8B-B14F-4D97-AF65-F5344CB8AC3E}">
        <p14:creationId xmlns:p14="http://schemas.microsoft.com/office/powerpoint/2010/main" val="2479702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DDF1FC99-E65F-484B-881D-8AD32A3C2B06}" type="datetimeFigureOut">
              <a:rPr kumimoji="1" lang="ja-JP" altLang="en-US" smtClean="0"/>
              <a:t>2012/7/29</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71BC65E-6B73-4D87-8467-327A25A4B339}" type="slidenum">
              <a:rPr kumimoji="1" lang="ja-JP" altLang="en-US" smtClean="0"/>
              <a:t>‹#›</a:t>
            </a:fld>
            <a:endParaRPr kumimoji="1" lang="ja-JP" altLang="en-US"/>
          </a:p>
        </p:txBody>
      </p:sp>
    </p:spTree>
    <p:extLst>
      <p:ext uri="{BB962C8B-B14F-4D97-AF65-F5344CB8AC3E}">
        <p14:creationId xmlns:p14="http://schemas.microsoft.com/office/powerpoint/2010/main" val="31362832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 1"/>
          <p:cNvSpPr>
            <a:spLocks noGrp="1" noRot="1" noChangeAspect="1" noTextEdit="1"/>
          </p:cNvSpPr>
          <p:nvPr>
            <p:ph type="sldImg"/>
          </p:nvPr>
        </p:nvSpPr>
        <p:spPr>
          <a:ln/>
        </p:spPr>
      </p:sp>
      <p:sp>
        <p:nvSpPr>
          <p:cNvPr id="227331" name="ノート プレースホルダ 2"/>
          <p:cNvSpPr>
            <a:spLocks noGrp="1"/>
          </p:cNvSpPr>
          <p:nvPr>
            <p:ph type="body" idx="1"/>
          </p:nvPr>
        </p:nvSpPr>
        <p:spPr>
          <a:noFill/>
        </p:spPr>
        <p:txBody>
          <a:bodyPr/>
          <a:lstStyle/>
          <a:p>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66E087-C64C-4479-AE25-FEF32343F8E2}" type="slidenum">
              <a:rPr lang="en-US" altLang="ja-JP" smtClean="0"/>
              <a:pPr fontAlgn="base">
                <a:spcBef>
                  <a:spcPct val="0"/>
                </a:spcBef>
                <a:spcAft>
                  <a:spcPct val="0"/>
                </a:spcAft>
                <a:defRPr/>
              </a:pPr>
              <a:t>19</a:t>
            </a:fld>
            <a:endParaRPr lang="en-US" altLang="ja-JP" smtClean="0"/>
          </a:p>
        </p:txBody>
      </p:sp>
      <p:sp>
        <p:nvSpPr>
          <p:cNvPr id="71683"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p:spPr>
      </p:sp>
      <p:sp>
        <p:nvSpPr>
          <p:cNvPr id="71684" name="Rectangle 3"/>
          <p:cNvSpPr>
            <a:spLocks noGrp="1" noChangeArrowheads="1"/>
          </p:cNvSpPr>
          <p:nvPr>
            <p:ph type="body" idx="1"/>
          </p:nvPr>
        </p:nvSpPr>
        <p:spPr bwMode="auto">
          <a:xfrm>
            <a:off x="675136" y="4686499"/>
            <a:ext cx="5385492" cy="443812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46E51C-D509-4D61-8224-8897D5E7C54B}" type="slidenum">
              <a:rPr lang="en-US" altLang="ja-JP" smtClean="0"/>
              <a:pPr fontAlgn="base">
                <a:spcBef>
                  <a:spcPct val="0"/>
                </a:spcBef>
                <a:spcAft>
                  <a:spcPct val="0"/>
                </a:spcAft>
                <a:defRPr/>
              </a:pPr>
              <a:t>20</a:t>
            </a:fld>
            <a:endParaRPr lang="en-US" altLang="ja-JP" smtClean="0"/>
          </a:p>
        </p:txBody>
      </p:sp>
      <p:sp>
        <p:nvSpPr>
          <p:cNvPr id="70659"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p:spPr>
      </p:sp>
      <p:sp>
        <p:nvSpPr>
          <p:cNvPr id="70660" name="Rectangle 3"/>
          <p:cNvSpPr>
            <a:spLocks noGrp="1" noChangeArrowheads="1"/>
          </p:cNvSpPr>
          <p:nvPr>
            <p:ph type="body" idx="1"/>
          </p:nvPr>
        </p:nvSpPr>
        <p:spPr bwMode="auto">
          <a:xfrm>
            <a:off x="675136" y="4686499"/>
            <a:ext cx="5385492" cy="443812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D186BE-1CA0-409C-B475-D762723AF93A}" type="slidenum">
              <a:rPr lang="en-US" altLang="ja-JP" smtClean="0"/>
              <a:pPr fontAlgn="base">
                <a:spcBef>
                  <a:spcPct val="0"/>
                </a:spcBef>
                <a:spcAft>
                  <a:spcPct val="0"/>
                </a:spcAft>
                <a:defRPr/>
              </a:pPr>
              <a:t>22</a:t>
            </a:fld>
            <a:endParaRPr lang="en-US" altLang="ja-JP" smtClean="0"/>
          </a:p>
        </p:txBody>
      </p:sp>
      <p:sp>
        <p:nvSpPr>
          <p:cNvPr id="66563"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p:spPr>
      </p:sp>
      <p:sp>
        <p:nvSpPr>
          <p:cNvPr id="66564" name="Rectangle 3"/>
          <p:cNvSpPr>
            <a:spLocks noGrp="1" noChangeArrowheads="1"/>
          </p:cNvSpPr>
          <p:nvPr>
            <p:ph type="body" idx="1"/>
          </p:nvPr>
        </p:nvSpPr>
        <p:spPr bwMode="auto">
          <a:xfrm>
            <a:off x="675136" y="4686499"/>
            <a:ext cx="5385492" cy="443812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1E58CF-708A-4703-8489-C06E5C78E8E5}" type="slidenum">
              <a:rPr lang="en-US" altLang="ja-JP" smtClean="0"/>
              <a:pPr fontAlgn="base">
                <a:spcBef>
                  <a:spcPct val="0"/>
                </a:spcBef>
                <a:spcAft>
                  <a:spcPct val="0"/>
                </a:spcAft>
                <a:defRPr/>
              </a:pPr>
              <a:t>27</a:t>
            </a:fld>
            <a:endParaRPr lang="en-US" altLang="ja-JP" smtClean="0"/>
          </a:p>
        </p:txBody>
      </p:sp>
      <p:sp>
        <p:nvSpPr>
          <p:cNvPr id="73731"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p:spPr>
      </p:sp>
      <p:sp>
        <p:nvSpPr>
          <p:cNvPr id="73732" name="Rectangle 3"/>
          <p:cNvSpPr>
            <a:spLocks noGrp="1" noChangeArrowheads="1"/>
          </p:cNvSpPr>
          <p:nvPr>
            <p:ph type="body" idx="1"/>
          </p:nvPr>
        </p:nvSpPr>
        <p:spPr bwMode="auto">
          <a:xfrm>
            <a:off x="675136" y="4686499"/>
            <a:ext cx="5385492" cy="443812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6461B4-56A7-46C1-9D7B-E9B15B42A980}" type="slidenum">
              <a:rPr lang="en-US" altLang="ja-JP" smtClean="0"/>
              <a:pPr fontAlgn="base">
                <a:spcBef>
                  <a:spcPct val="0"/>
                </a:spcBef>
                <a:spcAft>
                  <a:spcPct val="0"/>
                </a:spcAft>
                <a:defRPr/>
              </a:pPr>
              <a:t>28</a:t>
            </a:fld>
            <a:endParaRPr lang="en-US" altLang="ja-JP" smtClean="0"/>
          </a:p>
        </p:txBody>
      </p:sp>
      <p:sp>
        <p:nvSpPr>
          <p:cNvPr id="74755"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p:spPr>
      </p:sp>
      <p:sp>
        <p:nvSpPr>
          <p:cNvPr id="74756" name="Rectangle 3"/>
          <p:cNvSpPr>
            <a:spLocks noGrp="1" noChangeArrowheads="1"/>
          </p:cNvSpPr>
          <p:nvPr>
            <p:ph type="body" idx="1"/>
          </p:nvPr>
        </p:nvSpPr>
        <p:spPr bwMode="auto">
          <a:xfrm>
            <a:off x="675136" y="4686499"/>
            <a:ext cx="5385492" cy="443812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 1"/>
          <p:cNvSpPr>
            <a:spLocks noGrp="1" noRot="1" noChangeAspect="1" noTextEdit="1"/>
          </p:cNvSpPr>
          <p:nvPr>
            <p:ph type="sldImg"/>
          </p:nvPr>
        </p:nvSpPr>
        <p:spPr>
          <a:ln/>
        </p:spPr>
      </p:sp>
      <p:sp>
        <p:nvSpPr>
          <p:cNvPr id="153603" name="ノート プレースホルダ 2"/>
          <p:cNvSpPr>
            <a:spLocks noGrp="1"/>
          </p:cNvSpPr>
          <p:nvPr>
            <p:ph type="body" idx="1"/>
          </p:nvPr>
        </p:nvSpPr>
        <p:spPr>
          <a:xfrm>
            <a:off x="673276" y="4687533"/>
            <a:ext cx="5616650" cy="4889540"/>
          </a:xfrm>
          <a:noFill/>
        </p:spPr>
        <p:txBody>
          <a:bodyPr/>
          <a:lstStyle/>
          <a:p>
            <a:pPr>
              <a:lnSpc>
                <a:spcPct val="80000"/>
              </a:lnSpc>
            </a:pPr>
            <a:endParaRPr lang="ja-JP" altLang="en-US" sz="900" dirty="0">
              <a:solidFill>
                <a:srgbClr val="000000"/>
              </a:solidFill>
              <a:ea typeface="ShinGoPro-Regular"/>
              <a:cs typeface="ShinGoPro-Regular"/>
            </a:endParaRPr>
          </a:p>
        </p:txBody>
      </p:sp>
      <p:sp>
        <p:nvSpPr>
          <p:cNvPr id="153604" name="スライド番号プレースホルダ 3"/>
          <p:cNvSpPr txBox="1">
            <a:spLocks noGrp="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B031A1DF-6F4B-4080-A547-357A0D0253F0}" type="slidenum">
              <a:rPr lang="en-US" altLang="ja-JP" sz="1100"/>
              <a:pPr algn="r" eaLnBrk="1" hangingPunct="1"/>
              <a:t>31</a:t>
            </a:fld>
            <a:endParaRPr lang="en-US" altLang="ja-JP"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a:ln/>
        </p:spPr>
      </p:sp>
      <p:sp>
        <p:nvSpPr>
          <p:cNvPr id="155651" name="ノート プレースホルダ 2"/>
          <p:cNvSpPr>
            <a:spLocks noGrp="1"/>
          </p:cNvSpPr>
          <p:nvPr>
            <p:ph type="body" idx="1"/>
          </p:nvPr>
        </p:nvSpPr>
        <p:spPr>
          <a:noFill/>
        </p:spPr>
        <p:txBody>
          <a:bodyPr/>
          <a:lstStyle/>
          <a:p>
            <a:endParaRPr lang="ja-JP" altLang="en-US" dirty="0" smtClean="0"/>
          </a:p>
        </p:txBody>
      </p:sp>
      <p:sp>
        <p:nvSpPr>
          <p:cNvPr id="155652" name="スライド番号プレースホルダ 3"/>
          <p:cNvSpPr txBox="1">
            <a:spLocks noGrp="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C08E2C6B-7D23-44DB-998B-FBD5F49C0601}" type="slidenum">
              <a:rPr lang="en-US" altLang="ja-JP" sz="1100"/>
              <a:pPr algn="r" eaLnBrk="1" hangingPunct="1"/>
              <a:t>32</a:t>
            </a:fld>
            <a:endParaRPr lang="en-US" altLang="ja-JP"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スライド イメージ プレースホルダ 1"/>
          <p:cNvSpPr>
            <a:spLocks noGrp="1" noRot="1" noChangeAspect="1" noTextEdit="1"/>
          </p:cNvSpPr>
          <p:nvPr>
            <p:ph type="sldImg"/>
          </p:nvPr>
        </p:nvSpPr>
        <p:spPr>
          <a:ln/>
        </p:spPr>
      </p:sp>
      <p:sp>
        <p:nvSpPr>
          <p:cNvPr id="158723" name="ノート プレースホルダ 2"/>
          <p:cNvSpPr>
            <a:spLocks noGrp="1"/>
          </p:cNvSpPr>
          <p:nvPr>
            <p:ph type="body" idx="1"/>
          </p:nvPr>
        </p:nvSpPr>
        <p:spPr>
          <a:noFill/>
        </p:spPr>
        <p:txBody>
          <a:bodyPr/>
          <a:lstStyle/>
          <a:p>
            <a:endParaRPr lang="ja-JP" altLang="en-US" dirty="0" smtClean="0"/>
          </a:p>
        </p:txBody>
      </p:sp>
      <p:sp>
        <p:nvSpPr>
          <p:cNvPr id="158724" name="スライド番号プレースホルダ 3"/>
          <p:cNvSpPr txBox="1">
            <a:spLocks noGrp="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52F848BC-0F5D-4822-B527-F9D909DD3CD5}" type="slidenum">
              <a:rPr lang="en-US" altLang="ja-JP" sz="1100"/>
              <a:pPr algn="r" eaLnBrk="1" hangingPunct="1"/>
              <a:t>37</a:t>
            </a:fld>
            <a:endParaRPr lang="en-US" altLang="ja-JP"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スライド イメージ プレースホルダ 1"/>
          <p:cNvSpPr>
            <a:spLocks noGrp="1" noRot="1" noChangeAspect="1" noTextEdit="1"/>
          </p:cNvSpPr>
          <p:nvPr>
            <p:ph type="sldImg"/>
          </p:nvPr>
        </p:nvSpPr>
        <p:spPr>
          <a:ln/>
        </p:spPr>
      </p:sp>
      <p:sp>
        <p:nvSpPr>
          <p:cNvPr id="158723" name="ノート プレースホルダ 2"/>
          <p:cNvSpPr>
            <a:spLocks noGrp="1"/>
          </p:cNvSpPr>
          <p:nvPr>
            <p:ph type="body" idx="1"/>
          </p:nvPr>
        </p:nvSpPr>
        <p:spPr>
          <a:noFill/>
        </p:spPr>
        <p:txBody>
          <a:bodyPr/>
          <a:lstStyle/>
          <a:p>
            <a:endParaRPr lang="ja-JP" altLang="en-US" dirty="0" smtClean="0"/>
          </a:p>
        </p:txBody>
      </p:sp>
      <p:sp>
        <p:nvSpPr>
          <p:cNvPr id="158724" name="スライド番号プレースホルダ 3"/>
          <p:cNvSpPr txBox="1">
            <a:spLocks noGrp="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52F848BC-0F5D-4822-B527-F9D909DD3CD5}" type="slidenum">
              <a:rPr lang="en-US" altLang="ja-JP" sz="1100"/>
              <a:pPr algn="r" eaLnBrk="1" hangingPunct="1"/>
              <a:t>42</a:t>
            </a:fld>
            <a:endParaRPr lang="en-US" altLang="ja-JP"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E9BB91-DF39-4D5A-B117-707FA6F74A52}" type="slidenum">
              <a:rPr kumimoji="0" lang="en-US" altLang="ja-JP" smtClean="0"/>
              <a:pPr fontAlgn="base">
                <a:spcBef>
                  <a:spcPct val="0"/>
                </a:spcBef>
                <a:spcAft>
                  <a:spcPct val="0"/>
                </a:spcAft>
                <a:defRPr/>
              </a:pPr>
              <a:t>43</a:t>
            </a:fld>
            <a:endParaRPr kumimoji="0" lang="en-US" altLang="ja-JP" smtClean="0"/>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a:ln/>
        </p:spPr>
      </p:sp>
      <p:sp>
        <p:nvSpPr>
          <p:cNvPr id="185347" name="ノート プレースホルダ 2"/>
          <p:cNvSpPr>
            <a:spLocks noGrp="1"/>
          </p:cNvSpPr>
          <p:nvPr>
            <p:ph type="body" idx="1"/>
          </p:nvPr>
        </p:nvSpPr>
        <p:spPr>
          <a:noFill/>
        </p:spPr>
        <p:txBody>
          <a:bodyPr/>
          <a:lstStyle/>
          <a:p>
            <a:endParaRPr lang="ja-JP"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スライド イメージ プレースホルダ 1"/>
          <p:cNvSpPr>
            <a:spLocks noGrp="1" noRot="1" noChangeAspect="1" noTextEdit="1"/>
          </p:cNvSpPr>
          <p:nvPr>
            <p:ph type="sldImg"/>
          </p:nvPr>
        </p:nvSpPr>
        <p:spPr>
          <a:ln/>
        </p:spPr>
      </p:sp>
      <p:sp>
        <p:nvSpPr>
          <p:cNvPr id="159747" name="ノート プレースホルダ 2"/>
          <p:cNvSpPr>
            <a:spLocks noGrp="1"/>
          </p:cNvSpPr>
          <p:nvPr>
            <p:ph type="body" idx="1"/>
          </p:nvPr>
        </p:nvSpPr>
        <p:spPr>
          <a:noFill/>
        </p:spPr>
        <p:txBody>
          <a:bodyPr/>
          <a:lstStyle/>
          <a:p>
            <a:r>
              <a:rPr lang="ja-JP" altLang="en-US" smtClean="0"/>
              <a:t>この「</a:t>
            </a:r>
            <a:r>
              <a:rPr lang="en-US" altLang="ja-JP" smtClean="0"/>
              <a:t>『</a:t>
            </a:r>
            <a:r>
              <a:rPr lang="ja-JP" altLang="en-US" smtClean="0"/>
              <a:t>情報モラル</a:t>
            </a:r>
            <a:r>
              <a:rPr lang="en-US" altLang="ja-JP" smtClean="0"/>
              <a:t>』</a:t>
            </a:r>
            <a:r>
              <a:rPr lang="ja-JP" altLang="en-US" smtClean="0"/>
              <a:t>指導実践キックオフガイド」に掲載されている「情報モラル指導モデルカリキュラム表」が日本における情報モラルの体系的な内容を示しました。そして現在、若干の修正を加えられながら、この考え方が基本に受け継がれています。 </a:t>
            </a:r>
          </a:p>
        </p:txBody>
      </p:sp>
      <p:sp>
        <p:nvSpPr>
          <p:cNvPr id="159748" name="スライド番号プレースホルダ 3"/>
          <p:cNvSpPr txBox="1">
            <a:spLocks noGrp="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08BA6C7E-5797-40A0-9FAA-22A52993526F}" type="slidenum">
              <a:rPr lang="en-US" altLang="ja-JP" sz="1100"/>
              <a:pPr algn="r" eaLnBrk="1" hangingPunct="1"/>
              <a:t>44</a:t>
            </a:fld>
            <a:endParaRPr lang="en-US" altLang="ja-JP"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a:ln/>
        </p:spPr>
      </p:sp>
      <p:sp>
        <p:nvSpPr>
          <p:cNvPr id="174083" name="ノート プレースホルダ 2"/>
          <p:cNvSpPr>
            <a:spLocks noGrp="1"/>
          </p:cNvSpPr>
          <p:nvPr>
            <p:ph type="body" idx="1"/>
          </p:nvPr>
        </p:nvSpPr>
        <p:spPr>
          <a:noFill/>
        </p:spPr>
        <p:txBody>
          <a:bodyPr/>
          <a:lstStyle/>
          <a:p>
            <a:r>
              <a:rPr lang="ja-JP" altLang="en-US" smtClean="0"/>
              <a:t>小学校学習指導要領の国語、社会、道徳、特別活動（学級活動）には情報モラルの学習活動が記載されています</a:t>
            </a:r>
            <a:endParaRPr lang="en-US" altLang="ja-JP" smtClean="0"/>
          </a:p>
          <a:p>
            <a:r>
              <a:rPr lang="ja-JP" altLang="en-US" smtClean="0"/>
              <a:t>また「総合的な学習の時間」は各教科等を横断したり総合化したりする探究活動を行うものとされていますので情報モラルを指導することが可能です</a:t>
            </a:r>
            <a:endParaRPr lang="en-US" altLang="ja-JP" smtClean="0"/>
          </a:p>
          <a:p>
            <a:r>
              <a:rPr lang="ja-JP" altLang="en-US" smtClean="0"/>
              <a:t>これらの教科や領域が小学校における情報モラル指導の骨格になります</a:t>
            </a:r>
            <a:endParaRPr lang="en-US" altLang="ja-JP" smtClean="0"/>
          </a:p>
          <a:p>
            <a:r>
              <a:rPr lang="ja-JP" altLang="en-US" smtClean="0"/>
              <a:t>さらに他の教科や学校全体の教育活動を通して、情報モラルを指導することになります</a:t>
            </a:r>
          </a:p>
        </p:txBody>
      </p:sp>
      <p:sp>
        <p:nvSpPr>
          <p:cNvPr id="174084" name="スライド番号プレースホルダ 3"/>
          <p:cNvSpPr txBox="1">
            <a:spLocks noGrp="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61D87EC0-B204-45BB-95BF-23770DE98838}" type="slidenum">
              <a:rPr lang="en-US" altLang="ja-JP" sz="1100"/>
              <a:pPr algn="r" eaLnBrk="1" hangingPunct="1"/>
              <a:t>46</a:t>
            </a:fld>
            <a:endParaRPr lang="en-US" altLang="ja-JP"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 イメージ プレースホルダ 1"/>
          <p:cNvSpPr>
            <a:spLocks noGrp="1" noRot="1" noChangeAspect="1" noTextEdit="1"/>
          </p:cNvSpPr>
          <p:nvPr>
            <p:ph type="sldImg"/>
          </p:nvPr>
        </p:nvSpPr>
        <p:spPr>
          <a:ln/>
        </p:spPr>
      </p:sp>
      <p:sp>
        <p:nvSpPr>
          <p:cNvPr id="175107" name="ノート プレースホルダ 2"/>
          <p:cNvSpPr>
            <a:spLocks noGrp="1"/>
          </p:cNvSpPr>
          <p:nvPr>
            <p:ph type="body" idx="1"/>
          </p:nvPr>
        </p:nvSpPr>
        <p:spPr>
          <a:noFill/>
        </p:spPr>
        <p:txBody>
          <a:bodyPr/>
          <a:lstStyle/>
          <a:p>
            <a:r>
              <a:rPr lang="ja-JP" altLang="en-US" dirty="0" smtClean="0"/>
              <a:t>中学校学習指導要領の国語、社会、音楽、美術、保健体育、技術・家庭科、道徳、特別活動（学級活動）には情報モラルの学習活動が記載されています</a:t>
            </a:r>
            <a:endParaRPr lang="en-US" altLang="ja-JP" dirty="0" smtClean="0"/>
          </a:p>
          <a:p>
            <a:r>
              <a:rPr lang="ja-JP" altLang="en-US" dirty="0" smtClean="0"/>
              <a:t>また「総合的な学習の時間」は各教科等を横断したり総合化したりする探究活動を行うものとされていますので情報モラルを指導することが可能です</a:t>
            </a:r>
            <a:endParaRPr lang="en-US" altLang="ja-JP" dirty="0" smtClean="0"/>
          </a:p>
          <a:p>
            <a:r>
              <a:rPr lang="ja-JP" altLang="en-US" dirty="0" smtClean="0"/>
              <a:t>これらの教科や領域が中学校における情報モラル指導の骨格になります</a:t>
            </a:r>
          </a:p>
          <a:p>
            <a:r>
              <a:rPr lang="ja-JP" altLang="en-US" dirty="0" smtClean="0"/>
              <a:t>さらに他の教科や学校全体の教育活動を通して、情報モラルを指導することになります</a:t>
            </a:r>
          </a:p>
          <a:p>
            <a:endParaRPr lang="ja-JP" altLang="en-US" dirty="0" smtClean="0"/>
          </a:p>
        </p:txBody>
      </p:sp>
      <p:sp>
        <p:nvSpPr>
          <p:cNvPr id="175108" name="スライド番号プレースホルダ 3"/>
          <p:cNvSpPr txBox="1">
            <a:spLocks noGrp="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12DCE7F9-55E9-47AC-B26D-67E492997392}" type="slidenum">
              <a:rPr lang="en-US" altLang="ja-JP" sz="1100"/>
              <a:pPr algn="r" eaLnBrk="1" hangingPunct="1"/>
              <a:t>47</a:t>
            </a:fld>
            <a:endParaRPr lang="en-US" altLang="ja-JP" sz="1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 1"/>
          <p:cNvSpPr>
            <a:spLocks noGrp="1" noRot="1" noChangeAspect="1" noTextEdit="1"/>
          </p:cNvSpPr>
          <p:nvPr>
            <p:ph type="sldImg"/>
          </p:nvPr>
        </p:nvSpPr>
        <p:spPr>
          <a:ln/>
        </p:spPr>
      </p:sp>
      <p:sp>
        <p:nvSpPr>
          <p:cNvPr id="184323" name="ノート プレースホルダ 2"/>
          <p:cNvSpPr>
            <a:spLocks noGrp="1"/>
          </p:cNvSpPr>
          <p:nvPr>
            <p:ph type="body" idx="1"/>
          </p:nvPr>
        </p:nvSpPr>
        <p:spPr>
          <a:noFill/>
        </p:spPr>
        <p:txBody>
          <a:bodyPr/>
          <a:lstStyle/>
          <a:p>
            <a:endParaRPr lang="ja-JP"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a:ln/>
        </p:spPr>
      </p:sp>
      <p:sp>
        <p:nvSpPr>
          <p:cNvPr id="185347" name="ノート プレースホルダ 2"/>
          <p:cNvSpPr>
            <a:spLocks noGrp="1"/>
          </p:cNvSpPr>
          <p:nvPr>
            <p:ph type="body" idx="1"/>
          </p:nvPr>
        </p:nvSpPr>
        <p:spPr>
          <a:noFill/>
        </p:spPr>
        <p:txBody>
          <a:bodyPr/>
          <a:lstStyle/>
          <a:p>
            <a:endParaRPr lang="ja-JP"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a:ln/>
        </p:spPr>
      </p:sp>
      <p:sp>
        <p:nvSpPr>
          <p:cNvPr id="185347" name="ノート プレースホルダ 2"/>
          <p:cNvSpPr>
            <a:spLocks noGrp="1"/>
          </p:cNvSpPr>
          <p:nvPr>
            <p:ph type="body" idx="1"/>
          </p:nvPr>
        </p:nvSpPr>
        <p:spPr>
          <a:noFill/>
        </p:spPr>
        <p:txBody>
          <a:bodyPr/>
          <a:lstStyle/>
          <a:p>
            <a:endParaRPr lang="ja-JP"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p:spPr>
        <p:txBody>
          <a:bodyPr/>
          <a:lstStyle/>
          <a:p>
            <a:endParaRPr lang="ja-JP"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B2715652-F31C-4E16-9DD8-1E6076CBDF53}" type="slidenum">
              <a:rPr lang="en-US" altLang="ja-JP" sz="1100"/>
              <a:pPr algn="r" eaLnBrk="1" hangingPunct="1"/>
              <a:t>52</a:t>
            </a:fld>
            <a:endParaRPr lang="en-US" altLang="ja-JP" sz="11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xfrm>
            <a:off x="673276" y="4687533"/>
            <a:ext cx="5389212" cy="4441141"/>
          </a:xfrm>
          <a:noFill/>
        </p:spPr>
        <p:txBody>
          <a:bodyPr/>
          <a:lstStyle/>
          <a:p>
            <a:pPr eaLnBrk="1" hangingPunct="1"/>
            <a:endParaRPr lang="en-US" altLang="ja-JP"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txBox="1">
            <a:spLocks noGrp="1" noChangeArrowheads="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41BAA691-FC0A-43D3-B2E0-C11C10869D55}" type="slidenum">
              <a:rPr lang="en-US" altLang="ja-JP" sz="1100"/>
              <a:pPr algn="r" eaLnBrk="1" hangingPunct="1"/>
              <a:t>53</a:t>
            </a:fld>
            <a:endParaRPr lang="en-US" altLang="ja-JP" sz="11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673276" y="4687533"/>
            <a:ext cx="5389212" cy="4441141"/>
          </a:xfrm>
          <a:noFill/>
        </p:spPr>
        <p:txBody>
          <a:bodyPr/>
          <a:lstStyle/>
          <a:p>
            <a:pPr eaLnBrk="1" hangingPunct="1"/>
            <a:endParaRPr lang="en-US" altLang="ja-JP"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15226" y="9372003"/>
            <a:ext cx="2919031" cy="49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8" tIns="43659" rIns="87318" bIns="43659" anchor="b"/>
          <a:lstStyle>
            <a:lvl1pPr defTabSz="944563" eaLnBrk="0" hangingPunct="0">
              <a:defRPr kumimoji="1">
                <a:solidFill>
                  <a:schemeClr val="tx1"/>
                </a:solidFill>
                <a:latin typeface="Arial" pitchFamily="34" charset="0"/>
                <a:ea typeface="ＭＳ Ｐゴシック" pitchFamily="50" charset="-128"/>
              </a:defRPr>
            </a:lvl1pPr>
            <a:lvl2pPr marL="742950" indent="-285750" defTabSz="944563" eaLnBrk="0" hangingPunct="0">
              <a:defRPr kumimoji="1">
                <a:solidFill>
                  <a:schemeClr val="tx1"/>
                </a:solidFill>
                <a:latin typeface="Arial" pitchFamily="34" charset="0"/>
                <a:ea typeface="ＭＳ Ｐゴシック" pitchFamily="50" charset="-128"/>
              </a:defRPr>
            </a:lvl2pPr>
            <a:lvl3pPr marL="1143000" indent="-228600" defTabSz="944563" eaLnBrk="0" hangingPunct="0">
              <a:defRPr kumimoji="1">
                <a:solidFill>
                  <a:schemeClr val="tx1"/>
                </a:solidFill>
                <a:latin typeface="Arial" pitchFamily="34" charset="0"/>
                <a:ea typeface="ＭＳ Ｐゴシック" pitchFamily="50" charset="-128"/>
              </a:defRPr>
            </a:lvl3pPr>
            <a:lvl4pPr marL="1600200" indent="-228600" defTabSz="944563" eaLnBrk="0" hangingPunct="0">
              <a:defRPr kumimoji="1">
                <a:solidFill>
                  <a:schemeClr val="tx1"/>
                </a:solidFill>
                <a:latin typeface="Arial" pitchFamily="34" charset="0"/>
                <a:ea typeface="ＭＳ Ｐゴシック" pitchFamily="50" charset="-128"/>
              </a:defRPr>
            </a:lvl4pPr>
            <a:lvl5pPr marL="2057400" indent="-228600" defTabSz="944563" eaLnBrk="0" hangingPunct="0">
              <a:defRPr kumimoji="1">
                <a:solidFill>
                  <a:schemeClr val="tx1"/>
                </a:solidFill>
                <a:latin typeface="Arial" pitchFamily="34" charset="0"/>
                <a:ea typeface="ＭＳ Ｐゴシック" pitchFamily="50" charset="-128"/>
              </a:defRPr>
            </a:lvl5pPr>
            <a:lvl6pPr marL="25146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445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fld id="{BA706863-E253-4938-852F-AEFE28A9B5AE}" type="slidenum">
              <a:rPr lang="en-US" altLang="ja-JP" sz="1100"/>
              <a:pPr algn="r" eaLnBrk="1" hangingPunct="1"/>
              <a:t>54</a:t>
            </a:fld>
            <a:endParaRPr lang="en-US" altLang="ja-JP" sz="11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673276" y="4687533"/>
            <a:ext cx="5389212" cy="4441141"/>
          </a:xfrm>
          <a:noFill/>
        </p:spPr>
        <p:txBody>
          <a:bodyPr/>
          <a:lstStyle/>
          <a:p>
            <a:endParaRPr lang="ja-JP" altLang="ja-JP"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917309CD-666E-4B52-A4CA-148F6680E5FD}" type="slidenum">
              <a:rPr lang="en-US" altLang="ja-JP" smtClean="0"/>
              <a:pPr/>
              <a:t>6</a:t>
            </a:fld>
            <a:endParaRPr lang="en-US" altLang="ja-JP" smtClean="0"/>
          </a:p>
        </p:txBody>
      </p:sp>
      <p:sp>
        <p:nvSpPr>
          <p:cNvPr id="123907" name="Rectangle 2"/>
          <p:cNvSpPr>
            <a:spLocks noGrp="1" noRot="1" noChangeAspect="1" noChangeArrowheads="1" noTextEdit="1"/>
          </p:cNvSpPr>
          <p:nvPr>
            <p:ph type="sldImg"/>
          </p:nvPr>
        </p:nvSpPr>
        <p:spPr>
          <a:xfrm>
            <a:off x="903288" y="739775"/>
            <a:ext cx="4932362" cy="3700463"/>
          </a:xfrm>
          <a:ln/>
        </p:spPr>
      </p:sp>
      <p:sp>
        <p:nvSpPr>
          <p:cNvPr id="123908"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 1"/>
          <p:cNvSpPr>
            <a:spLocks noGrp="1" noRot="1" noChangeAspect="1" noTextEdit="1"/>
          </p:cNvSpPr>
          <p:nvPr>
            <p:ph type="sldImg"/>
          </p:nvPr>
        </p:nvSpPr>
        <p:spPr>
          <a:ln/>
        </p:spPr>
      </p:sp>
      <p:sp>
        <p:nvSpPr>
          <p:cNvPr id="183299" name="ノート プレースホルダ 2"/>
          <p:cNvSpPr>
            <a:spLocks noGrp="1"/>
          </p:cNvSpPr>
          <p:nvPr>
            <p:ph type="body" idx="1"/>
          </p:nvPr>
        </p:nvSpPr>
        <p:spPr>
          <a:noFill/>
        </p:spPr>
        <p:txBody>
          <a:bodyPr/>
          <a:lstStyle/>
          <a:p>
            <a:endParaRPr lang="ja-JP"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 1"/>
          <p:cNvSpPr>
            <a:spLocks noGrp="1" noRot="1" noChangeAspect="1" noTextEdit="1"/>
          </p:cNvSpPr>
          <p:nvPr>
            <p:ph type="sldImg"/>
          </p:nvPr>
        </p:nvSpPr>
        <p:spPr>
          <a:ln/>
        </p:spPr>
      </p:sp>
      <p:sp>
        <p:nvSpPr>
          <p:cNvPr id="182275" name="ノート プレースホルダ 2"/>
          <p:cNvSpPr>
            <a:spLocks noGrp="1"/>
          </p:cNvSpPr>
          <p:nvPr>
            <p:ph type="body" idx="1"/>
          </p:nvPr>
        </p:nvSpPr>
        <p:spPr>
          <a:noFill/>
        </p:spPr>
        <p:txBody>
          <a:bodyPr/>
          <a:lstStyle/>
          <a:p>
            <a:endParaRPr lang="ja-JP"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defTabSz="871926" eaLnBrk="0" hangingPunct="0">
              <a:defRPr kumimoji="1">
                <a:solidFill>
                  <a:schemeClr val="tx1"/>
                </a:solidFill>
                <a:latin typeface="Arial" pitchFamily="34" charset="0"/>
                <a:ea typeface="ＭＳ Ｐゴシック" pitchFamily="50" charset="-128"/>
              </a:defRPr>
            </a:lvl1pPr>
            <a:lvl2pPr marL="685817" indent="-263776" defTabSz="871926" eaLnBrk="0" hangingPunct="0">
              <a:defRPr kumimoji="1">
                <a:solidFill>
                  <a:schemeClr val="tx1"/>
                </a:solidFill>
                <a:latin typeface="Arial" pitchFamily="34" charset="0"/>
                <a:ea typeface="ＭＳ Ｐゴシック" pitchFamily="50" charset="-128"/>
              </a:defRPr>
            </a:lvl2pPr>
            <a:lvl3pPr marL="1055103" indent="-211021" defTabSz="871926" eaLnBrk="0" hangingPunct="0">
              <a:defRPr kumimoji="1">
                <a:solidFill>
                  <a:schemeClr val="tx1"/>
                </a:solidFill>
                <a:latin typeface="Arial" pitchFamily="34" charset="0"/>
                <a:ea typeface="ＭＳ Ｐゴシック" pitchFamily="50" charset="-128"/>
              </a:defRPr>
            </a:lvl3pPr>
            <a:lvl4pPr marL="1477145" indent="-211021" defTabSz="871926" eaLnBrk="0" hangingPunct="0">
              <a:defRPr kumimoji="1">
                <a:solidFill>
                  <a:schemeClr val="tx1"/>
                </a:solidFill>
                <a:latin typeface="Arial" pitchFamily="34" charset="0"/>
                <a:ea typeface="ＭＳ Ｐゴシック" pitchFamily="50" charset="-128"/>
              </a:defRPr>
            </a:lvl4pPr>
            <a:lvl5pPr marL="1899186" indent="-211021" defTabSz="871926" eaLnBrk="0" hangingPunct="0">
              <a:defRPr kumimoji="1">
                <a:solidFill>
                  <a:schemeClr val="tx1"/>
                </a:solidFill>
                <a:latin typeface="Arial" pitchFamily="34" charset="0"/>
                <a:ea typeface="ＭＳ Ｐゴシック" pitchFamily="50" charset="-128"/>
              </a:defRPr>
            </a:lvl5pPr>
            <a:lvl6pPr marL="2321227"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743269"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165310"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587351"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85C57E9D-9ACD-479C-8111-76E159B0B0E2}" type="slidenum">
              <a:rPr lang="en-US" altLang="ja-JP" smtClean="0"/>
              <a:pPr eaLnBrk="1" hangingPunct="1"/>
              <a:t>60</a:t>
            </a:fld>
            <a:endParaRPr lang="en-US" altLang="ja-JP"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spcBef>
                <a:spcPct val="0"/>
              </a:spcBef>
            </a:pPr>
            <a:endParaRPr lang="ja-JP" altLang="ja-JP"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871926" eaLnBrk="0" hangingPunct="0">
              <a:defRPr kumimoji="1">
                <a:solidFill>
                  <a:schemeClr val="tx1"/>
                </a:solidFill>
                <a:latin typeface="Arial" pitchFamily="34" charset="0"/>
                <a:ea typeface="ＭＳ Ｐゴシック" pitchFamily="50" charset="-128"/>
              </a:defRPr>
            </a:lvl1pPr>
            <a:lvl2pPr marL="685817" indent="-263776" defTabSz="871926" eaLnBrk="0" hangingPunct="0">
              <a:defRPr kumimoji="1">
                <a:solidFill>
                  <a:schemeClr val="tx1"/>
                </a:solidFill>
                <a:latin typeface="Arial" pitchFamily="34" charset="0"/>
                <a:ea typeface="ＭＳ Ｐゴシック" pitchFamily="50" charset="-128"/>
              </a:defRPr>
            </a:lvl2pPr>
            <a:lvl3pPr marL="1055103" indent="-211021" defTabSz="871926" eaLnBrk="0" hangingPunct="0">
              <a:defRPr kumimoji="1">
                <a:solidFill>
                  <a:schemeClr val="tx1"/>
                </a:solidFill>
                <a:latin typeface="Arial" pitchFamily="34" charset="0"/>
                <a:ea typeface="ＭＳ Ｐゴシック" pitchFamily="50" charset="-128"/>
              </a:defRPr>
            </a:lvl3pPr>
            <a:lvl4pPr marL="1477145" indent="-211021" defTabSz="871926" eaLnBrk="0" hangingPunct="0">
              <a:defRPr kumimoji="1">
                <a:solidFill>
                  <a:schemeClr val="tx1"/>
                </a:solidFill>
                <a:latin typeface="Arial" pitchFamily="34" charset="0"/>
                <a:ea typeface="ＭＳ Ｐゴシック" pitchFamily="50" charset="-128"/>
              </a:defRPr>
            </a:lvl4pPr>
            <a:lvl5pPr marL="1899186" indent="-211021" defTabSz="871926" eaLnBrk="0" hangingPunct="0">
              <a:defRPr kumimoji="1">
                <a:solidFill>
                  <a:schemeClr val="tx1"/>
                </a:solidFill>
                <a:latin typeface="Arial" pitchFamily="34" charset="0"/>
                <a:ea typeface="ＭＳ Ｐゴシック" pitchFamily="50" charset="-128"/>
              </a:defRPr>
            </a:lvl5pPr>
            <a:lvl6pPr marL="2321227"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743269"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165310"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587351"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F28F7D6-7D3F-43B5-9F2E-837CBCAA83C2}" type="slidenum">
              <a:rPr lang="en-US" altLang="ja-JP" smtClean="0"/>
              <a:pPr eaLnBrk="1" hangingPunct="1"/>
              <a:t>61</a:t>
            </a:fld>
            <a:endParaRPr lang="en-US" altLang="ja-JP" smtClean="0"/>
          </a:p>
        </p:txBody>
      </p:sp>
      <p:sp>
        <p:nvSpPr>
          <p:cNvPr id="236547" name="Rectangle 2"/>
          <p:cNvSpPr>
            <a:spLocks noGrp="1" noRot="1" noChangeAspect="1" noChangeArrowheads="1" noTextEdit="1"/>
          </p:cNvSpPr>
          <p:nvPr>
            <p:ph type="sldImg"/>
          </p:nvPr>
        </p:nvSpPr>
        <p:spPr>
          <a:xfrm>
            <a:off x="903288" y="739775"/>
            <a:ext cx="4932362" cy="3700463"/>
          </a:xfrm>
          <a:ln/>
        </p:spPr>
      </p:sp>
      <p:sp>
        <p:nvSpPr>
          <p:cNvPr id="236548" name="Rectangle 3"/>
          <p:cNvSpPr>
            <a:spLocks noGrp="1" noChangeArrowheads="1"/>
          </p:cNvSpPr>
          <p:nvPr>
            <p:ph type="body" idx="1"/>
          </p:nvPr>
        </p:nvSpPr>
        <p:spPr>
          <a:noFill/>
        </p:spPr>
        <p:txBody>
          <a:bodyPr/>
          <a:lstStyle/>
          <a:p>
            <a:pPr eaLnBrk="1" hangingPunct="1">
              <a:spcBef>
                <a:spcPct val="0"/>
              </a:spcBef>
            </a:pPr>
            <a:endParaRPr lang="ja-JP" altLang="ja-JP"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871926" eaLnBrk="0" hangingPunct="0">
              <a:defRPr kumimoji="1">
                <a:solidFill>
                  <a:schemeClr val="tx1"/>
                </a:solidFill>
                <a:latin typeface="Arial" pitchFamily="34" charset="0"/>
                <a:ea typeface="ＭＳ Ｐゴシック" pitchFamily="50" charset="-128"/>
              </a:defRPr>
            </a:lvl1pPr>
            <a:lvl2pPr marL="685817" indent="-263776" defTabSz="871926" eaLnBrk="0" hangingPunct="0">
              <a:defRPr kumimoji="1">
                <a:solidFill>
                  <a:schemeClr val="tx1"/>
                </a:solidFill>
                <a:latin typeface="Arial" pitchFamily="34" charset="0"/>
                <a:ea typeface="ＭＳ Ｐゴシック" pitchFamily="50" charset="-128"/>
              </a:defRPr>
            </a:lvl2pPr>
            <a:lvl3pPr marL="1055103" indent="-211021" defTabSz="871926" eaLnBrk="0" hangingPunct="0">
              <a:defRPr kumimoji="1">
                <a:solidFill>
                  <a:schemeClr val="tx1"/>
                </a:solidFill>
                <a:latin typeface="Arial" pitchFamily="34" charset="0"/>
                <a:ea typeface="ＭＳ Ｐゴシック" pitchFamily="50" charset="-128"/>
              </a:defRPr>
            </a:lvl3pPr>
            <a:lvl4pPr marL="1477145" indent="-211021" defTabSz="871926" eaLnBrk="0" hangingPunct="0">
              <a:defRPr kumimoji="1">
                <a:solidFill>
                  <a:schemeClr val="tx1"/>
                </a:solidFill>
                <a:latin typeface="Arial" pitchFamily="34" charset="0"/>
                <a:ea typeface="ＭＳ Ｐゴシック" pitchFamily="50" charset="-128"/>
              </a:defRPr>
            </a:lvl4pPr>
            <a:lvl5pPr marL="1899186" indent="-211021" defTabSz="871926" eaLnBrk="0" hangingPunct="0">
              <a:defRPr kumimoji="1">
                <a:solidFill>
                  <a:schemeClr val="tx1"/>
                </a:solidFill>
                <a:latin typeface="Arial" pitchFamily="34" charset="0"/>
                <a:ea typeface="ＭＳ Ｐゴシック" pitchFamily="50" charset="-128"/>
              </a:defRPr>
            </a:lvl5pPr>
            <a:lvl6pPr marL="2321227"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743269"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165310"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587351"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F7B30CBC-E00D-42C9-B371-8E76E92BC347}" type="slidenum">
              <a:rPr lang="en-US" altLang="ja-JP" smtClean="0"/>
              <a:pPr eaLnBrk="1" hangingPunct="1"/>
              <a:t>63</a:t>
            </a:fld>
            <a:endParaRPr lang="en-US" altLang="ja-JP" smtClean="0"/>
          </a:p>
        </p:txBody>
      </p:sp>
      <p:sp>
        <p:nvSpPr>
          <p:cNvPr id="237571" name="Rectangle 2"/>
          <p:cNvSpPr>
            <a:spLocks noGrp="1" noRot="1" noChangeAspect="1" noChangeArrowheads="1" noTextEdit="1"/>
          </p:cNvSpPr>
          <p:nvPr>
            <p:ph type="sldImg"/>
          </p:nvPr>
        </p:nvSpPr>
        <p:spPr>
          <a:xfrm>
            <a:off x="901700" y="739775"/>
            <a:ext cx="4935538" cy="3702050"/>
          </a:xfrm>
          <a:ln/>
        </p:spPr>
      </p:sp>
      <p:sp>
        <p:nvSpPr>
          <p:cNvPr id="237572" name="Rectangle 3"/>
          <p:cNvSpPr>
            <a:spLocks noGrp="1" noChangeArrowheads="1"/>
          </p:cNvSpPr>
          <p:nvPr>
            <p:ph type="body" idx="1"/>
          </p:nvPr>
        </p:nvSpPr>
        <p:spPr>
          <a:noFill/>
        </p:spPr>
        <p:txBody>
          <a:bodyPr/>
          <a:lstStyle/>
          <a:p>
            <a:pPr eaLnBrk="1" hangingPunct="1">
              <a:spcBef>
                <a:spcPct val="0"/>
              </a:spcBef>
            </a:pPr>
            <a:endParaRPr lang="ja-JP" altLang="ja-JP"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defTabSz="871926" eaLnBrk="0" hangingPunct="0">
              <a:defRPr kumimoji="1">
                <a:solidFill>
                  <a:schemeClr val="tx1"/>
                </a:solidFill>
                <a:latin typeface="Arial" pitchFamily="34" charset="0"/>
                <a:ea typeface="ＭＳ Ｐゴシック" pitchFamily="50" charset="-128"/>
              </a:defRPr>
            </a:lvl1pPr>
            <a:lvl2pPr marL="685817" indent="-263776" defTabSz="871926" eaLnBrk="0" hangingPunct="0">
              <a:defRPr kumimoji="1">
                <a:solidFill>
                  <a:schemeClr val="tx1"/>
                </a:solidFill>
                <a:latin typeface="Arial" pitchFamily="34" charset="0"/>
                <a:ea typeface="ＭＳ Ｐゴシック" pitchFamily="50" charset="-128"/>
              </a:defRPr>
            </a:lvl2pPr>
            <a:lvl3pPr marL="1055103" indent="-211021" defTabSz="871926" eaLnBrk="0" hangingPunct="0">
              <a:defRPr kumimoji="1">
                <a:solidFill>
                  <a:schemeClr val="tx1"/>
                </a:solidFill>
                <a:latin typeface="Arial" pitchFamily="34" charset="0"/>
                <a:ea typeface="ＭＳ Ｐゴシック" pitchFamily="50" charset="-128"/>
              </a:defRPr>
            </a:lvl3pPr>
            <a:lvl4pPr marL="1477145" indent="-211021" defTabSz="871926" eaLnBrk="0" hangingPunct="0">
              <a:defRPr kumimoji="1">
                <a:solidFill>
                  <a:schemeClr val="tx1"/>
                </a:solidFill>
                <a:latin typeface="Arial" pitchFamily="34" charset="0"/>
                <a:ea typeface="ＭＳ Ｐゴシック" pitchFamily="50" charset="-128"/>
              </a:defRPr>
            </a:lvl4pPr>
            <a:lvl5pPr marL="1899186" indent="-211021" defTabSz="871926" eaLnBrk="0" hangingPunct="0">
              <a:defRPr kumimoji="1">
                <a:solidFill>
                  <a:schemeClr val="tx1"/>
                </a:solidFill>
                <a:latin typeface="Arial" pitchFamily="34" charset="0"/>
                <a:ea typeface="ＭＳ Ｐゴシック" pitchFamily="50" charset="-128"/>
              </a:defRPr>
            </a:lvl5pPr>
            <a:lvl6pPr marL="2321227"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743269"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165310"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587351" indent="-211021" defTabSz="871926"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A6EA3B29-E717-42D2-B56B-A0FB263908E9}" type="slidenum">
              <a:rPr kumimoji="0" lang="en-US" altLang="ja-JP" smtClean="0"/>
              <a:pPr eaLnBrk="1" hangingPunct="1"/>
              <a:t>65</a:t>
            </a:fld>
            <a:endParaRPr kumimoji="0" lang="en-US" altLang="ja-JP" smtClean="0"/>
          </a:p>
        </p:txBody>
      </p:sp>
      <p:sp>
        <p:nvSpPr>
          <p:cNvPr id="240643" name="Rectangle 2"/>
          <p:cNvSpPr>
            <a:spLocks noGrp="1" noRot="1" noChangeAspect="1" noChangeArrowheads="1" noTextEdit="1"/>
          </p:cNvSpPr>
          <p:nvPr>
            <p:ph type="sldImg"/>
          </p:nvPr>
        </p:nvSpPr>
        <p:spPr>
          <a:xfrm>
            <a:off x="901700" y="739775"/>
            <a:ext cx="4933950" cy="3702050"/>
          </a:xfrm>
          <a:ln/>
        </p:spPr>
      </p:sp>
      <p:sp>
        <p:nvSpPr>
          <p:cNvPr id="240644" name="Rectangle 3"/>
          <p:cNvSpPr>
            <a:spLocks noGrp="1" noChangeArrowheads="1"/>
          </p:cNvSpPr>
          <p:nvPr>
            <p:ph type="body" idx="1"/>
          </p:nvPr>
        </p:nvSpPr>
        <p:spPr>
          <a:xfrm>
            <a:off x="674782" y="4686002"/>
            <a:ext cx="5386200" cy="4439611"/>
          </a:xfrm>
          <a:noFill/>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1538">
              <a:defRPr kumimoji="1">
                <a:solidFill>
                  <a:schemeClr val="tx1"/>
                </a:solidFill>
                <a:latin typeface="Corbel" pitchFamily="34" charset="0"/>
                <a:ea typeface="HGｺﾞｼｯｸM" pitchFamily="49" charset="-128"/>
              </a:defRPr>
            </a:lvl1pPr>
            <a:lvl2pPr marL="742950" indent="-285750" defTabSz="871538">
              <a:defRPr kumimoji="1">
                <a:solidFill>
                  <a:schemeClr val="tx1"/>
                </a:solidFill>
                <a:latin typeface="Corbel" pitchFamily="34" charset="0"/>
                <a:ea typeface="HGｺﾞｼｯｸM" pitchFamily="49" charset="-128"/>
              </a:defRPr>
            </a:lvl2pPr>
            <a:lvl3pPr marL="1143000" indent="-228600" defTabSz="871538">
              <a:defRPr kumimoji="1">
                <a:solidFill>
                  <a:schemeClr val="tx1"/>
                </a:solidFill>
                <a:latin typeface="Corbel" pitchFamily="34" charset="0"/>
                <a:ea typeface="HGｺﾞｼｯｸM" pitchFamily="49" charset="-128"/>
              </a:defRPr>
            </a:lvl3pPr>
            <a:lvl4pPr marL="1600200" indent="-228600" defTabSz="871538">
              <a:defRPr kumimoji="1">
                <a:solidFill>
                  <a:schemeClr val="tx1"/>
                </a:solidFill>
                <a:latin typeface="Corbel" pitchFamily="34" charset="0"/>
                <a:ea typeface="HGｺﾞｼｯｸM" pitchFamily="49" charset="-128"/>
              </a:defRPr>
            </a:lvl4pPr>
            <a:lvl5pPr marL="2057400" indent="-228600" defTabSz="871538">
              <a:defRPr kumimoji="1">
                <a:solidFill>
                  <a:schemeClr val="tx1"/>
                </a:solidFill>
                <a:latin typeface="Corbel" pitchFamily="34" charset="0"/>
                <a:ea typeface="HGｺﾞｼｯｸM" pitchFamily="49" charset="-128"/>
              </a:defRPr>
            </a:lvl5pPr>
            <a:lvl6pPr marL="2514600" indent="-228600" defTabSz="871538"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defTabSz="871538"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defTabSz="871538"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defTabSz="871538"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C3050E9F-ECE0-451E-8BF6-79501C8CD10C}" type="slidenum">
              <a:rPr lang="en-US" altLang="ja-JP">
                <a:latin typeface="Arial" pitchFamily="34" charset="0"/>
                <a:ea typeface="ＭＳ Ｐゴシック" pitchFamily="50" charset="-128"/>
              </a:rPr>
              <a:pPr fontAlgn="base">
                <a:spcBef>
                  <a:spcPct val="0"/>
                </a:spcBef>
                <a:spcAft>
                  <a:spcPct val="0"/>
                </a:spcAft>
              </a:pPr>
              <a:t>8</a:t>
            </a:fld>
            <a:endParaRPr lang="en-US" altLang="ja-JP">
              <a:latin typeface="Arial" pitchFamily="34" charset="0"/>
              <a:ea typeface="ＭＳ Ｐゴシック" pitchFamily="50" charset="-128"/>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1538">
              <a:defRPr kumimoji="1">
                <a:solidFill>
                  <a:schemeClr val="tx1"/>
                </a:solidFill>
                <a:latin typeface="Corbel" pitchFamily="34" charset="0"/>
                <a:ea typeface="HGｺﾞｼｯｸM" pitchFamily="49" charset="-128"/>
              </a:defRPr>
            </a:lvl1pPr>
            <a:lvl2pPr marL="742950" indent="-285750" defTabSz="871538">
              <a:defRPr kumimoji="1">
                <a:solidFill>
                  <a:schemeClr val="tx1"/>
                </a:solidFill>
                <a:latin typeface="Corbel" pitchFamily="34" charset="0"/>
                <a:ea typeface="HGｺﾞｼｯｸM" pitchFamily="49" charset="-128"/>
              </a:defRPr>
            </a:lvl2pPr>
            <a:lvl3pPr marL="1143000" indent="-228600" defTabSz="871538">
              <a:defRPr kumimoji="1">
                <a:solidFill>
                  <a:schemeClr val="tx1"/>
                </a:solidFill>
                <a:latin typeface="Corbel" pitchFamily="34" charset="0"/>
                <a:ea typeface="HGｺﾞｼｯｸM" pitchFamily="49" charset="-128"/>
              </a:defRPr>
            </a:lvl3pPr>
            <a:lvl4pPr marL="1600200" indent="-228600" defTabSz="871538">
              <a:defRPr kumimoji="1">
                <a:solidFill>
                  <a:schemeClr val="tx1"/>
                </a:solidFill>
                <a:latin typeface="Corbel" pitchFamily="34" charset="0"/>
                <a:ea typeface="HGｺﾞｼｯｸM" pitchFamily="49" charset="-128"/>
              </a:defRPr>
            </a:lvl4pPr>
            <a:lvl5pPr marL="2057400" indent="-228600" defTabSz="871538">
              <a:defRPr kumimoji="1">
                <a:solidFill>
                  <a:schemeClr val="tx1"/>
                </a:solidFill>
                <a:latin typeface="Corbel" pitchFamily="34" charset="0"/>
                <a:ea typeface="HGｺﾞｼｯｸM" pitchFamily="49" charset="-128"/>
              </a:defRPr>
            </a:lvl5pPr>
            <a:lvl6pPr marL="2514600" indent="-228600" defTabSz="871538"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defTabSz="871538"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defTabSz="871538"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defTabSz="871538"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6869A4BE-97F8-433E-AC7B-9DC7C759C314}" type="slidenum">
              <a:rPr lang="en-US" altLang="ja-JP">
                <a:latin typeface="Arial" pitchFamily="34" charset="0"/>
                <a:ea typeface="ＭＳ Ｐゴシック" pitchFamily="50" charset="-128"/>
              </a:rPr>
              <a:pPr fontAlgn="base">
                <a:spcBef>
                  <a:spcPct val="0"/>
                </a:spcBef>
                <a:spcAft>
                  <a:spcPct val="0"/>
                </a:spcAft>
              </a:pPr>
              <a:t>9</a:t>
            </a:fld>
            <a:endParaRPr lang="en-US" altLang="ja-JP">
              <a:latin typeface="Arial" pitchFamily="34" charset="0"/>
              <a:ea typeface="ＭＳ Ｐゴシック" pitchFamily="50" charset="-128"/>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1538">
              <a:defRPr kumimoji="1">
                <a:solidFill>
                  <a:schemeClr val="tx1"/>
                </a:solidFill>
                <a:latin typeface="Corbel" pitchFamily="34" charset="0"/>
                <a:ea typeface="HGｺﾞｼｯｸM" pitchFamily="49" charset="-128"/>
              </a:defRPr>
            </a:lvl1pPr>
            <a:lvl2pPr marL="742950" indent="-285750" defTabSz="871538">
              <a:defRPr kumimoji="1">
                <a:solidFill>
                  <a:schemeClr val="tx1"/>
                </a:solidFill>
                <a:latin typeface="Corbel" pitchFamily="34" charset="0"/>
                <a:ea typeface="HGｺﾞｼｯｸM" pitchFamily="49" charset="-128"/>
              </a:defRPr>
            </a:lvl2pPr>
            <a:lvl3pPr marL="1143000" indent="-228600" defTabSz="871538">
              <a:defRPr kumimoji="1">
                <a:solidFill>
                  <a:schemeClr val="tx1"/>
                </a:solidFill>
                <a:latin typeface="Corbel" pitchFamily="34" charset="0"/>
                <a:ea typeface="HGｺﾞｼｯｸM" pitchFamily="49" charset="-128"/>
              </a:defRPr>
            </a:lvl3pPr>
            <a:lvl4pPr marL="1600200" indent="-228600" defTabSz="871538">
              <a:defRPr kumimoji="1">
                <a:solidFill>
                  <a:schemeClr val="tx1"/>
                </a:solidFill>
                <a:latin typeface="Corbel" pitchFamily="34" charset="0"/>
                <a:ea typeface="HGｺﾞｼｯｸM" pitchFamily="49" charset="-128"/>
              </a:defRPr>
            </a:lvl4pPr>
            <a:lvl5pPr marL="2057400" indent="-228600" defTabSz="871538">
              <a:defRPr kumimoji="1">
                <a:solidFill>
                  <a:schemeClr val="tx1"/>
                </a:solidFill>
                <a:latin typeface="Corbel" pitchFamily="34" charset="0"/>
                <a:ea typeface="HGｺﾞｼｯｸM" pitchFamily="49" charset="-128"/>
              </a:defRPr>
            </a:lvl5pPr>
            <a:lvl6pPr marL="2514600" indent="-228600" defTabSz="871538"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defTabSz="871538"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defTabSz="871538"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defTabSz="871538"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7B7B24C5-D855-4415-BF17-606B7E675596}" type="slidenum">
              <a:rPr lang="en-US" altLang="ja-JP">
                <a:latin typeface="Arial" pitchFamily="34" charset="0"/>
                <a:ea typeface="ＭＳ Ｐゴシック" pitchFamily="50" charset="-128"/>
              </a:rPr>
              <a:pPr fontAlgn="base">
                <a:spcBef>
                  <a:spcPct val="0"/>
                </a:spcBef>
                <a:spcAft>
                  <a:spcPct val="0"/>
                </a:spcAft>
              </a:pPr>
              <a:t>10</a:t>
            </a:fld>
            <a:endParaRPr lang="en-US" altLang="ja-JP">
              <a:latin typeface="Arial" pitchFamily="34" charset="0"/>
              <a:ea typeface="ＭＳ Ｐゴシック" pitchFamily="50" charset="-128"/>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1538">
              <a:defRPr kumimoji="1">
                <a:solidFill>
                  <a:schemeClr val="tx1"/>
                </a:solidFill>
                <a:latin typeface="Corbel" pitchFamily="34" charset="0"/>
                <a:ea typeface="HGｺﾞｼｯｸM" pitchFamily="49" charset="-128"/>
              </a:defRPr>
            </a:lvl1pPr>
            <a:lvl2pPr marL="742950" indent="-285750" defTabSz="871538">
              <a:defRPr kumimoji="1">
                <a:solidFill>
                  <a:schemeClr val="tx1"/>
                </a:solidFill>
                <a:latin typeface="Corbel" pitchFamily="34" charset="0"/>
                <a:ea typeface="HGｺﾞｼｯｸM" pitchFamily="49" charset="-128"/>
              </a:defRPr>
            </a:lvl2pPr>
            <a:lvl3pPr marL="1143000" indent="-228600" defTabSz="871538">
              <a:defRPr kumimoji="1">
                <a:solidFill>
                  <a:schemeClr val="tx1"/>
                </a:solidFill>
                <a:latin typeface="Corbel" pitchFamily="34" charset="0"/>
                <a:ea typeface="HGｺﾞｼｯｸM" pitchFamily="49" charset="-128"/>
              </a:defRPr>
            </a:lvl3pPr>
            <a:lvl4pPr marL="1600200" indent="-228600" defTabSz="871538">
              <a:defRPr kumimoji="1">
                <a:solidFill>
                  <a:schemeClr val="tx1"/>
                </a:solidFill>
                <a:latin typeface="Corbel" pitchFamily="34" charset="0"/>
                <a:ea typeface="HGｺﾞｼｯｸM" pitchFamily="49" charset="-128"/>
              </a:defRPr>
            </a:lvl4pPr>
            <a:lvl5pPr marL="2057400" indent="-228600" defTabSz="871538">
              <a:defRPr kumimoji="1">
                <a:solidFill>
                  <a:schemeClr val="tx1"/>
                </a:solidFill>
                <a:latin typeface="Corbel" pitchFamily="34" charset="0"/>
                <a:ea typeface="HGｺﾞｼｯｸM" pitchFamily="49" charset="-128"/>
              </a:defRPr>
            </a:lvl5pPr>
            <a:lvl6pPr marL="2514600" indent="-228600" defTabSz="871538"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defTabSz="871538"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defTabSz="871538"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defTabSz="871538"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E1451017-7BB8-4DDC-B73D-2EDCD9C32400}" type="slidenum">
              <a:rPr lang="en-US" altLang="ja-JP">
                <a:latin typeface="Arial" pitchFamily="34" charset="0"/>
                <a:ea typeface="ＭＳ Ｐゴシック" pitchFamily="50" charset="-128"/>
              </a:rPr>
              <a:pPr fontAlgn="base">
                <a:spcBef>
                  <a:spcPct val="0"/>
                </a:spcBef>
                <a:spcAft>
                  <a:spcPct val="0"/>
                </a:spcAft>
              </a:pPr>
              <a:t>13</a:t>
            </a:fld>
            <a:endParaRPr lang="en-US" altLang="ja-JP">
              <a:latin typeface="Arial" pitchFamily="34" charset="0"/>
              <a:ea typeface="ＭＳ Ｐゴシック" pitchFamily="50" charset="-128"/>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1538">
              <a:defRPr kumimoji="1">
                <a:solidFill>
                  <a:schemeClr val="tx1"/>
                </a:solidFill>
                <a:latin typeface="Corbel" pitchFamily="34" charset="0"/>
                <a:ea typeface="HGｺﾞｼｯｸM" pitchFamily="49" charset="-128"/>
              </a:defRPr>
            </a:lvl1pPr>
            <a:lvl2pPr marL="742950" indent="-285750" defTabSz="871538">
              <a:defRPr kumimoji="1">
                <a:solidFill>
                  <a:schemeClr val="tx1"/>
                </a:solidFill>
                <a:latin typeface="Corbel" pitchFamily="34" charset="0"/>
                <a:ea typeface="HGｺﾞｼｯｸM" pitchFamily="49" charset="-128"/>
              </a:defRPr>
            </a:lvl2pPr>
            <a:lvl3pPr marL="1143000" indent="-228600" defTabSz="871538">
              <a:defRPr kumimoji="1">
                <a:solidFill>
                  <a:schemeClr val="tx1"/>
                </a:solidFill>
                <a:latin typeface="Corbel" pitchFamily="34" charset="0"/>
                <a:ea typeface="HGｺﾞｼｯｸM" pitchFamily="49" charset="-128"/>
              </a:defRPr>
            </a:lvl3pPr>
            <a:lvl4pPr marL="1600200" indent="-228600" defTabSz="871538">
              <a:defRPr kumimoji="1">
                <a:solidFill>
                  <a:schemeClr val="tx1"/>
                </a:solidFill>
                <a:latin typeface="Corbel" pitchFamily="34" charset="0"/>
                <a:ea typeface="HGｺﾞｼｯｸM" pitchFamily="49" charset="-128"/>
              </a:defRPr>
            </a:lvl4pPr>
            <a:lvl5pPr marL="2057400" indent="-228600" defTabSz="871538">
              <a:defRPr kumimoji="1">
                <a:solidFill>
                  <a:schemeClr val="tx1"/>
                </a:solidFill>
                <a:latin typeface="Corbel" pitchFamily="34" charset="0"/>
                <a:ea typeface="HGｺﾞｼｯｸM" pitchFamily="49" charset="-128"/>
              </a:defRPr>
            </a:lvl5pPr>
            <a:lvl6pPr marL="2514600" indent="-228600" defTabSz="871538"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defTabSz="871538"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defTabSz="871538"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defTabSz="871538"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A170D60E-05E1-495A-8C9F-6959CB729018}" type="slidenum">
              <a:rPr lang="en-US" altLang="ja-JP">
                <a:latin typeface="Arial" pitchFamily="34" charset="0"/>
                <a:ea typeface="ＭＳ Ｐゴシック" pitchFamily="50" charset="-128"/>
              </a:rPr>
              <a:pPr fontAlgn="base">
                <a:spcBef>
                  <a:spcPct val="0"/>
                </a:spcBef>
                <a:spcAft>
                  <a:spcPct val="0"/>
                </a:spcAft>
              </a:pPr>
              <a:t>15</a:t>
            </a:fld>
            <a:endParaRPr lang="en-US" altLang="ja-JP">
              <a:latin typeface="Arial" pitchFamily="34" charset="0"/>
              <a:ea typeface="ＭＳ Ｐゴシック" pitchFamily="50" charset="-128"/>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68238C-7318-436F-9543-440A9D3348AE}" type="slidenum">
              <a:rPr kumimoji="1" lang="ja-JP" altLang="en-US" smtClean="0"/>
              <a:pPr/>
              <a:t>17</a:t>
            </a:fld>
            <a:endParaRPr kumimoji="1" lang="ja-JP" altLang="en-US"/>
          </a:p>
        </p:txBody>
      </p:sp>
    </p:spTree>
    <p:extLst>
      <p:ext uri="{BB962C8B-B14F-4D97-AF65-F5344CB8AC3E}">
        <p14:creationId xmlns:p14="http://schemas.microsoft.com/office/powerpoint/2010/main" val="396243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defRPr/>
            </a:pPr>
            <a:endParaRPr lang="ja-JP" altLang="en-US">
              <a:latin typeface="+mn-lt"/>
              <a:ea typeface="+mn-ea"/>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ja-JP" altLang="en-US">
              <a:latin typeface="+mn-lt"/>
              <a:ea typeface="+mn-ea"/>
            </a:endParaRPr>
          </a:p>
        </p:txBody>
      </p:sp>
      <p:sp>
        <p:nvSpPr>
          <p:cNvPr id="2560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dirty="0" smtClean="0"/>
              <a:t>マスター タイトルの書式設定</a:t>
            </a:r>
            <a:endParaRPr lang="ja-JP" altLang="en-US" dirty="0"/>
          </a:p>
        </p:txBody>
      </p:sp>
      <p:sp>
        <p:nvSpPr>
          <p:cNvPr id="256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ja-JP" altLang="en-US" dirty="0" smtClean="0"/>
              <a:t>マスター サブタイトルの書式設定</a:t>
            </a:r>
            <a:endParaRPr lang="ja-JP" altLang="en-US" dirty="0"/>
          </a:p>
        </p:txBody>
      </p:sp>
      <p:sp>
        <p:nvSpPr>
          <p:cNvPr id="6" name="Rectangle 4"/>
          <p:cNvSpPr>
            <a:spLocks noGrp="1" noChangeArrowheads="1"/>
          </p:cNvSpPr>
          <p:nvPr>
            <p:ph type="dt" sz="half" idx="10"/>
          </p:nvPr>
        </p:nvSpPr>
        <p:spPr/>
        <p:txBody>
          <a:bodyPr/>
          <a:lstStyle>
            <a:lvl1pPr>
              <a:defRPr smtClean="0"/>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kumimoji="1" lang="ja-JP" altLang="en-US" dirty="0"/>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r>
              <a:rPr kumimoji="1" lang="ja-JP" altLang="en-US" smtClean="0"/>
              <a:t>情報モラル講座</a:t>
            </a:r>
            <a:endParaRPr kumimoji="1" lang="ja-JP" altLang="en-US" dirty="0"/>
          </a:p>
        </p:txBody>
      </p:sp>
      <p:sp>
        <p:nvSpPr>
          <p:cNvPr id="8" name="Rectangle 6"/>
          <p:cNvSpPr>
            <a:spLocks noGrp="1" noChangeArrowheads="1"/>
          </p:cNvSpPr>
          <p:nvPr>
            <p:ph type="sldNum" sz="quarter" idx="12"/>
          </p:nvPr>
        </p:nvSpPr>
        <p:spPr/>
        <p:txBody>
          <a:bodyPr/>
          <a:lstStyle>
            <a:lvl1pPr>
              <a:defRPr smtClean="0"/>
            </a:lvl1pPr>
          </a:lstStyle>
          <a:p>
            <a:fld id="{F370EA60-FEF6-4CE1-BE86-66FA9E71023F}" type="slidenum">
              <a:rPr kumimoji="1" lang="ja-JP" altLang="en-US" smtClean="0"/>
              <a:t>‹#›</a:t>
            </a:fld>
            <a:endParaRPr kumimoji="1" lang="ja-JP" altLang="en-US"/>
          </a:p>
        </p:txBody>
      </p:sp>
    </p:spTree>
    <p:extLst>
      <p:ext uri="{BB962C8B-B14F-4D97-AF65-F5344CB8AC3E}">
        <p14:creationId xmlns:p14="http://schemas.microsoft.com/office/powerpoint/2010/main" val="1223011925"/>
      </p:ext>
    </p:extLst>
  </p:cSld>
  <p:clrMapOvr>
    <a:masterClrMapping/>
  </p:clrMapOvr>
  <p:transition spd="med">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6"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2038881187"/>
      </p:ext>
    </p:extLst>
  </p:cSld>
  <p:clrMapOvr>
    <a:masterClrMapping/>
  </p:clrMapOvr>
  <p:transition spd="med">
    <p:wipe dir="r"/>
  </p:transition>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6"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2530116986"/>
      </p:ext>
    </p:extLst>
  </p:cSld>
  <p:clrMapOvr>
    <a:masterClrMapping/>
  </p:clrMapOvr>
  <p:transition spd="med">
    <p:wipe dir="r"/>
  </p:transition>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11B9977B-FF25-466B-B3A2-5D8CE8C07DB0}" type="datetimeFigureOut">
              <a:rPr lang="ja-JP" altLang="en-US" smtClean="0"/>
              <a:pPr>
                <a:defRPr/>
              </a:pPr>
              <a:t>2012/7/29</a:t>
            </a:fld>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5708D7E2-A611-4E82-A1C4-B905AFDE452E}" type="slidenum">
              <a:rPr lang="ja-JP" altLang="en-US" smtClean="0"/>
              <a:pPr>
                <a:defRPr/>
              </a:pPr>
              <a:t>‹#›</a:t>
            </a:fld>
            <a:endParaRPr lang="ja-JP" altLang="en-US"/>
          </a:p>
        </p:txBody>
      </p:sp>
    </p:spTree>
    <p:extLst>
      <p:ext uri="{BB962C8B-B14F-4D97-AF65-F5344CB8AC3E}">
        <p14:creationId xmlns:p14="http://schemas.microsoft.com/office/powerpoint/2010/main" val="3139288926"/>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75D63FB0-2203-4ADB-BECF-52C0EBC06102}" type="datetimeFigureOut">
              <a:rPr lang="ja-JP" altLang="en-US" smtClean="0"/>
              <a:pPr>
                <a:defRPr/>
              </a:pPr>
              <a:t>2012/7/29</a:t>
            </a:fld>
            <a:endParaRPr lang="ja-JP"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8" name="Rectangle 6"/>
          <p:cNvSpPr>
            <a:spLocks noGrp="1" noChangeArrowheads="1"/>
          </p:cNvSpPr>
          <p:nvPr>
            <p:ph type="sldNum" sz="quarter" idx="12"/>
          </p:nvPr>
        </p:nvSpPr>
        <p:spPr>
          <a:ln/>
        </p:spPr>
        <p:txBody>
          <a:bodyPr/>
          <a:lstStyle>
            <a:lvl1pPr>
              <a:defRPr/>
            </a:lvl1pPr>
          </a:lstStyle>
          <a:p>
            <a:pPr>
              <a:defRPr/>
            </a:pPr>
            <a:fld id="{DE3E05D6-E05A-4F41-86E4-BE4219835458}" type="slidenum">
              <a:rPr lang="ja-JP" altLang="en-US" smtClean="0"/>
              <a:pPr>
                <a:defRPr/>
              </a:pPr>
              <a:t>‹#›</a:t>
            </a:fld>
            <a:endParaRPr lang="ja-JP" altLang="en-US"/>
          </a:p>
        </p:txBody>
      </p:sp>
    </p:spTree>
    <p:extLst>
      <p:ext uri="{BB962C8B-B14F-4D97-AF65-F5344CB8AC3E}">
        <p14:creationId xmlns:p14="http://schemas.microsoft.com/office/powerpoint/2010/main" val="978215347"/>
      </p:ext>
    </p:extLst>
  </p:cSld>
  <p:clrMapOvr>
    <a:masterClrMapping/>
  </p:clrMapOvr>
  <p:transition spd="med">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lang="ja-JP" altLang="en-US" dirty="0"/>
          </a:p>
        </p:txBody>
      </p:sp>
      <p:sp>
        <p:nvSpPr>
          <p:cNvPr id="7"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8"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3235554873"/>
      </p:ext>
    </p:extLst>
  </p:cSld>
  <p:clrMapOvr>
    <a:masterClrMapping/>
  </p:clrMapOvr>
  <p:transition spd="med">
    <p:wipe dir="r"/>
  </p:transition>
  <p:timing>
    <p:tnLst>
      <p:par>
        <p:cTn id="1" dur="indefinite" restart="never" nodeType="tmRoot"/>
      </p:par>
    </p:tnLst>
  </p:timing>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57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648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7"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8"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1560288951"/>
      </p:ext>
    </p:extLst>
  </p:cSld>
  <p:clrMapOvr>
    <a:masterClrMapping/>
  </p:clrMapOvr>
  <p:transition spd="med">
    <p:wipe dir="r"/>
  </p:transition>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6"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7"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2339019351"/>
      </p:ext>
    </p:extLst>
  </p:cSld>
  <p:clrMapOvr>
    <a:masterClrMapping/>
  </p:clrMapOvr>
  <p:transition spd="med">
    <p:wipe dir="r"/>
  </p:transition>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6"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7"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382275415"/>
      </p:ext>
    </p:extLst>
  </p:cSld>
  <p:clrMapOvr>
    <a:masterClrMapping/>
  </p:clrMapOvr>
  <p:transition spd="med">
    <p:wipe dir="r"/>
  </p:transition>
  <p:hf hdr="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4つの内容" type="fourObj">
  <p:cSld name="タイトル/4つの内容">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ko-KR" altLang="en-US"/>
              <a:t>マスタータイトルスタイルの編集</a:t>
            </a:r>
          </a:p>
        </p:txBody>
      </p:sp>
      <p:sp>
        <p:nvSpPr>
          <p:cNvPr id="3" name="内容プレースホルダー 2"/>
          <p:cNvSpPr>
            <a:spLocks noGrp="1"/>
          </p:cNvSpPr>
          <p:nvPr>
            <p:ph sz="quarter" idx="1"/>
          </p:nvPr>
        </p:nvSpPr>
        <p:spPr>
          <a:xfrm>
            <a:off x="457168" y="1600190"/>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4" name="内容プレースホルダー 3"/>
          <p:cNvSpPr>
            <a:spLocks noGrp="1"/>
          </p:cNvSpPr>
          <p:nvPr>
            <p:ph sz="quarter" idx="2"/>
          </p:nvPr>
        </p:nvSpPr>
        <p:spPr>
          <a:xfrm>
            <a:off x="4647880" y="1600190"/>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5" name="内容プレースホルダー 4"/>
          <p:cNvSpPr>
            <a:spLocks noGrp="1"/>
          </p:cNvSpPr>
          <p:nvPr>
            <p:ph sz="quarter" idx="3"/>
          </p:nvPr>
        </p:nvSpPr>
        <p:spPr>
          <a:xfrm>
            <a:off x="455997" y="3984193"/>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6" name="内容プレースホルダー 5"/>
          <p:cNvSpPr>
            <a:spLocks noGrp="1"/>
          </p:cNvSpPr>
          <p:nvPr>
            <p:ph sz="quarter" idx="4"/>
          </p:nvPr>
        </p:nvSpPr>
        <p:spPr>
          <a:xfrm>
            <a:off x="4646709" y="3984193"/>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7" name="日付プレースホルダー 3"/>
          <p:cNvSpPr>
            <a:spLocks noGrp="1"/>
          </p:cNvSpPr>
          <p:nvPr>
            <p:ph type="dt" sz="half" idx="10"/>
          </p:nvPr>
        </p:nvSpPr>
        <p:spPr>
          <a:xfrm>
            <a:off x="457168" y="6356308"/>
            <a:ext cx="2133453" cy="365122"/>
          </a:xfrm>
          <a:prstGeom prst="rect">
            <a:avLst/>
          </a:prstGeom>
        </p:spPr>
        <p:txBody>
          <a:bodyPr lIns="91394" tIns="45697" rIns="91394" bIns="45697"/>
          <a:lstStyle/>
          <a:p>
            <a:pPr lvl="0"/>
            <a:fld id="{5ACE7E28-9336-4363-8674-B91477D8F243}" type="datetime1">
              <a:rPr lang="ko-KR" altLang="en-US"/>
              <a:pPr lvl="0"/>
              <a:t>2012-07-29</a:t>
            </a:fld>
            <a:endParaRPr lang="ko-KR" altLang="en-US"/>
          </a:p>
        </p:txBody>
      </p:sp>
      <p:sp>
        <p:nvSpPr>
          <p:cNvPr id="8" name="フッタプレースホルダー 4"/>
          <p:cNvSpPr>
            <a:spLocks noGrp="1"/>
          </p:cNvSpPr>
          <p:nvPr>
            <p:ph type="ftr" sz="quarter" idx="11"/>
          </p:nvPr>
        </p:nvSpPr>
        <p:spPr>
          <a:xfrm>
            <a:off x="3123985" y="6356308"/>
            <a:ext cx="2895401" cy="365122"/>
          </a:xfrm>
          <a:prstGeom prst="rect">
            <a:avLst/>
          </a:prstGeom>
        </p:spPr>
        <p:txBody>
          <a:bodyPr lIns="91394" tIns="45697" rIns="91394" bIns="45697"/>
          <a:lstStyle/>
          <a:p>
            <a:pPr lvl="0"/>
            <a:endParaRPr lang="ko-KR" altLang="en-US"/>
          </a:p>
        </p:txBody>
      </p:sp>
      <p:sp>
        <p:nvSpPr>
          <p:cNvPr id="9" name="スライド番号プレースホルダー 5"/>
          <p:cNvSpPr>
            <a:spLocks noGrp="1"/>
          </p:cNvSpPr>
          <p:nvPr>
            <p:ph type="sldNum" sz="quarter" idx="12"/>
          </p:nvPr>
        </p:nvSpPr>
        <p:spPr>
          <a:xfrm>
            <a:off x="6552744" y="6243606"/>
            <a:ext cx="2133465" cy="457189"/>
          </a:xfrm>
          <a:noFill/>
          <a:ln w="25400" cap="flat" cmpd="sng" algn="ctr">
            <a:noFill/>
            <a:prstDash val="solid"/>
            <a:round/>
          </a:ln>
        </p:spPr>
        <p:txBody>
          <a:bodyPr vert="horz" wrap="square" lIns="91400" tIns="45700" rIns="91400" bIns="45700" anchor="b">
            <a:noAutofit/>
          </a:bodyPr>
          <a:lstStyle/>
          <a:p>
            <a:pPr defTabSz="899662">
              <a:spcBef>
                <a:spcPct val="0"/>
              </a:spcBef>
              <a:spcAft>
                <a:spcPct val="0"/>
              </a:spcAft>
              <a:buClr>
                <a:srgbClr val="000000">
                  <a:alpha val="100000"/>
                </a:srgbClr>
              </a:buClr>
              <a:buSzPct val="100000"/>
            </a:pPr>
            <a:fld id="{3F01DB34-DAB2-451D-8160-1F7048C33B57}" type="slidenum">
              <a:rPr lang="ja-JP" altLang="en-US" spc="5" smtClean="0">
                <a:latin typeface="Garamond"/>
                <a:ea typeface="ＭＳ Ｐゴシック"/>
                <a:sym typeface="Wingdings"/>
              </a:rPr>
              <a:pPr defTabSz="899662">
                <a:spcBef>
                  <a:spcPct val="0"/>
                </a:spcBef>
                <a:spcAft>
                  <a:spcPct val="0"/>
                </a:spcAft>
                <a:buClr>
                  <a:srgbClr val="000000">
                    <a:alpha val="100000"/>
                  </a:srgbClr>
                </a:buClr>
                <a:buSzPct val="100000"/>
              </a:pPr>
              <a:t>‹#›</a:t>
            </a:fld>
            <a:r>
              <a:rPr lang="ja-JP" altLang="en-US" spc="5" smtClean="0">
                <a:latin typeface="Garamond"/>
                <a:ea typeface="ＭＳ Ｐゴシック"/>
                <a:sym typeface="Wingdings"/>
              </a:rPr>
              <a:t> </a:t>
            </a:r>
            <a:endParaRPr lang="ja-JP" altLang="en-US" spc="5">
              <a:latin typeface="Garamond"/>
              <a:ea typeface="ＭＳ Ｐゴシック"/>
              <a:sym typeface="Wingdings"/>
            </a:endParaRPr>
          </a:p>
        </p:txBody>
      </p:sp>
    </p:spTree>
    <p:extLst>
      <p:ext uri="{BB962C8B-B14F-4D97-AF65-F5344CB8AC3E}">
        <p14:creationId xmlns:p14="http://schemas.microsoft.com/office/powerpoint/2010/main" val="1868345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5" name="Footer Placeholder 4"/>
          <p:cNvSpPr>
            <a:spLocks noGrp="1"/>
          </p:cNvSpPr>
          <p:nvPr>
            <p:ph type="ftr" sz="quarter" idx="11"/>
          </p:nvPr>
        </p:nvSpPr>
        <p:spPr/>
        <p:txBody>
          <a:bodyPr/>
          <a:lstStyle/>
          <a:p>
            <a:r>
              <a:rPr kumimoji="1" lang="ja-JP" altLang="en-US" smtClean="0"/>
              <a:t>情報モラル講座</a:t>
            </a:r>
            <a:endParaRPr kumimoji="1" lang="ja-JP" altLang="en-US" dirty="0"/>
          </a:p>
        </p:txBody>
      </p:sp>
      <p:sp>
        <p:nvSpPr>
          <p:cNvPr id="6" name="Slide Number Placeholder 5"/>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smtClean="0"/>
              <a:t>マスター タイトルの書式設定</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6" name="Rectangle 6"/>
          <p:cNvSpPr>
            <a:spLocks noGrp="1" noChangeArrowheads="1"/>
          </p:cNvSpPr>
          <p:nvPr>
            <p:ph type="sldNum" sz="quarter" idx="12"/>
          </p:nvPr>
        </p:nvSpPr>
        <p:spPr>
          <a:ln/>
        </p:spPr>
        <p:txBody>
          <a:bodyPr/>
          <a:lstStyle>
            <a:lvl1pPr>
              <a:defRPr/>
            </a:lvl1pPr>
          </a:lstStyle>
          <a:p>
            <a:pPr algn="r"/>
            <a:fld id="{0A5A4B86-9A0D-4356-A458-210EB57472AC}" type="slidenum">
              <a:rPr lang="ja-JP" altLang="en-US" smtClean="0"/>
              <a:t>‹#›</a:t>
            </a:fld>
            <a:endParaRPr lang="ja-JP" altLang="en-US" dirty="0"/>
          </a:p>
        </p:txBody>
      </p:sp>
    </p:spTree>
    <p:extLst>
      <p:ext uri="{BB962C8B-B14F-4D97-AF65-F5344CB8AC3E}">
        <p14:creationId xmlns:p14="http://schemas.microsoft.com/office/powerpoint/2010/main" val="3233893103"/>
      </p:ext>
    </p:extLst>
  </p:cSld>
  <p:clrMapOvr>
    <a:masterClrMapping/>
  </p:clrMapOvr>
  <p:transition spd="med">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情報モラル講座</a:t>
            </a:r>
            <a:endParaRPr lang="ja-JP" altLang="en-US" dirty="0"/>
          </a:p>
        </p:txBody>
      </p:sp>
      <p:sp>
        <p:nvSpPr>
          <p:cNvPr id="6" name="Slide Number Placeholder 5"/>
          <p:cNvSpPr>
            <a:spLocks noGrp="1"/>
          </p:cNvSpPr>
          <p:nvPr>
            <p:ph type="sldNum" sz="quarter" idx="12"/>
          </p:nvPr>
        </p:nvSpPr>
        <p:spPr/>
        <p:txBody>
          <a:bodyPr/>
          <a:lstStyle/>
          <a:p>
            <a:pPr algn="r"/>
            <a:fld id="{0A5A4B86-9A0D-4356-A458-210EB57472AC}" type="slidenum">
              <a:rPr lang="ja-JP" altLang="en-US" smtClean="0"/>
              <a:t>‹#›</a:t>
            </a:fld>
            <a:endParaRPr lang="ja-JP" altLang="en-US" dirty="0"/>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情報モラル講座</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ransition spd="med">
    <p:wipe dir="r"/>
  </p:transition>
  <p:timing>
    <p:tnLst>
      <p:par>
        <p:cTn id="1" dur="indefinite" restart="never" nodeType="tmRoot"/>
      </p:par>
    </p:tnLst>
  </p:timing>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6" name="Footer Placeholder 5"/>
          <p:cNvSpPr>
            <a:spLocks noGrp="1"/>
          </p:cNvSpPr>
          <p:nvPr>
            <p:ph type="ftr" sz="quarter" idx="11"/>
          </p:nvPr>
        </p:nvSpPr>
        <p:spPr/>
        <p:txBody>
          <a:bodyPr/>
          <a:lstStyle/>
          <a:p>
            <a:r>
              <a:rPr kumimoji="1" lang="ja-JP" altLang="en-US" smtClean="0"/>
              <a:t>情報モラル講座</a:t>
            </a:r>
            <a:endParaRPr kumimoji="1" lang="ja-JP" altLang="en-US"/>
          </a:p>
        </p:txBody>
      </p:sp>
      <p:sp>
        <p:nvSpPr>
          <p:cNvPr id="7" name="Slide Number Placeholder 6"/>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transition spd="med">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smtClean="0"/>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8" name="Footer Placeholder 7"/>
          <p:cNvSpPr>
            <a:spLocks noGrp="1"/>
          </p:cNvSpPr>
          <p:nvPr>
            <p:ph type="ftr" sz="quarter" idx="11"/>
          </p:nvPr>
        </p:nvSpPr>
        <p:spPr/>
        <p:txBody>
          <a:bodyPr/>
          <a:lstStyle/>
          <a:p>
            <a:r>
              <a:rPr kumimoji="1" lang="ja-JP" altLang="en-US" smtClean="0"/>
              <a:t>情報モラル講座</a:t>
            </a:r>
            <a:endParaRPr kumimoji="1" lang="ja-JP" altLang="en-US"/>
          </a:p>
        </p:txBody>
      </p:sp>
      <p:sp>
        <p:nvSpPr>
          <p:cNvPr id="9" name="Slide Number Placeholder 8"/>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4" name="Footer Placeholder 3"/>
          <p:cNvSpPr>
            <a:spLocks noGrp="1"/>
          </p:cNvSpPr>
          <p:nvPr>
            <p:ph type="ftr" sz="quarter" idx="11"/>
          </p:nvPr>
        </p:nvSpPr>
        <p:spPr/>
        <p:txBody>
          <a:bodyPr/>
          <a:lstStyle/>
          <a:p>
            <a:r>
              <a:rPr kumimoji="1" lang="ja-JP" altLang="en-US" smtClean="0"/>
              <a:t>情報モラル講座</a:t>
            </a:r>
            <a:endParaRPr kumimoji="1" lang="ja-JP" altLang="en-US"/>
          </a:p>
        </p:txBody>
      </p:sp>
      <p:sp>
        <p:nvSpPr>
          <p:cNvPr id="5" name="Slide Number Placeholder 4"/>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3" name="Footer Placeholder 2"/>
          <p:cNvSpPr>
            <a:spLocks noGrp="1"/>
          </p:cNvSpPr>
          <p:nvPr>
            <p:ph type="ftr" sz="quarter" idx="11"/>
          </p:nvPr>
        </p:nvSpPr>
        <p:spPr/>
        <p:txBody>
          <a:bodyPr/>
          <a:lstStyle/>
          <a:p>
            <a:r>
              <a:rPr kumimoji="1" lang="ja-JP" altLang="en-US" smtClean="0"/>
              <a:t>情報モラル講座</a:t>
            </a:r>
            <a:endParaRPr kumimoji="1" lang="ja-JP" altLang="en-US"/>
          </a:p>
        </p:txBody>
      </p:sp>
      <p:sp>
        <p:nvSpPr>
          <p:cNvPr id="4" name="Slide Number Placeholder 3"/>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6" name="Footer Placeholder 5"/>
          <p:cNvSpPr>
            <a:spLocks noGrp="1"/>
          </p:cNvSpPr>
          <p:nvPr>
            <p:ph type="ftr" sz="quarter" idx="11"/>
          </p:nvPr>
        </p:nvSpPr>
        <p:spPr/>
        <p:txBody>
          <a:bodyPr/>
          <a:lstStyle/>
          <a:p>
            <a:r>
              <a:rPr lang="ja-JP" altLang="en-US" smtClean="0"/>
              <a:t>情報モラル講座</a:t>
            </a:r>
            <a:endParaRPr lang="ja-JP" altLang="en-US" dirty="0"/>
          </a:p>
        </p:txBody>
      </p:sp>
      <p:sp>
        <p:nvSpPr>
          <p:cNvPr id="7" name="Slide Number Placeholder 6"/>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iming>
    <p:tnLst>
      <p:par>
        <p:cTn id="1" dur="indefinite" restart="never" nodeType="tmRoot"/>
      </p:par>
    </p:tnLst>
  </p:timing>
  <p:hf hd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6" name="Footer Placeholder 5"/>
          <p:cNvSpPr>
            <a:spLocks noGrp="1"/>
          </p:cNvSpPr>
          <p:nvPr>
            <p:ph type="ftr" sz="quarter" idx="11"/>
          </p:nvPr>
        </p:nvSpPr>
        <p:spPr/>
        <p:txBody>
          <a:bodyPr/>
          <a:lstStyle/>
          <a:p>
            <a:r>
              <a:rPr kumimoji="1" lang="ja-JP" altLang="en-US" smtClean="0"/>
              <a:t>情報モラル講座</a:t>
            </a:r>
            <a:endParaRPr kumimoji="1" lang="ja-JP" altLang="en-US"/>
          </a:p>
        </p:txBody>
      </p:sp>
      <p:sp>
        <p:nvSpPr>
          <p:cNvPr id="7" name="Slide Number Placeholder 6"/>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smtClean="0"/>
              <a:t>マスター タイトルの書式設定</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情報モラル講座</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iming>
    <p:tnLst>
      <p:par>
        <p:cTn id="1" dur="indefinite" restart="never" nodeType="tmRoot"/>
      </p:par>
    </p:tnLst>
  </p:timing>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Footer Placeholder 4"/>
          <p:cNvSpPr>
            <a:spLocks noGrp="1"/>
          </p:cNvSpPr>
          <p:nvPr>
            <p:ph type="ftr" sz="quarter" idx="11"/>
          </p:nvPr>
        </p:nvSpPr>
        <p:spPr/>
        <p:txBody>
          <a:bodyPr/>
          <a:lstStyle/>
          <a:p>
            <a:r>
              <a:rPr lang="ja-JP" altLang="en-US" smtClean="0"/>
              <a:t>情報モラル講座</a:t>
            </a:r>
            <a:endParaRPr lang="ja-JP" altLang="en-US" dirty="0"/>
          </a:p>
        </p:txBody>
      </p:sp>
      <p:sp>
        <p:nvSpPr>
          <p:cNvPr id="6" name="Slide Number Placeholder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timing>
    <p:tnLst>
      <p:par>
        <p:cTn id="1" dur="indefinite" restart="never" nodeType="tmRoot"/>
      </p:par>
    </p:tnLst>
  </p:timing>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6"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1138471818"/>
      </p:ext>
    </p:extLst>
  </p:cSld>
  <p:clrMapOvr>
    <a:masterClrMapping/>
  </p:clrMapOvr>
  <p:transition spd="med">
    <p:wipe dir="r"/>
  </p:transition>
  <p:timing>
    <p:tnLst>
      <p:par>
        <p:cTn id="1" dur="indefinite" restart="never" nodeType="tmRoot"/>
      </p:par>
    </p:tnLst>
  </p:timing>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タイトル 28"/>
          <p:cNvSpPr>
            <a:spLocks noGrp="1"/>
          </p:cNvSpPr>
          <p:nvPr>
            <p:ph type="ctrTitle"/>
          </p:nvPr>
        </p:nvSpPr>
        <p:spPr>
          <a:xfrm>
            <a:off x="381000" y="4853411"/>
            <a:ext cx="8458200" cy="1222375"/>
          </a:xfrm>
        </p:spPr>
        <p:txBody>
          <a:bodyPr anchor="t"/>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16" name="日付プレースホルダー 15"/>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2" name="フッター プレースホルダー 1"/>
          <p:cNvSpPr>
            <a:spLocks noGrp="1"/>
          </p:cNvSpPr>
          <p:nvPr>
            <p:ph type="ftr" sz="quarter" idx="11"/>
          </p:nvPr>
        </p:nvSpPr>
        <p:spPr/>
        <p:txBody>
          <a:bodyPr/>
          <a:lstStyle/>
          <a:p>
            <a:r>
              <a:rPr kumimoji="1" lang="ja-JP" altLang="en-US" smtClean="0"/>
              <a:t>情報モラル講座</a:t>
            </a:r>
            <a:endParaRPr kumimoji="1" lang="ja-JP" altLang="en-US" dirty="0"/>
          </a:p>
        </p:txBody>
      </p:sp>
      <p:sp>
        <p:nvSpPr>
          <p:cNvPr id="15" name="スライド番号プレースホルダー 14"/>
          <p:cNvSpPr>
            <a:spLocks noGrp="1"/>
          </p:cNvSpPr>
          <p:nvPr>
            <p:ph type="sldNum" sz="quarter" idx="12"/>
          </p:nvPr>
        </p:nvSpPr>
        <p:spPr>
          <a:xfrm>
            <a:off x="8229600" y="6473952"/>
            <a:ext cx="758952" cy="246888"/>
          </a:xfrm>
        </p:spPr>
        <p:txBody>
          <a:bodyPr/>
          <a:lstStyle/>
          <a:p>
            <a:fld id="{F370EA60-FEF6-4CE1-BE86-66FA9E71023F}" type="slidenum">
              <a:rPr kumimoji="1" lang="ja-JP" altLang="en-US" smtClean="0"/>
              <a:t>‹#›</a:t>
            </a:fld>
            <a:endParaRPr kumimoji="1" lang="ja-JP" altLang="en-US"/>
          </a:p>
        </p:txBody>
      </p:sp>
    </p:spTree>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2" name="タイトル 21"/>
          <p:cNvSpPr>
            <a:spLocks noGrp="1"/>
          </p:cNvSpPr>
          <p:nvPr>
            <p:ph type="title"/>
          </p:nvPr>
        </p:nvSpPr>
        <p:spPr/>
        <p:txBody>
          <a:bodyPr/>
          <a:lstStyle/>
          <a:p>
            <a:r>
              <a:rPr kumimoji="0" lang="ja-JP" altLang="en-US" smtClean="0"/>
              <a:t>マスター タイトルの書式設定</a:t>
            </a:r>
            <a:endParaRPr kumimoji="0" lang="en-US"/>
          </a:p>
        </p:txBody>
      </p:sp>
      <p:sp>
        <p:nvSpPr>
          <p:cNvPr id="27" name="コンテンツ プレースホルダー 26"/>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5" name="日付プレースホルダー 2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19" name="フッター プレースホルダー 18"/>
          <p:cNvSpPr>
            <a:spLocks noGrp="1"/>
          </p:cNvSpPr>
          <p:nvPr>
            <p:ph type="ftr" sz="quarter" idx="11"/>
          </p:nvPr>
        </p:nvSpPr>
        <p:spPr>
          <a:xfrm>
            <a:off x="3581400" y="76200"/>
            <a:ext cx="2895600" cy="288925"/>
          </a:xfrm>
        </p:spPr>
        <p:txBody>
          <a:bodyPr/>
          <a:lstStyle/>
          <a:p>
            <a:r>
              <a:rPr lang="ja-JP" altLang="en-US" smtClean="0"/>
              <a:t>情報モラル講座</a:t>
            </a:r>
            <a:endParaRPr lang="ja-JP" altLang="en-US" dirty="0"/>
          </a:p>
        </p:txBody>
      </p:sp>
      <p:sp>
        <p:nvSpPr>
          <p:cNvPr id="16" name="スライド番号プレースホルダー 15"/>
          <p:cNvSpPr>
            <a:spLocks noGrp="1"/>
          </p:cNvSpPr>
          <p:nvPr>
            <p:ph type="sldNum" sz="quarter" idx="12"/>
          </p:nvPr>
        </p:nvSpPr>
        <p:spPr>
          <a:xfrm>
            <a:off x="8229600" y="6473952"/>
            <a:ext cx="758952" cy="246888"/>
          </a:xfrm>
        </p:spPr>
        <p:txBody>
          <a:bodyPr/>
          <a:lstStyle/>
          <a:p>
            <a:pPr algn="r"/>
            <a:fld id="{0A5A4B86-9A0D-4356-A458-210EB57472AC}" type="slidenum">
              <a:rPr lang="ja-JP" altLang="en-US" smtClean="0"/>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2"/>
      </p:bgRef>
    </p:bg>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テキスト プレースホルダー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19" name="日付プレースホルダー 18"/>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11" name="フッター プレースホルダー 10"/>
          <p:cNvSpPr>
            <a:spLocks noGrp="1"/>
          </p:cNvSpPr>
          <p:nvPr>
            <p:ph type="ftr" sz="quarter" idx="11"/>
          </p:nvPr>
        </p:nvSpPr>
        <p:spPr/>
        <p:txBody>
          <a:bodyPr/>
          <a:lstStyle/>
          <a:p>
            <a:r>
              <a:rPr lang="ja-JP" altLang="en-US" smtClean="0"/>
              <a:t>情報モラル講座</a:t>
            </a:r>
            <a:endParaRPr lang="ja-JP" altLang="en-US" dirty="0"/>
          </a:p>
        </p:txBody>
      </p:sp>
      <p:sp>
        <p:nvSpPr>
          <p:cNvPr id="16" name="スライド番号プレースホルダー 1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
        <p:nvSpPr>
          <p:cNvPr id="8" name="タイトル 7"/>
          <p:cNvSpPr>
            <a:spLocks noGrp="1"/>
          </p:cNvSpPr>
          <p:nvPr>
            <p:ph type="title"/>
          </p:nvPr>
        </p:nvSpPr>
        <p:spPr>
          <a:xfrm>
            <a:off x="180475" y="2947085"/>
            <a:ext cx="8686800" cy="1184825"/>
          </a:xfrm>
        </p:spPr>
        <p:txBody>
          <a:bodyPr rtlCol="0" anchor="t"/>
          <a:lstStyle>
            <a:lvl1pPr algn="r">
              <a:defRPr/>
            </a:lvl1pPr>
          </a:lstStyle>
          <a:p>
            <a:r>
              <a:rPr kumimoji="0" lang="ja-JP" altLang="en-US" smtClean="0"/>
              <a:t>マスター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0" name="タイトル 19"/>
          <p:cNvSpPr>
            <a:spLocks noGrp="1"/>
          </p:cNvSpPr>
          <p:nvPr>
            <p:ph type="title"/>
          </p:nvPr>
        </p:nvSpPr>
        <p:spPr>
          <a:xfrm>
            <a:off x="301752" y="457200"/>
            <a:ext cx="8686800" cy="841248"/>
          </a:xfrm>
        </p:spPr>
        <p:txBody>
          <a:bodyPr/>
          <a:lstStyle/>
          <a:p>
            <a:r>
              <a:rPr kumimoji="0" lang="ja-JP" altLang="en-US" smtClean="0"/>
              <a:t>マスター タイトルの書式設定</a:t>
            </a:r>
            <a:endParaRPr kumimoji="0" lang="en-US"/>
          </a:p>
        </p:txBody>
      </p:sp>
      <p:sp>
        <p:nvSpPr>
          <p:cNvPr id="14" name="コンテンツ プレースホルダー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ー 20"/>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10" name="フッター プレースホルダー 9"/>
          <p:cNvSpPr>
            <a:spLocks noGrp="1"/>
          </p:cNvSpPr>
          <p:nvPr>
            <p:ph type="ftr" sz="quarter" idx="11"/>
          </p:nvPr>
        </p:nvSpPr>
        <p:spPr/>
        <p:txBody>
          <a:bodyPr/>
          <a:lstStyle/>
          <a:p>
            <a:r>
              <a:rPr kumimoji="1" lang="ja-JP" altLang="en-US" smtClean="0"/>
              <a:t>情報モラル講座</a:t>
            </a:r>
            <a:endParaRPr kumimoji="1" lang="ja-JP" altLang="en-US"/>
          </a:p>
        </p:txBody>
      </p:sp>
      <p:sp>
        <p:nvSpPr>
          <p:cNvPr id="31" name="スライド番号プレースホルダー 30"/>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Tree>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9" name="タイトル 28"/>
          <p:cNvSpPr>
            <a:spLocks noGrp="1"/>
          </p:cNvSpPr>
          <p:nvPr>
            <p:ph type="title"/>
          </p:nvPr>
        </p:nvSpPr>
        <p:spPr>
          <a:xfrm>
            <a:off x="304800" y="5410200"/>
            <a:ext cx="8610600" cy="882650"/>
          </a:xfrm>
        </p:spPr>
        <p:txBody>
          <a:bodyPr anchor="ctr"/>
          <a:lstStyle>
            <a:lvl1pPr>
              <a:defRPr/>
            </a:lvl1p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25" name="テキスト プレースホルダー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8" name="コンテンツ プレースホルダー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0" name="日付プレースホルダー 9"/>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6" name="フッター プレースホルダー 5"/>
          <p:cNvSpPr>
            <a:spLocks noGrp="1"/>
          </p:cNvSpPr>
          <p:nvPr>
            <p:ph type="ftr" sz="quarter" idx="11"/>
          </p:nvPr>
        </p:nvSpPr>
        <p:spPr/>
        <p:txBody>
          <a:bodyPr/>
          <a:lstStyle/>
          <a:p>
            <a:r>
              <a:rPr kumimoji="1" lang="ja-JP" altLang="en-US" smtClean="0"/>
              <a:t>情報モラル講座</a:t>
            </a:r>
            <a:endParaRPr kumimoji="1" lang="ja-JP" altLang="en-US"/>
          </a:p>
        </p:txBody>
      </p:sp>
      <p:sp>
        <p:nvSpPr>
          <p:cNvPr id="7" name="スライド番号プレースホルダー 6"/>
          <p:cNvSpPr>
            <a:spLocks noGrp="1"/>
          </p:cNvSpPr>
          <p:nvPr>
            <p:ph type="sldNum" sz="quarter" idx="12"/>
          </p:nvPr>
        </p:nvSpPr>
        <p:spPr>
          <a:xfrm>
            <a:off x="8229600" y="6477000"/>
            <a:ext cx="762000" cy="246888"/>
          </a:xfrm>
        </p:spPr>
        <p:txBody>
          <a:bodyPr/>
          <a:lstStyle/>
          <a:p>
            <a:fld id="{F370EA60-FEF6-4CE1-BE86-66FA9E71023F}" type="slidenum">
              <a:rPr lang="ja-JP" altLang="en-US" smtClean="0"/>
              <a:pPr/>
              <a:t>‹#›</a:t>
            </a:fld>
            <a:endParaRPr lang="ja-JP" altLang="en-US" dirty="0"/>
          </a:p>
        </p:txBody>
      </p:sp>
      <p:sp>
        <p:nvSpPr>
          <p:cNvPr id="11" name="直線コネクタ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0" name="タイトル 29"/>
          <p:cNvSpPr>
            <a:spLocks noGrp="1"/>
          </p:cNvSpPr>
          <p:nvPr>
            <p:ph type="title"/>
          </p:nvPr>
        </p:nvSpPr>
        <p:spPr>
          <a:xfrm>
            <a:off x="301752" y="457200"/>
            <a:ext cx="8686800" cy="841248"/>
          </a:xfrm>
        </p:spPr>
        <p:txBody>
          <a:bodyPr/>
          <a:lstStyle/>
          <a:p>
            <a:r>
              <a:rPr kumimoji="0" lang="ja-JP" altLang="en-US" smtClean="0"/>
              <a:t>マスター タイトルの書式設定</a:t>
            </a:r>
            <a:endParaRPr kumimoji="0" lang="en-US"/>
          </a:p>
        </p:txBody>
      </p:sp>
      <p:sp>
        <p:nvSpPr>
          <p:cNvPr id="12" name="日付プレースホルダー 11"/>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kumimoji="1" lang="ja-JP" altLang="en-US" dirty="0"/>
          </a:p>
        </p:txBody>
      </p:sp>
      <p:sp>
        <p:nvSpPr>
          <p:cNvPr id="21" name="フッター プレースホルダー 20"/>
          <p:cNvSpPr>
            <a:spLocks noGrp="1"/>
          </p:cNvSpPr>
          <p:nvPr>
            <p:ph type="ftr" sz="quarter" idx="11"/>
          </p:nvPr>
        </p:nvSpPr>
        <p:spPr/>
        <p:txBody>
          <a:bodyPr/>
          <a:lstStyle/>
          <a:p>
            <a:r>
              <a:rPr kumimoji="1" lang="ja-JP" altLang="en-US" smtClean="0"/>
              <a:t>情報モラル講座</a:t>
            </a:r>
            <a:endParaRPr kumimoji="1" lang="ja-JP" altLang="en-US"/>
          </a:p>
        </p:txBody>
      </p:sp>
      <p:sp>
        <p:nvSpPr>
          <p:cNvPr id="6" name="スライド番号プレースホルダー 5"/>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24" name="フッター プレースホルダー 23"/>
          <p:cNvSpPr>
            <a:spLocks noGrp="1"/>
          </p:cNvSpPr>
          <p:nvPr>
            <p:ph type="ftr" sz="quarter" idx="11"/>
          </p:nvPr>
        </p:nvSpPr>
        <p:spPr/>
        <p:txBody>
          <a:bodyPr/>
          <a:lstStyle/>
          <a:p>
            <a:r>
              <a:rPr kumimoji="1" lang="ja-JP" altLang="en-US" smtClean="0"/>
              <a:t>情報モラル講座</a:t>
            </a:r>
            <a:endParaRPr kumimoji="1" lang="ja-JP" altLang="en-US"/>
          </a:p>
        </p:txBody>
      </p:sp>
      <p:sp>
        <p:nvSpPr>
          <p:cNvPr id="7" name="スライド番号プレースホルダー 6"/>
          <p:cNvSpPr>
            <a:spLocks noGrp="1"/>
          </p:cNvSpPr>
          <p:nvPr>
            <p:ph type="sldNum" sz="quarter" idx="12"/>
          </p:nvPr>
        </p:nvSpPr>
        <p:spPr/>
        <p:txBody>
          <a:bodyPr/>
          <a:lstStyle/>
          <a:p>
            <a:fld id="{F370EA60-FEF6-4CE1-BE86-66FA9E71023F}" type="slidenum">
              <a:rPr lang="ja-JP" altLang="en-US" smtClean="0"/>
              <a:pPr/>
              <a:t>‹#›</a:t>
            </a:fld>
            <a:endParaRPr lang="ja-JP" altLang="en-US" dirty="0"/>
          </a:p>
        </p:txBody>
      </p:sp>
    </p:spTree>
  </p:cSld>
  <p:clrMapOvr>
    <a:masterClrMapping/>
  </p:clrMapOvr>
  <p:transition spd="med">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直線コネクタ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タイトル 11"/>
          <p:cNvSpPr>
            <a:spLocks noGrp="1"/>
          </p:cNvSpPr>
          <p:nvPr>
            <p:ph type="title"/>
          </p:nvPr>
        </p:nvSpPr>
        <p:spPr>
          <a:xfrm>
            <a:off x="457200" y="5486400"/>
            <a:ext cx="8458200" cy="520700"/>
          </a:xfrm>
        </p:spPr>
        <p:txBody>
          <a:bodyPr anchor="ctr"/>
          <a:lstStyle>
            <a:lvl1pPr algn="l">
              <a:buNone/>
              <a:defRPr sz="2000" b="1"/>
            </a:lvl1pPr>
          </a:lstStyle>
          <a:p>
            <a:r>
              <a:rPr kumimoji="0" lang="ja-JP" altLang="en-US" smtClean="0"/>
              <a:t>マスター タイトルの書式設定</a:t>
            </a:r>
            <a:endParaRPr kumimoji="0" lang="en-US"/>
          </a:p>
        </p:txBody>
      </p:sp>
      <p:sp>
        <p:nvSpPr>
          <p:cNvPr id="26" name="テキスト プレースホルダー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14" name="コンテンツ プレースホルダー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5" name="日付プレースホルダー 24"/>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29" name="フッター プレースホルダー 28"/>
          <p:cNvSpPr>
            <a:spLocks noGrp="1"/>
          </p:cNvSpPr>
          <p:nvPr>
            <p:ph type="ftr" sz="quarter" idx="11"/>
          </p:nvPr>
        </p:nvSpPr>
        <p:spPr/>
        <p:txBody>
          <a:bodyPr/>
          <a:lstStyle/>
          <a:p>
            <a:r>
              <a:rPr lang="ja-JP" altLang="en-US" smtClean="0"/>
              <a:t>情報モラル講座</a:t>
            </a:r>
            <a:endParaRPr lang="ja-JP" altLang="en-US" dirty="0"/>
          </a:p>
        </p:txBody>
      </p:sp>
      <p:sp>
        <p:nvSpPr>
          <p:cNvPr id="7" name="スライド番号プレースホルダー 6"/>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3" name="図プレースホルダー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7" name="日付プレースホルダー 6"/>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情報モラル講座</a:t>
            </a:r>
            <a:endParaRPr kumimoji="1" lang="ja-JP" altLang="en-US"/>
          </a:p>
        </p:txBody>
      </p:sp>
      <p:sp>
        <p:nvSpPr>
          <p:cNvPr id="31" name="スライド番号プレースホルダー 30"/>
          <p:cNvSpPr>
            <a:spLocks noGrp="1"/>
          </p:cNvSpPr>
          <p:nvPr>
            <p:ph type="sldNum" sz="quarter" idx="12"/>
          </p:nvPr>
        </p:nvSpPr>
        <p:spPr/>
        <p:txBody>
          <a:bodyPr/>
          <a:lstStyle/>
          <a:p>
            <a:fld id="{F370EA60-FEF6-4CE1-BE86-66FA9E71023F}" type="slidenum">
              <a:rPr kumimoji="1" lang="ja-JP" altLang="en-US" smtClean="0"/>
              <a:t>‹#›</a:t>
            </a:fld>
            <a:endParaRPr kumimoji="1" lang="ja-JP" altLang="en-US"/>
          </a:p>
        </p:txBody>
      </p:sp>
      <p:sp>
        <p:nvSpPr>
          <p:cNvPr id="17" name="タイトル 16"/>
          <p:cNvSpPr>
            <a:spLocks noGrp="1"/>
          </p:cNvSpPr>
          <p:nvPr>
            <p:ph type="title"/>
          </p:nvPr>
        </p:nvSpPr>
        <p:spPr>
          <a:xfrm>
            <a:off x="381000" y="4993760"/>
            <a:ext cx="5867400" cy="522288"/>
          </a:xfrm>
        </p:spPr>
        <p:txBody>
          <a:bodyPr anchor="ctr"/>
          <a:lstStyle>
            <a:lvl1pPr algn="l">
              <a:buNone/>
              <a:defRPr sz="2000" b="1"/>
            </a:lvl1pPr>
          </a:lstStyle>
          <a:p>
            <a:r>
              <a:rPr kumimoji="0" lang="ja-JP" altLang="en-US" smtClean="0"/>
              <a:t>マスター タイトルの書式設定</a:t>
            </a:r>
            <a:endParaRPr kumimoji="0" lang="en-US"/>
          </a:p>
        </p:txBody>
      </p:sp>
      <p:sp>
        <p:nvSpPr>
          <p:cNvPr id="26" name="テキスト プレースホルダー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Tree>
  </p:cSld>
  <p:clrMapOvr>
    <a:masterClrMapping/>
  </p:clrMapOvr>
  <p:transition spd="med">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フッター プレースホルダー 4"/>
          <p:cNvSpPr>
            <a:spLocks noGrp="1"/>
          </p:cNvSpPr>
          <p:nvPr>
            <p:ph type="ftr" sz="quarter" idx="11"/>
          </p:nvPr>
        </p:nvSpPr>
        <p:spPr/>
        <p:txBody>
          <a:bodyPr/>
          <a:lstStyle/>
          <a:p>
            <a:r>
              <a:rPr lang="ja-JP" altLang="en-US" smtClean="0"/>
              <a:t>情報モラル講座</a:t>
            </a:r>
            <a:endParaRPr lang="ja-JP" altLang="en-US" dirty="0"/>
          </a:p>
        </p:txBody>
      </p:sp>
      <p:sp>
        <p:nvSpPr>
          <p:cNvPr id="6" name="スライド番号プレースホルダー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kumimoji="1" lang="ja-JP" altLang="en-US" dirty="0"/>
          </a:p>
        </p:txBody>
      </p:sp>
      <p:sp>
        <p:nvSpPr>
          <p:cNvPr id="6" name="Rectangle 5"/>
          <p:cNvSpPr>
            <a:spLocks noGrp="1" noChangeArrowheads="1"/>
          </p:cNvSpPr>
          <p:nvPr>
            <p:ph type="ftr" sz="quarter" idx="11"/>
          </p:nvPr>
        </p:nvSpPr>
        <p:spPr>
          <a:ln/>
        </p:spPr>
        <p:txBody>
          <a:bodyPr/>
          <a:lstStyle>
            <a:lvl1pPr>
              <a:defRPr/>
            </a:lvl1pPr>
          </a:lstStyle>
          <a:p>
            <a:r>
              <a:rPr kumimoji="1" lang="ja-JP" altLang="en-US" smtClean="0"/>
              <a:t>情報モラル講座</a:t>
            </a:r>
            <a:endParaRPr kumimoji="1" lang="ja-JP" altLang="en-US"/>
          </a:p>
        </p:txBody>
      </p:sp>
      <p:sp>
        <p:nvSpPr>
          <p:cNvPr id="7" name="Rectangle 6"/>
          <p:cNvSpPr>
            <a:spLocks noGrp="1" noChangeArrowheads="1"/>
          </p:cNvSpPr>
          <p:nvPr>
            <p:ph type="sldNum" sz="quarter" idx="12"/>
          </p:nvPr>
        </p:nvSpPr>
        <p:spPr>
          <a:ln/>
        </p:spPr>
        <p:txBody>
          <a:bodyPr/>
          <a:lstStyle>
            <a:lvl1pPr>
              <a:defRPr/>
            </a:lvl1pPr>
          </a:lstStyle>
          <a:p>
            <a:fld id="{F370EA60-FEF6-4CE1-BE86-66FA9E71023F}" type="slidenum">
              <a:rPr kumimoji="1" lang="ja-JP" altLang="en-US" smtClean="0"/>
              <a:t>‹#›</a:t>
            </a:fld>
            <a:endParaRPr kumimoji="1" lang="ja-JP" altLang="en-US"/>
          </a:p>
        </p:txBody>
      </p:sp>
    </p:spTree>
    <p:extLst>
      <p:ext uri="{BB962C8B-B14F-4D97-AF65-F5344CB8AC3E}">
        <p14:creationId xmlns:p14="http://schemas.microsoft.com/office/powerpoint/2010/main" val="3398720566"/>
      </p:ext>
    </p:extLst>
  </p:cSld>
  <p:clrMapOvr>
    <a:masterClrMapping/>
  </p:clrMapOvr>
  <p:transition spd="med">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549276"/>
            <a:ext cx="18288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549276"/>
            <a:ext cx="62484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フッター プレースホルダー 4"/>
          <p:cNvSpPr>
            <a:spLocks noGrp="1"/>
          </p:cNvSpPr>
          <p:nvPr>
            <p:ph type="ftr" sz="quarter" idx="11"/>
          </p:nvPr>
        </p:nvSpPr>
        <p:spPr/>
        <p:txBody>
          <a:bodyPr/>
          <a:lstStyle/>
          <a:p>
            <a:r>
              <a:rPr lang="ja-JP" altLang="en-US" smtClean="0"/>
              <a:t>情報モラル講座</a:t>
            </a:r>
            <a:endParaRPr lang="ja-JP" altLang="en-US" dirty="0"/>
          </a:p>
        </p:txBody>
      </p:sp>
      <p:sp>
        <p:nvSpPr>
          <p:cNvPr id="6" name="スライド番号プレースホルダー 5"/>
          <p:cNvSpPr>
            <a:spLocks noGrp="1"/>
          </p:cNvSpPr>
          <p:nvPr>
            <p:ph type="sldNum" sz="quarter" idx="12"/>
          </p:nvPr>
        </p:nvSpPr>
        <p:spPr/>
        <p:txBody>
          <a:bodyPr/>
          <a:lstStyle/>
          <a:p>
            <a:pPr algn="r"/>
            <a:fld id="{F370EA60-FEF6-4CE1-BE86-66FA9E71023F}" type="slidenum">
              <a:rPr lang="ja-JP" altLang="en-US" smtClean="0"/>
              <a:pPr algn="r"/>
              <a:t>‹#›</a:t>
            </a:fld>
            <a:endParaRPr lang="ja-JP" altLang="en-US" dirty="0"/>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kumimoji="1" lang="ja-JP" altLang="en-US" dirty="0"/>
          </a:p>
        </p:txBody>
      </p:sp>
      <p:sp>
        <p:nvSpPr>
          <p:cNvPr id="8" name="Rectangle 5"/>
          <p:cNvSpPr>
            <a:spLocks noGrp="1" noChangeArrowheads="1"/>
          </p:cNvSpPr>
          <p:nvPr>
            <p:ph type="ftr" sz="quarter" idx="11"/>
          </p:nvPr>
        </p:nvSpPr>
        <p:spPr>
          <a:ln/>
        </p:spPr>
        <p:txBody>
          <a:bodyPr/>
          <a:lstStyle>
            <a:lvl1pPr>
              <a:defRPr/>
            </a:lvl1pPr>
          </a:lstStyle>
          <a:p>
            <a:r>
              <a:rPr kumimoji="1" lang="ja-JP" altLang="en-US" smtClean="0"/>
              <a:t>情報モラル講座</a:t>
            </a:r>
            <a:endParaRPr kumimoji="1" lang="ja-JP" altLang="en-US"/>
          </a:p>
        </p:txBody>
      </p:sp>
      <p:sp>
        <p:nvSpPr>
          <p:cNvPr id="9" name="Rectangle 6"/>
          <p:cNvSpPr>
            <a:spLocks noGrp="1" noChangeArrowheads="1"/>
          </p:cNvSpPr>
          <p:nvPr>
            <p:ph type="sldNum" sz="quarter" idx="12"/>
          </p:nvPr>
        </p:nvSpPr>
        <p:spPr>
          <a:ln/>
        </p:spPr>
        <p:txBody>
          <a:bodyPr/>
          <a:lstStyle>
            <a:lvl1pPr>
              <a:defRPr/>
            </a:lvl1pPr>
          </a:lstStyle>
          <a:p>
            <a:fld id="{F370EA60-FEF6-4CE1-BE86-66FA9E71023F}" type="slidenum">
              <a:rPr lang="ja-JP" altLang="en-US" smtClean="0"/>
              <a:pPr/>
              <a:t>‹#›</a:t>
            </a:fld>
            <a:endParaRPr lang="ja-JP" altLang="en-US" dirty="0"/>
          </a:p>
        </p:txBody>
      </p:sp>
    </p:spTree>
    <p:extLst>
      <p:ext uri="{BB962C8B-B14F-4D97-AF65-F5344CB8AC3E}">
        <p14:creationId xmlns:p14="http://schemas.microsoft.com/office/powerpoint/2010/main" val="2646543008"/>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kumimoji="1" lang="ja-JP" altLang="en-US" dirty="0"/>
          </a:p>
        </p:txBody>
      </p:sp>
      <p:sp>
        <p:nvSpPr>
          <p:cNvPr id="4" name="Rectangle 5"/>
          <p:cNvSpPr>
            <a:spLocks noGrp="1" noChangeArrowheads="1"/>
          </p:cNvSpPr>
          <p:nvPr>
            <p:ph type="ftr" sz="quarter" idx="11"/>
          </p:nvPr>
        </p:nvSpPr>
        <p:spPr>
          <a:ln/>
        </p:spPr>
        <p:txBody>
          <a:bodyPr/>
          <a:lstStyle>
            <a:lvl1pPr>
              <a:defRPr/>
            </a:lvl1pPr>
          </a:lstStyle>
          <a:p>
            <a:r>
              <a:rPr kumimoji="1" lang="ja-JP" altLang="en-US" smtClean="0"/>
              <a:t>情報モラル講座</a:t>
            </a:r>
            <a:endParaRPr kumimoji="1" lang="ja-JP" altLang="en-US"/>
          </a:p>
        </p:txBody>
      </p:sp>
      <p:sp>
        <p:nvSpPr>
          <p:cNvPr id="5" name="Rectangle 6"/>
          <p:cNvSpPr>
            <a:spLocks noGrp="1" noChangeArrowheads="1"/>
          </p:cNvSpPr>
          <p:nvPr>
            <p:ph type="sldNum" sz="quarter" idx="12"/>
          </p:nvPr>
        </p:nvSpPr>
        <p:spPr>
          <a:ln/>
        </p:spPr>
        <p:txBody>
          <a:bodyPr/>
          <a:lstStyle>
            <a:lvl1pPr>
              <a:defRPr/>
            </a:lvl1pPr>
          </a:lstStyle>
          <a:p>
            <a:fld id="{F370EA60-FEF6-4CE1-BE86-66FA9E71023F}" type="slidenum">
              <a:rPr lang="ja-JP" altLang="en-US" smtClean="0"/>
              <a:pPr/>
              <a:t>‹#›</a:t>
            </a:fld>
            <a:endParaRPr lang="ja-JP" altLang="en-US" dirty="0"/>
          </a:p>
        </p:txBody>
      </p:sp>
    </p:spTree>
    <p:extLst>
      <p:ext uri="{BB962C8B-B14F-4D97-AF65-F5344CB8AC3E}">
        <p14:creationId xmlns:p14="http://schemas.microsoft.com/office/powerpoint/2010/main" val="3441049941"/>
      </p:ext>
    </p:extLst>
  </p:cSld>
  <p:clrMapOvr>
    <a:masterClrMapping/>
  </p:clrMapOvr>
  <p:transition spd="med">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3" name="Rectangle 5"/>
          <p:cNvSpPr>
            <a:spLocks noGrp="1" noChangeArrowheads="1"/>
          </p:cNvSpPr>
          <p:nvPr>
            <p:ph type="ftr" sz="quarter" idx="11"/>
          </p:nvPr>
        </p:nvSpPr>
        <p:spPr>
          <a:ln/>
        </p:spPr>
        <p:txBody>
          <a:bodyPr/>
          <a:lstStyle>
            <a:lvl1pPr>
              <a:defRPr/>
            </a:lvl1pPr>
          </a:lstStyle>
          <a:p>
            <a:r>
              <a:rPr kumimoji="1" lang="ja-JP" altLang="en-US" smtClean="0"/>
              <a:t>情報モラル講座</a:t>
            </a:r>
            <a:endParaRPr kumimoji="1" lang="ja-JP" altLang="en-US"/>
          </a:p>
        </p:txBody>
      </p:sp>
      <p:sp>
        <p:nvSpPr>
          <p:cNvPr id="4" name="Rectangle 6"/>
          <p:cNvSpPr>
            <a:spLocks noGrp="1" noChangeArrowheads="1"/>
          </p:cNvSpPr>
          <p:nvPr>
            <p:ph type="sldNum" sz="quarter" idx="12"/>
          </p:nvPr>
        </p:nvSpPr>
        <p:spPr>
          <a:ln/>
        </p:spPr>
        <p:txBody>
          <a:bodyPr/>
          <a:lstStyle>
            <a:lvl1pPr>
              <a:defRPr/>
            </a:lvl1pPr>
          </a:lstStyle>
          <a:p>
            <a:fld id="{F370EA60-FEF6-4CE1-BE86-66FA9E71023F}" type="slidenum">
              <a:rPr lang="ja-JP" altLang="en-US" smtClean="0"/>
              <a:pPr/>
              <a:t>‹#›</a:t>
            </a:fld>
            <a:endParaRPr lang="ja-JP" altLang="en-US" dirty="0"/>
          </a:p>
        </p:txBody>
      </p:sp>
    </p:spTree>
    <p:extLst>
      <p:ext uri="{BB962C8B-B14F-4D97-AF65-F5344CB8AC3E}">
        <p14:creationId xmlns:p14="http://schemas.microsoft.com/office/powerpoint/2010/main" val="3732621557"/>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6" name="Rectangle 5"/>
          <p:cNvSpPr>
            <a:spLocks noGrp="1" noChangeArrowheads="1"/>
          </p:cNvSpPr>
          <p:nvPr>
            <p:ph type="ftr" sz="quarter" idx="11"/>
          </p:nvPr>
        </p:nvSpPr>
        <p:spPr>
          <a:ln/>
        </p:spPr>
        <p:txBody>
          <a:bodyPr/>
          <a:lstStyle>
            <a:lvl1pPr>
              <a:defRPr/>
            </a:lvl1pPr>
          </a:lstStyle>
          <a:p>
            <a:r>
              <a:rPr lang="ja-JP" altLang="en-US" smtClean="0"/>
              <a:t>情報モラル講座</a:t>
            </a:r>
            <a:endParaRPr lang="ja-JP" altLang="en-US" dirty="0"/>
          </a:p>
        </p:txBody>
      </p:sp>
      <p:sp>
        <p:nvSpPr>
          <p:cNvPr id="7" name="Rectangle 6"/>
          <p:cNvSpPr>
            <a:spLocks noGrp="1" noChangeArrowheads="1"/>
          </p:cNvSpPr>
          <p:nvPr>
            <p:ph type="sldNum" sz="quarter" idx="12"/>
          </p:nvPr>
        </p:nvSpPr>
        <p:spPr>
          <a:ln/>
        </p:spPr>
        <p:txBody>
          <a:bodyPr/>
          <a:lstStyle>
            <a:lvl1pPr>
              <a:defRPr/>
            </a:lvl1pPr>
          </a:lstStyle>
          <a:p>
            <a:pPr algn="r"/>
            <a:fld id="{F370EA60-FEF6-4CE1-BE86-66FA9E71023F}" type="slidenum">
              <a:rPr lang="ja-JP" altLang="en-US" smtClean="0"/>
              <a:pPr algn="r"/>
              <a:t>‹#›</a:t>
            </a:fld>
            <a:endParaRPr lang="ja-JP" altLang="en-US" dirty="0"/>
          </a:p>
        </p:txBody>
      </p:sp>
    </p:spTree>
    <p:extLst>
      <p:ext uri="{BB962C8B-B14F-4D97-AF65-F5344CB8AC3E}">
        <p14:creationId xmlns:p14="http://schemas.microsoft.com/office/powerpoint/2010/main" val="3957461788"/>
      </p:ext>
    </p:extLst>
  </p:cSld>
  <p:clrMapOvr>
    <a:masterClrMapping/>
  </p:clrMapOvr>
  <p:transition spd="med">
    <p:wipe dir="r"/>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6" name="Rectangle 5"/>
          <p:cNvSpPr>
            <a:spLocks noGrp="1" noChangeArrowheads="1"/>
          </p:cNvSpPr>
          <p:nvPr>
            <p:ph type="ftr" sz="quarter" idx="11"/>
          </p:nvPr>
        </p:nvSpPr>
        <p:spPr>
          <a:ln/>
        </p:spPr>
        <p:txBody>
          <a:bodyPr/>
          <a:lstStyle>
            <a:lvl1pPr>
              <a:defRPr/>
            </a:lvl1pPr>
          </a:lstStyle>
          <a:p>
            <a:r>
              <a:rPr kumimoji="1" lang="ja-JP" altLang="en-US" smtClean="0"/>
              <a:t>情報モラル講座</a:t>
            </a:r>
            <a:endParaRPr kumimoji="1" lang="ja-JP" altLang="en-US"/>
          </a:p>
        </p:txBody>
      </p:sp>
      <p:sp>
        <p:nvSpPr>
          <p:cNvPr id="7" name="Rectangle 6"/>
          <p:cNvSpPr>
            <a:spLocks noGrp="1" noChangeArrowheads="1"/>
          </p:cNvSpPr>
          <p:nvPr>
            <p:ph type="sldNum" sz="quarter" idx="12"/>
          </p:nvPr>
        </p:nvSpPr>
        <p:spPr>
          <a:ln/>
        </p:spPr>
        <p:txBody>
          <a:bodyPr/>
          <a:lstStyle>
            <a:lvl1pPr>
              <a:defRPr/>
            </a:lvl1pPr>
          </a:lstStyle>
          <a:p>
            <a:fld id="{F370EA60-FEF6-4CE1-BE86-66FA9E71023F}" type="slidenum">
              <a:rPr kumimoji="1" lang="ja-JP" altLang="en-US" smtClean="0"/>
              <a:t>‹#›</a:t>
            </a:fld>
            <a:endParaRPr kumimoji="1" lang="ja-JP" altLang="en-US"/>
          </a:p>
        </p:txBody>
      </p:sp>
    </p:spTree>
    <p:extLst>
      <p:ext uri="{BB962C8B-B14F-4D97-AF65-F5344CB8AC3E}">
        <p14:creationId xmlns:p14="http://schemas.microsoft.com/office/powerpoint/2010/main" val="69320313"/>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ja-JP" altLang="en-US" dirty="0" smtClean="0"/>
              <a:t>マスタ タイトルの書式設定</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245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fontAlgn="auto">
              <a:spcBef>
                <a:spcPts val="0"/>
              </a:spcBef>
              <a:spcAft>
                <a:spcPts val="0"/>
              </a:spcAft>
              <a:defRPr kumimoji="1" sz="1200" smtClean="0">
                <a:latin typeface="+mj-lt"/>
                <a:ea typeface="+mn-ea"/>
              </a:defRPr>
            </a:lvl1pPr>
          </a:lstStyle>
          <a:p>
            <a:r>
              <a:rPr lang="ja-JP" altLang="en-US" dirty="0" smtClean="0"/>
              <a:t>平成</a:t>
            </a:r>
            <a:r>
              <a:rPr lang="en-US" altLang="ja-JP" dirty="0" smtClean="0"/>
              <a:t>24</a:t>
            </a:r>
            <a:r>
              <a:rPr lang="ja-JP" altLang="en-US" dirty="0" smtClean="0"/>
              <a:t>年</a:t>
            </a:r>
            <a:r>
              <a:rPr lang="en-US" altLang="ja-JP" dirty="0" smtClean="0"/>
              <a:t>7</a:t>
            </a:r>
            <a:r>
              <a:rPr lang="ja-JP" altLang="en-US" dirty="0" smtClean="0"/>
              <a:t>月</a:t>
            </a:r>
            <a:r>
              <a:rPr lang="en-US" altLang="ja-JP" dirty="0" smtClean="0"/>
              <a:t>30</a:t>
            </a:r>
            <a:r>
              <a:rPr lang="ja-JP" altLang="en-US" dirty="0" smtClean="0"/>
              <a:t>日</a:t>
            </a:r>
            <a:endParaRPr lang="ja-JP" altLang="en-US" dirty="0"/>
          </a:p>
        </p:txBody>
      </p:sp>
      <p:sp>
        <p:nvSpPr>
          <p:cNvPr id="24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ctr" fontAlgn="auto">
              <a:spcBef>
                <a:spcPts val="0"/>
              </a:spcBef>
              <a:spcAft>
                <a:spcPts val="0"/>
              </a:spcAft>
              <a:defRPr kumimoji="1" sz="1200">
                <a:latin typeface="+mj-lt"/>
                <a:ea typeface="+mn-ea"/>
              </a:defRPr>
            </a:lvl1pPr>
          </a:lstStyle>
          <a:p>
            <a:r>
              <a:rPr lang="ja-JP" altLang="en-US" smtClean="0"/>
              <a:t>情報モラル講座</a:t>
            </a:r>
            <a:endParaRPr lang="ja-JP" altLang="en-US" dirty="0"/>
          </a:p>
        </p:txBody>
      </p:sp>
      <p:sp>
        <p:nvSpPr>
          <p:cNvPr id="245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r" fontAlgn="auto">
              <a:spcBef>
                <a:spcPts val="0"/>
              </a:spcBef>
              <a:spcAft>
                <a:spcPts val="0"/>
              </a:spcAft>
              <a:defRPr kumimoji="1" sz="1200" smtClean="0">
                <a:latin typeface="+mj-lt"/>
                <a:ea typeface="+mn-ea"/>
              </a:defRPr>
            </a:lvl1pPr>
          </a:lstStyle>
          <a:p>
            <a:pPr algn="r"/>
            <a:fld id="{F370EA60-FEF6-4CE1-BE86-66FA9E71023F}" type="slidenum">
              <a:rPr lang="ja-JP" altLang="en-US" smtClean="0"/>
              <a:pPr algn="r"/>
              <a:t>‹#›</a:t>
            </a:fld>
            <a:endParaRPr lang="ja-JP" altLang="en-US" dirty="0"/>
          </a:p>
        </p:txBody>
      </p:sp>
      <p:sp>
        <p:nvSpPr>
          <p:cNvPr id="2458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auto">
              <a:spcBef>
                <a:spcPts val="0"/>
              </a:spcBef>
              <a:spcAft>
                <a:spcPts val="0"/>
              </a:spcAft>
              <a:defRPr/>
            </a:pPr>
            <a:endParaRPr lang="ja-JP" altLang="en-US">
              <a:latin typeface="+mn-lt"/>
              <a:ea typeface="+mn-ea"/>
            </a:endParaRPr>
          </a:p>
        </p:txBody>
      </p:sp>
      <p:sp>
        <p:nvSpPr>
          <p:cNvPr id="2458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ja-JP" altLang="en-US">
              <a:latin typeface="+mn-lt"/>
              <a:ea typeface="+mn-ea"/>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transition spd="med">
    <p:wipe dir="r"/>
  </p:transition>
  <p:timing>
    <p:tnLst>
      <p:par>
        <p:cTn id="1" dur="indefinite" restart="never" nodeType="tmRoot"/>
      </p:par>
    </p:tnLst>
  </p:timing>
  <p:hf hdr="0"/>
  <p:txStyles>
    <p:titleStyle>
      <a:lvl1pPr algn="l" rtl="0" eaLnBrk="1" fontAlgn="base" hangingPunct="1">
        <a:spcBef>
          <a:spcPct val="0"/>
        </a:spcBef>
        <a:spcAft>
          <a:spcPct val="0"/>
        </a:spcAft>
        <a:defRPr kumimoji="1" sz="4200">
          <a:solidFill>
            <a:schemeClr val="tx2"/>
          </a:solidFill>
          <a:latin typeface="+mj-lt"/>
          <a:ea typeface="+mj-ea"/>
          <a:cs typeface="+mj-cs"/>
        </a:defRPr>
      </a:lvl1pPr>
      <a:lvl2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2pPr>
      <a:lvl3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3pPr>
      <a:lvl4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4pPr>
      <a:lvl5pPr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5pPr>
      <a:lvl6pPr marL="4572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6pPr>
      <a:lvl7pPr marL="9144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ja-JP" altLang="en-US" smtClean="0"/>
              <a:t>情報モラル講座</a:t>
            </a:r>
            <a:endParaRPr lang="ja-JP" alt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lgn="r"/>
            <a:fld id="{F370EA60-FEF6-4CE1-BE86-66FA9E71023F}" type="slidenum">
              <a:rPr lang="ja-JP" altLang="en-US" smtClean="0"/>
              <a:pPr algn="r"/>
              <a:t>‹#›</a:t>
            </a:fld>
            <a:endParaRPr lang="ja-JP" altLang="en-US"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spd="med">
    <p:wipe dir="r"/>
  </p:transition>
  <p:timing>
    <p:tnLst>
      <p:par>
        <p:cTn id="1" dur="indefinite" restart="never" nodeType="tmRoot"/>
      </p:par>
    </p:tnLst>
  </p:timing>
  <p:hf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テキスト プレースホルダー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1" name="日付プレースホルダー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28" name="フッター プレースホルダー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r>
              <a:rPr lang="ja-JP" altLang="en-US" smtClean="0"/>
              <a:t>情報モラル講座</a:t>
            </a:r>
            <a:endParaRPr lang="ja-JP" altLang="en-US" dirty="0"/>
          </a:p>
        </p:txBody>
      </p:sp>
      <p:sp>
        <p:nvSpPr>
          <p:cNvPr id="5" name="スライド番号プレースホルダー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fld id="{F370EA60-FEF6-4CE1-BE86-66FA9E71023F}" type="slidenum">
              <a:rPr lang="ja-JP" altLang="en-US" smtClean="0"/>
              <a:pPr algn="r"/>
              <a:t>‹#›</a:t>
            </a:fld>
            <a:endParaRPr lang="ja-JP" altLang="en-US" dirty="0"/>
          </a:p>
        </p:txBody>
      </p:sp>
      <p:sp>
        <p:nvSpPr>
          <p:cNvPr id="10" name="タイトル プレースホルダー 9"/>
          <p:cNvSpPr>
            <a:spLocks noGrp="1"/>
          </p:cNvSpPr>
          <p:nvPr>
            <p:ph type="title"/>
          </p:nvPr>
        </p:nvSpPr>
        <p:spPr>
          <a:xfrm>
            <a:off x="304800" y="457200"/>
            <a:ext cx="8686800" cy="838200"/>
          </a:xfrm>
          <a:prstGeom prst="rect">
            <a:avLst/>
          </a:prstGeom>
        </p:spPr>
        <p:txBody>
          <a:bodyPr vert="horz" anchor="ctr">
            <a:normAutofit/>
          </a:bodyPr>
          <a:lstStyle/>
          <a:p>
            <a:r>
              <a:rPr kumimoji="0" lang="ja-JP" altLang="en-US" smtClean="0"/>
              <a:t>マスター タイトルの書式設定</a:t>
            </a:r>
            <a:endParaRPr kumimoji="0" lang="en-US"/>
          </a:p>
        </p:txBody>
      </p:sp>
      <p:sp>
        <p:nvSpPr>
          <p:cNvPr id="9" name="直線コネクタ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直線コネクタ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spd="med">
    <p:wipe dir="r"/>
  </p:transition>
  <p:timing>
    <p:tnLst>
      <p:par>
        <p:cTn id="1" dur="indefinite" restart="never" nodeType="tmRoot"/>
      </p:par>
    </p:tnLst>
  </p:timing>
  <p:hf hdr="0"/>
  <p:txStyles>
    <p:titleStyle>
      <a:lvl1pPr algn="l" rtl="0" eaLnBrk="1" latinLnBrk="0" hangingPunct="1">
        <a:spcBef>
          <a:spcPct val="0"/>
        </a:spcBef>
        <a:buNone/>
        <a:defRPr kumimoji="1"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1"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1"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1"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1"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1"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1"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1"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1"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20.xml"/><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9.w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mb2.jp/_shougaku/"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bbs.fumi23.com/"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pigg-life.ameba.jp/user/24da3" TargetMode="Externa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npa.go.jp/cyber/statics/h22/pdf01.pdf" TargetMode="External"/><Relationship Id="rId5" Type="http://schemas.openxmlformats.org/officeDocument/2006/relationships/image" Target="../media/image36.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4.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www.npa.go.jp/cyber/statics/h22/pdf01.pdf" TargetMode="External"/><Relationship Id="rId5" Type="http://schemas.openxmlformats.org/officeDocument/2006/relationships/image" Target="../media/image37.emf"/><Relationship Id="rId4" Type="http://schemas.openxmlformats.org/officeDocument/2006/relationships/oleObject" Target="../embeddings/Microsoft_Excel_97-2003_______1.xls"/></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25945;&#32946;&#12398;&#24773;&#22577;&#21270;&#25163;&#24341;&#12365;/&#26368;&#32066;/&#27010;&#35201;.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kayoo.info/moral-guidebook-2007/kickoff/pdf/moralguide_all.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nier.go.jp/kaihatsu/jouhoumoral/guidance.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7.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hyperlink" Target="moral_tyosaku.wmv" TargetMode="External"/><Relationship Id="rId5" Type="http://schemas.openxmlformats.org/officeDocument/2006/relationships/image" Target="../media/image66.emf"/><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9.png"/><Relationship Id="rId4" Type="http://schemas.openxmlformats.org/officeDocument/2006/relationships/oleObject" Target="../embeddings/oleObject3.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484784"/>
            <a:ext cx="8286055" cy="1752600"/>
          </a:xfrm>
        </p:spPr>
        <p:txBody>
          <a:bodyPr/>
          <a:lstStyle/>
          <a:p>
            <a:r>
              <a:rPr lang="ja-JP" altLang="en-US" sz="4000" dirty="0"/>
              <a:t/>
            </a:r>
            <a:br>
              <a:rPr lang="ja-JP" altLang="en-US" sz="4000" dirty="0"/>
            </a:br>
            <a:r>
              <a:rPr lang="ja-JP" altLang="en-US" sz="4000" dirty="0" smtClean="0"/>
              <a:t>道徳</a:t>
            </a:r>
            <a:r>
              <a:rPr lang="ja-JP" altLang="en-US" sz="4000" dirty="0"/>
              <a:t>・教科で展開する情報モラル</a:t>
            </a:r>
            <a:endParaRPr kumimoji="1" lang="ja-JP" altLang="en-US" dirty="0"/>
          </a:p>
        </p:txBody>
      </p:sp>
      <p:sp>
        <p:nvSpPr>
          <p:cNvPr id="3" name="サブタイトル 2"/>
          <p:cNvSpPr>
            <a:spLocks noGrp="1"/>
          </p:cNvSpPr>
          <p:nvPr>
            <p:ph type="subTitle" idx="1"/>
          </p:nvPr>
        </p:nvSpPr>
        <p:spPr>
          <a:xfrm>
            <a:off x="5868144" y="4869160"/>
            <a:ext cx="2800400" cy="1752600"/>
          </a:xfrm>
        </p:spPr>
        <p:txBody>
          <a:bodyPr/>
          <a:lstStyle/>
          <a:p>
            <a:r>
              <a:rPr lang="ja-JP" altLang="en-US" dirty="0"/>
              <a:t>中原</a:t>
            </a:r>
            <a:r>
              <a:rPr lang="ja-JP" altLang="en-US" dirty="0" smtClean="0"/>
              <a:t>小学校</a:t>
            </a:r>
            <a:endParaRPr lang="en-US" altLang="ja-JP" dirty="0" smtClean="0"/>
          </a:p>
          <a:p>
            <a:r>
              <a:rPr kumimoji="1" lang="ja-JP" altLang="en-US" dirty="0" smtClean="0"/>
              <a:t>西田　光昭</a:t>
            </a:r>
            <a:endParaRPr kumimoji="1" lang="ja-JP" altLang="en-US" dirty="0"/>
          </a:p>
        </p:txBody>
      </p:sp>
    </p:spTree>
    <p:extLst>
      <p:ext uri="{BB962C8B-B14F-4D97-AF65-F5344CB8AC3E}">
        <p14:creationId xmlns:p14="http://schemas.microsoft.com/office/powerpoint/2010/main" val="6770592"/>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57199" y="332656"/>
            <a:ext cx="8229600" cy="603250"/>
          </a:xfrm>
        </p:spPr>
        <p:txBody>
          <a:bodyPr>
            <a:normAutofit fontScale="90000"/>
          </a:bodyPr>
          <a:lstStyle/>
          <a:p>
            <a:pPr fontAlgn="auto">
              <a:spcAft>
                <a:spcPts val="0"/>
              </a:spcAft>
              <a:defRPr/>
            </a:pPr>
            <a:r>
              <a:rPr lang="ja-JP" altLang="en-US" dirty="0" smtClean="0"/>
              <a:t>所有率とインターネット利用率</a:t>
            </a:r>
            <a:endParaRPr lang="ja-JP" altLang="en-US" b="1" dirty="0"/>
          </a:p>
        </p:txBody>
      </p:sp>
      <p:sp>
        <p:nvSpPr>
          <p:cNvPr id="16390"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7FBE00C9-F6A6-421A-9111-AD1F832FB81E}" type="slidenum">
              <a:rPr lang="ja-JP" altLang="en-US">
                <a:solidFill>
                  <a:srgbClr val="000000"/>
                </a:solidFill>
              </a:rPr>
              <a:pPr fontAlgn="base">
                <a:spcBef>
                  <a:spcPct val="0"/>
                </a:spcBef>
                <a:spcAft>
                  <a:spcPct val="0"/>
                </a:spcAft>
              </a:pPr>
              <a:t>10</a:t>
            </a:fld>
            <a:endParaRPr lang="ja-JP" altLang="en-US">
              <a:solidFill>
                <a:srgbClr val="00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053" y="906245"/>
            <a:ext cx="6829425" cy="518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547664" y="6211669"/>
            <a:ext cx="6130204" cy="646331"/>
          </a:xfrm>
          <a:prstGeom prst="rect">
            <a:avLst/>
          </a:prstGeom>
          <a:noFill/>
        </p:spPr>
        <p:txBody>
          <a:bodyPr wrap="none" rtlCol="0">
            <a:spAutoFit/>
          </a:bodyPr>
          <a:lstStyle/>
          <a:p>
            <a:r>
              <a:rPr kumimoji="1" lang="ja-JP" altLang="en-US" dirty="0"/>
              <a:t>小学生の７割半ば、中高生のほとんどが</a:t>
            </a:r>
          </a:p>
          <a:p>
            <a:r>
              <a:rPr kumimoji="1" lang="ja-JP" altLang="en-US" dirty="0"/>
              <a:t>　携帯電話でインターネット（メールを含む。以下同じ。）を利用</a:t>
            </a:r>
          </a:p>
        </p:txBody>
      </p:sp>
    </p:spTree>
    <p:extLst>
      <p:ext uri="{BB962C8B-B14F-4D97-AF65-F5344CB8AC3E}">
        <p14:creationId xmlns:p14="http://schemas.microsoft.com/office/powerpoint/2010/main" val="1053074174"/>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所持するケータイ</a:t>
            </a:r>
            <a:endParaRPr kumimoji="1" lang="ja-JP"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723011"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吹き出し 2"/>
          <p:cNvSpPr/>
          <p:nvPr/>
        </p:nvSpPr>
        <p:spPr>
          <a:xfrm>
            <a:off x="1259632" y="5661248"/>
            <a:ext cx="3168352" cy="540060"/>
          </a:xfrm>
          <a:prstGeom prst="wedgeRoundRectCallout">
            <a:avLst>
              <a:gd name="adj1" fmla="val -8845"/>
              <a:gd name="adj2" fmla="val -23054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dirty="0" smtClean="0">
                <a:latin typeface="HG丸ｺﾞｼｯｸM-PRO" pitchFamily="50" charset="-128"/>
                <a:ea typeface="HG丸ｺﾞｼｯｸM-PRO" pitchFamily="50" charset="-128"/>
              </a:rPr>
              <a:t>スマートフォン</a:t>
            </a:r>
            <a:endParaRPr kumimoji="1" lang="ja-JP" altLang="en-US" sz="105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204431096"/>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青少年の実態と保護者の</a:t>
            </a:r>
            <a:r>
              <a:rPr kumimoji="1" lang="ja-JP" altLang="en-US" dirty="0" smtClean="0"/>
              <a:t>ギャップ</a:t>
            </a:r>
            <a:endParaRPr kumimoji="1" lang="ja-JP"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614488"/>
            <a:ext cx="8734425" cy="447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690503"/>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32656"/>
            <a:ext cx="514350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6"/>
          <p:cNvSpPr>
            <a:spLocks noGrp="1" noChangeArrowheads="1"/>
          </p:cNvSpPr>
          <p:nvPr>
            <p:ph type="title"/>
          </p:nvPr>
        </p:nvSpPr>
        <p:spPr>
          <a:xfrm>
            <a:off x="539552" y="272694"/>
            <a:ext cx="8229600" cy="748556"/>
          </a:xfrm>
        </p:spPr>
        <p:txBody>
          <a:bodyPr>
            <a:noAutofit/>
          </a:bodyPr>
          <a:lstStyle/>
          <a:p>
            <a:pPr fontAlgn="auto">
              <a:spcAft>
                <a:spcPts val="0"/>
              </a:spcAft>
              <a:defRPr/>
            </a:pPr>
            <a:r>
              <a:rPr lang="ja-JP" altLang="en-US" sz="3600" dirty="0" smtClean="0"/>
              <a:t>フィルタリングの有無のトラブルの差</a:t>
            </a:r>
            <a:endParaRPr lang="ja-JP" altLang="en-US" sz="3600" b="1" dirty="0" smtClean="0"/>
          </a:p>
        </p:txBody>
      </p:sp>
      <p:sp>
        <p:nvSpPr>
          <p:cNvPr id="18440"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7AF8DFB6-1090-495B-8E4F-204B91DFB93C}" type="slidenum">
              <a:rPr lang="ja-JP" altLang="en-US">
                <a:solidFill>
                  <a:srgbClr val="000000"/>
                </a:solidFill>
              </a:rPr>
              <a:pPr fontAlgn="base">
                <a:spcBef>
                  <a:spcPct val="0"/>
                </a:spcBef>
                <a:spcAft>
                  <a:spcPct val="0"/>
                </a:spcAft>
              </a:pPr>
              <a:t>13</a:t>
            </a:fld>
            <a:endParaRPr lang="ja-JP" altLang="en-US">
              <a:solidFill>
                <a:srgbClr val="000000"/>
              </a:solidFill>
            </a:endParaRPr>
          </a:p>
        </p:txBody>
      </p:sp>
      <p:sp>
        <p:nvSpPr>
          <p:cNvPr id="2" name="角丸四角形吹き出し 1"/>
          <p:cNvSpPr/>
          <p:nvPr/>
        </p:nvSpPr>
        <p:spPr>
          <a:xfrm>
            <a:off x="4932040" y="2204864"/>
            <a:ext cx="3961184" cy="1800200"/>
          </a:xfrm>
          <a:prstGeom prst="wedgeRoundRectCallout">
            <a:avLst>
              <a:gd name="adj1" fmla="val -51496"/>
              <a:gd name="adj2" fmla="val -83393"/>
              <a:gd name="adj3" fmla="val 16667"/>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b="1" dirty="0" smtClean="0">
                <a:solidFill>
                  <a:schemeClr val="tx1"/>
                </a:solidFill>
                <a:latin typeface="HG丸ｺﾞｼｯｸM-PRO" pitchFamily="50" charset="-128"/>
                <a:ea typeface="HG丸ｺﾞｼｯｸM-PRO" pitchFamily="50" charset="-128"/>
              </a:rPr>
              <a:t>フィルタリング有</a:t>
            </a:r>
            <a:endParaRPr lang="en-US" altLang="ja-JP" sz="2400" b="1" dirty="0" smtClean="0">
              <a:solidFill>
                <a:schemeClr val="tx1"/>
              </a:solidFill>
              <a:latin typeface="HG丸ｺﾞｼｯｸM-PRO" pitchFamily="50" charset="-128"/>
              <a:ea typeface="HG丸ｺﾞｼｯｸM-PRO" pitchFamily="50" charset="-128"/>
            </a:endParaRPr>
          </a:p>
          <a:p>
            <a:pPr fontAlgn="auto">
              <a:spcBef>
                <a:spcPts val="0"/>
              </a:spcBef>
              <a:spcAft>
                <a:spcPts val="0"/>
              </a:spcAft>
              <a:defRPr/>
            </a:pPr>
            <a:r>
              <a:rPr lang="ja-JP" altLang="en-US" sz="2400" b="1" dirty="0">
                <a:solidFill>
                  <a:schemeClr val="tx1"/>
                </a:solidFill>
                <a:latin typeface="HG丸ｺﾞｼｯｸM-PRO" pitchFamily="50" charset="-128"/>
                <a:ea typeface="HG丸ｺﾞｼｯｸM-PRO" pitchFamily="50" charset="-128"/>
              </a:rPr>
              <a:t>　</a:t>
            </a:r>
            <a:r>
              <a:rPr lang="ja-JP" altLang="en-US" sz="2400" b="1" dirty="0" smtClean="0">
                <a:solidFill>
                  <a:schemeClr val="tx1"/>
                </a:solidFill>
                <a:latin typeface="HG丸ｺﾞｼｯｸM-PRO" pitchFamily="50" charset="-128"/>
                <a:ea typeface="HG丸ｺﾞｼｯｸM-PRO" pitchFamily="50" charset="-128"/>
              </a:rPr>
              <a:t>　青　　　　</a:t>
            </a:r>
            <a:r>
              <a:rPr lang="en-US" altLang="ja-JP" sz="2400" b="1" dirty="0" smtClean="0">
                <a:solidFill>
                  <a:schemeClr val="tx1"/>
                </a:solidFill>
                <a:latin typeface="HG丸ｺﾞｼｯｸM-PRO" pitchFamily="50" charset="-128"/>
                <a:ea typeface="HG丸ｺﾞｼｯｸM-PRO" pitchFamily="50" charset="-128"/>
              </a:rPr>
              <a:t>46.0%</a:t>
            </a:r>
          </a:p>
          <a:p>
            <a:pPr fontAlgn="auto">
              <a:spcBef>
                <a:spcPts val="0"/>
              </a:spcBef>
              <a:spcAft>
                <a:spcPts val="0"/>
              </a:spcAft>
              <a:defRPr/>
            </a:pPr>
            <a:r>
              <a:rPr lang="ja-JP" altLang="en-US" sz="2400" b="1" dirty="0">
                <a:solidFill>
                  <a:schemeClr val="tx1"/>
                </a:solidFill>
                <a:latin typeface="HG丸ｺﾞｼｯｸM-PRO" pitchFamily="50" charset="-128"/>
                <a:ea typeface="HG丸ｺﾞｼｯｸM-PRO" pitchFamily="50" charset="-128"/>
              </a:rPr>
              <a:t>フィルタリング</a:t>
            </a:r>
            <a:r>
              <a:rPr lang="ja-JP" altLang="en-US" sz="2400" b="1" dirty="0" smtClean="0">
                <a:solidFill>
                  <a:schemeClr val="tx1"/>
                </a:solidFill>
                <a:latin typeface="HG丸ｺﾞｼｯｸM-PRO" pitchFamily="50" charset="-128"/>
                <a:ea typeface="HG丸ｺﾞｼｯｸM-PRO" pitchFamily="50" charset="-128"/>
              </a:rPr>
              <a:t>無</a:t>
            </a:r>
            <a:endParaRPr lang="en-US" altLang="ja-JP" sz="2400" b="1" dirty="0" smtClean="0">
              <a:solidFill>
                <a:schemeClr val="tx1"/>
              </a:solidFill>
              <a:latin typeface="HG丸ｺﾞｼｯｸM-PRO" pitchFamily="50" charset="-128"/>
              <a:ea typeface="HG丸ｺﾞｼｯｸM-PRO" pitchFamily="50" charset="-128"/>
            </a:endParaRPr>
          </a:p>
          <a:p>
            <a:pPr fontAlgn="auto">
              <a:spcBef>
                <a:spcPts val="0"/>
              </a:spcBef>
              <a:spcAft>
                <a:spcPts val="0"/>
              </a:spcAft>
              <a:defRPr/>
            </a:pPr>
            <a:r>
              <a:rPr lang="ja-JP" altLang="en-US" sz="2400" b="1" dirty="0">
                <a:solidFill>
                  <a:schemeClr val="tx1"/>
                </a:solidFill>
                <a:latin typeface="HG丸ｺﾞｼｯｸM-PRO" pitchFamily="50" charset="-128"/>
                <a:ea typeface="HG丸ｺﾞｼｯｸM-PRO" pitchFamily="50" charset="-128"/>
              </a:rPr>
              <a:t>　</a:t>
            </a:r>
            <a:r>
              <a:rPr lang="ja-JP" altLang="en-US" sz="2400" b="1" dirty="0" smtClean="0">
                <a:solidFill>
                  <a:schemeClr val="tx1"/>
                </a:solidFill>
                <a:latin typeface="HG丸ｺﾞｼｯｸM-PRO" pitchFamily="50" charset="-128"/>
                <a:ea typeface="HG丸ｺﾞｼｯｸM-PRO" pitchFamily="50" charset="-128"/>
              </a:rPr>
              <a:t>　オレンジ　</a:t>
            </a:r>
            <a:r>
              <a:rPr lang="en-US" altLang="ja-JP" sz="2400" b="1" dirty="0" smtClean="0">
                <a:solidFill>
                  <a:schemeClr val="tx1"/>
                </a:solidFill>
                <a:latin typeface="HG丸ｺﾞｼｯｸM-PRO" pitchFamily="50" charset="-128"/>
                <a:ea typeface="HG丸ｺﾞｼｯｸM-PRO" pitchFamily="50" charset="-128"/>
              </a:rPr>
              <a:t>61.4%</a:t>
            </a:r>
            <a:endParaRPr lang="ja-JP" altLang="en-US" sz="2400" b="1" dirty="0">
              <a:solidFill>
                <a:schemeClr val="tx1"/>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557127962"/>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フィルタリングの利用状況</a:t>
            </a:r>
            <a:endParaRPr kumimoji="1" lang="ja-JP"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581150"/>
            <a:ext cx="8620125" cy="458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189185"/>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ctrTitle"/>
          </p:nvPr>
        </p:nvSpPr>
        <p:spPr>
          <a:xfrm>
            <a:off x="468313" y="1700213"/>
            <a:ext cx="8352159" cy="792162"/>
          </a:xfrm>
        </p:spPr>
        <p:txBody>
          <a:bodyPr/>
          <a:lstStyle/>
          <a:p>
            <a:pPr fontAlgn="auto">
              <a:spcAft>
                <a:spcPts val="0"/>
              </a:spcAft>
              <a:defRPr/>
            </a:pPr>
            <a:r>
              <a:rPr lang="ja-JP" altLang="en-US" sz="3200" dirty="0" smtClean="0"/>
              <a:t>子どもの携帯電話等の利用に関する調査</a:t>
            </a:r>
            <a:endParaRPr lang="ja-JP" altLang="en-US" sz="2000" b="1" dirty="0" smtClean="0"/>
          </a:p>
        </p:txBody>
      </p:sp>
      <p:sp>
        <p:nvSpPr>
          <p:cNvPr id="20483" name="Text Box 11"/>
          <p:cNvSpPr txBox="1">
            <a:spLocks noChangeArrowheads="1"/>
          </p:cNvSpPr>
          <p:nvPr/>
        </p:nvSpPr>
        <p:spPr bwMode="auto">
          <a:xfrm>
            <a:off x="2771775" y="5083175"/>
            <a:ext cx="3746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algn="ctr">
              <a:spcBef>
                <a:spcPct val="30000"/>
              </a:spcBef>
            </a:pPr>
            <a:r>
              <a:rPr lang="ja-JP" altLang="en-US" sz="2000">
                <a:latin typeface="Arial" pitchFamily="34" charset="0"/>
                <a:ea typeface="ＭＳ Ｐゴシック" pitchFamily="50" charset="-128"/>
              </a:rPr>
              <a:t>平成</a:t>
            </a:r>
            <a:r>
              <a:rPr lang="en-US" altLang="ja-JP" sz="2000">
                <a:latin typeface="Arial" pitchFamily="34" charset="0"/>
                <a:ea typeface="ＭＳ Ｐゴシック" pitchFamily="50" charset="-128"/>
              </a:rPr>
              <a:t>21</a:t>
            </a:r>
            <a:r>
              <a:rPr lang="ja-JP" altLang="en-US" sz="2000">
                <a:latin typeface="Arial" pitchFamily="34" charset="0"/>
                <a:ea typeface="ＭＳ Ｐゴシック" pitchFamily="50" charset="-128"/>
              </a:rPr>
              <a:t>年</a:t>
            </a:r>
            <a:r>
              <a:rPr lang="en-US" altLang="ja-JP" sz="2000">
                <a:latin typeface="Arial" pitchFamily="34" charset="0"/>
                <a:ea typeface="ＭＳ Ｐゴシック" pitchFamily="50" charset="-128"/>
              </a:rPr>
              <a:t>2</a:t>
            </a:r>
            <a:r>
              <a:rPr lang="ja-JP" altLang="en-US" sz="2000">
                <a:latin typeface="Arial" pitchFamily="34" charset="0"/>
                <a:ea typeface="ＭＳ Ｐゴシック" pitchFamily="50" charset="-128"/>
              </a:rPr>
              <a:t>月</a:t>
            </a:r>
            <a:r>
              <a:rPr lang="en-US" altLang="ja-JP" sz="2000">
                <a:latin typeface="Arial" pitchFamily="34" charset="0"/>
                <a:ea typeface="ＭＳ Ｐゴシック" pitchFamily="50" charset="-128"/>
              </a:rPr>
              <a:t>25</a:t>
            </a:r>
            <a:r>
              <a:rPr lang="ja-JP" altLang="en-US" sz="2000">
                <a:latin typeface="Arial" pitchFamily="34" charset="0"/>
                <a:ea typeface="ＭＳ Ｐゴシック" pitchFamily="50" charset="-128"/>
              </a:rPr>
              <a:t>日</a:t>
            </a:r>
          </a:p>
          <a:p>
            <a:pPr algn="ctr">
              <a:spcBef>
                <a:spcPct val="30000"/>
              </a:spcBef>
            </a:pPr>
            <a:r>
              <a:rPr lang="ja-JP" altLang="en-US" sz="2000">
                <a:latin typeface="Arial" pitchFamily="34" charset="0"/>
                <a:ea typeface="ＭＳ Ｐゴシック" pitchFamily="50" charset="-128"/>
              </a:rPr>
              <a:t>文部科学省</a:t>
            </a:r>
          </a:p>
        </p:txBody>
      </p:sp>
      <p:sp>
        <p:nvSpPr>
          <p:cNvPr id="20484" name="Rectangle 17"/>
          <p:cNvSpPr>
            <a:spLocks noChangeArrowheads="1"/>
          </p:cNvSpPr>
          <p:nvPr/>
        </p:nvSpPr>
        <p:spPr bwMode="auto">
          <a:xfrm>
            <a:off x="468313" y="2708275"/>
            <a:ext cx="81375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ja-JP" altLang="en-US" sz="3200">
                <a:ea typeface="HGｺﾞｼｯｸM" pitchFamily="49" charset="-128"/>
              </a:rPr>
              <a:t>調査結果（速報）の概要</a:t>
            </a:r>
            <a:endParaRPr lang="ja-JP" altLang="en-US" sz="2000">
              <a:ea typeface="HGｺﾞｼｯｸM" pitchFamily="49" charset="-128"/>
            </a:endParaRPr>
          </a:p>
        </p:txBody>
      </p:sp>
      <p:sp>
        <p:nvSpPr>
          <p:cNvPr id="20485" name="テキスト ボックス 4"/>
          <p:cNvSpPr txBox="1">
            <a:spLocks noChangeArrowheads="1"/>
          </p:cNvSpPr>
          <p:nvPr/>
        </p:nvSpPr>
        <p:spPr bwMode="auto">
          <a:xfrm>
            <a:off x="1785938" y="6286500"/>
            <a:ext cx="6161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r>
              <a:rPr lang="en-US" altLang="ja-JP">
                <a:latin typeface="Arial" pitchFamily="34" charset="0"/>
                <a:ea typeface="ＭＳ Ｐゴシック" pitchFamily="50" charset="-128"/>
              </a:rPr>
              <a:t>http://www.mext.go.jp/b_menu/houdou/21/02/1246177.htm</a:t>
            </a:r>
            <a:endParaRPr lang="ja-JP" altLang="en-US">
              <a:latin typeface="Arial" pitchFamily="34" charset="0"/>
              <a:ea typeface="ＭＳ Ｐゴシック" pitchFamily="50" charset="-128"/>
            </a:endParaRPr>
          </a:p>
        </p:txBody>
      </p:sp>
    </p:spTree>
    <p:extLst>
      <p:ext uri="{BB962C8B-B14F-4D97-AF65-F5344CB8AC3E}">
        <p14:creationId xmlns:p14="http://schemas.microsoft.com/office/powerpoint/2010/main" val="3489094843"/>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5"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5DCC4C18-D0EE-4694-B57E-82233E8F67CA}" type="slidenum">
              <a:rPr lang="ja-JP" altLang="en-US">
                <a:solidFill>
                  <a:srgbClr val="000000"/>
                </a:solidFill>
              </a:rPr>
              <a:pPr fontAlgn="base">
                <a:spcBef>
                  <a:spcPct val="0"/>
                </a:spcBef>
                <a:spcAft>
                  <a:spcPct val="0"/>
                </a:spcAft>
              </a:pPr>
              <a:t>16</a:t>
            </a:fld>
            <a:endParaRPr lang="ja-JP" altLang="en-US">
              <a:solidFill>
                <a:srgbClr val="000000"/>
              </a:solidFill>
            </a:endParaRPr>
          </a:p>
        </p:txBody>
      </p:sp>
      <p:sp>
        <p:nvSpPr>
          <p:cNvPr id="22530" name="Rectangle 2"/>
          <p:cNvSpPr>
            <a:spLocks noGrp="1" noChangeArrowheads="1"/>
          </p:cNvSpPr>
          <p:nvPr>
            <p:ph type="title"/>
          </p:nvPr>
        </p:nvSpPr>
        <p:spPr>
          <a:xfrm>
            <a:off x="574675" y="304800"/>
            <a:ext cx="8001000" cy="531813"/>
          </a:xfrm>
        </p:spPr>
        <p:txBody>
          <a:bodyPr/>
          <a:lstStyle/>
          <a:p>
            <a:pPr fontAlgn="auto">
              <a:spcAft>
                <a:spcPts val="0"/>
              </a:spcAft>
              <a:defRPr/>
            </a:pPr>
            <a:r>
              <a:rPr lang="ja-JP" altLang="en-US" sz="2400" dirty="0" smtClean="0">
                <a:ea typeface="HGP創英角ｺﾞｼｯｸUB" pitchFamily="50" charset="-128"/>
              </a:rPr>
              <a:t>親の目の届かない場所で利用</a:t>
            </a:r>
          </a:p>
        </p:txBody>
      </p:sp>
      <p:sp>
        <p:nvSpPr>
          <p:cNvPr id="23555" name="AutoShape 23"/>
          <p:cNvSpPr>
            <a:spLocks noChangeArrowheads="1"/>
          </p:cNvSpPr>
          <p:nvPr/>
        </p:nvSpPr>
        <p:spPr bwMode="auto">
          <a:xfrm>
            <a:off x="285750" y="723900"/>
            <a:ext cx="8559800" cy="1192213"/>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8000" tIns="0" rIns="18000" bIns="0">
            <a:spAutoFit/>
          </a:bodyPr>
          <a:lstStyle/>
          <a:p>
            <a:pPr marL="265113" indent="-265113">
              <a:spcBef>
                <a:spcPct val="50000"/>
              </a:spcBef>
            </a:pPr>
            <a:r>
              <a:rPr lang="ja-JP" altLang="en-US" sz="2000" b="1">
                <a:solidFill>
                  <a:srgbClr val="FF0000"/>
                </a:solidFill>
                <a:ea typeface="ＭＳ ゴシック" pitchFamily="49" charset="-128"/>
              </a:rPr>
              <a:t>・いずれの学年でも、「自分の部屋などで一人でいるとき」に使用する割合が最も多い</a:t>
            </a:r>
            <a:endParaRPr lang="en-US" altLang="ja-JP" sz="2000" b="1">
              <a:solidFill>
                <a:srgbClr val="FF0000"/>
              </a:solidFill>
              <a:ea typeface="ＭＳ ゴシック" pitchFamily="49" charset="-128"/>
            </a:endParaRPr>
          </a:p>
          <a:p>
            <a:pPr marL="265113" indent="-265113">
              <a:spcBef>
                <a:spcPct val="50000"/>
              </a:spcBef>
            </a:pPr>
            <a:r>
              <a:rPr lang="ja-JP" altLang="en-US" sz="2000" b="1">
                <a:solidFill>
                  <a:srgbClr val="FF0000"/>
                </a:solidFill>
                <a:ea typeface="ＭＳ ゴシック" pitchFamily="49" charset="-128"/>
              </a:rPr>
              <a:t>・学年が進むにつれて、様々な場面で携帯電話を使用する場面が多様化</a:t>
            </a:r>
          </a:p>
        </p:txBody>
      </p:sp>
      <p:sp>
        <p:nvSpPr>
          <p:cNvPr id="23556" name="Rectangle 24"/>
          <p:cNvSpPr>
            <a:spLocks noChangeArrowheads="1"/>
          </p:cNvSpPr>
          <p:nvPr/>
        </p:nvSpPr>
        <p:spPr bwMode="auto">
          <a:xfrm>
            <a:off x="814388" y="1928813"/>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小学</a:t>
            </a:r>
            <a:r>
              <a:rPr lang="en-US" altLang="ja-JP" sz="1000">
                <a:latin typeface="ＭＳ ゴシック" pitchFamily="49" charset="-128"/>
                <a:ea typeface="ＭＳ ゴシック" pitchFamily="49" charset="-128"/>
              </a:rPr>
              <a:t>6</a:t>
            </a:r>
            <a:r>
              <a:rPr lang="ja-JP" altLang="en-US" sz="1000">
                <a:ea typeface="HGｺﾞｼｯｸM" pitchFamily="49" charset="-128"/>
              </a:rPr>
              <a:t>年生</a:t>
            </a:r>
          </a:p>
        </p:txBody>
      </p:sp>
      <p:sp>
        <p:nvSpPr>
          <p:cNvPr id="23557" name="Rectangle 25"/>
          <p:cNvSpPr>
            <a:spLocks noChangeArrowheads="1"/>
          </p:cNvSpPr>
          <p:nvPr/>
        </p:nvSpPr>
        <p:spPr bwMode="auto">
          <a:xfrm>
            <a:off x="3635375" y="1928813"/>
            <a:ext cx="649288"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中学</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sp>
        <p:nvSpPr>
          <p:cNvPr id="23558" name="Rectangle 26"/>
          <p:cNvSpPr>
            <a:spLocks noChangeArrowheads="1"/>
          </p:cNvSpPr>
          <p:nvPr/>
        </p:nvSpPr>
        <p:spPr bwMode="auto">
          <a:xfrm>
            <a:off x="6583363" y="1941513"/>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高校</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pic>
        <p:nvPicPr>
          <p:cNvPr id="23559" name="Picture 2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225675"/>
            <a:ext cx="2954338"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3560" name="Picture 2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2205038"/>
            <a:ext cx="296068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3561" name="Picture 2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163" y="2247900"/>
            <a:ext cx="29670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grpSp>
        <p:nvGrpSpPr>
          <p:cNvPr id="2" name="グループ化 12"/>
          <p:cNvGrpSpPr>
            <a:grpSpLocks/>
          </p:cNvGrpSpPr>
          <p:nvPr/>
        </p:nvGrpSpPr>
        <p:grpSpPr bwMode="auto">
          <a:xfrm>
            <a:off x="0" y="4714875"/>
            <a:ext cx="9144000" cy="2143125"/>
            <a:chOff x="0" y="4214818"/>
            <a:chExt cx="9144000" cy="2143140"/>
          </a:xfrm>
        </p:grpSpPr>
        <p:sp>
          <p:nvSpPr>
            <p:cNvPr id="12" name="角丸四角形 11"/>
            <p:cNvSpPr/>
            <p:nvPr/>
          </p:nvSpPr>
          <p:spPr>
            <a:xfrm>
              <a:off x="0" y="4214818"/>
              <a:ext cx="9144000" cy="3571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四角形吹き出し 12"/>
            <p:cNvSpPr/>
            <p:nvPr/>
          </p:nvSpPr>
          <p:spPr>
            <a:xfrm>
              <a:off x="2071688" y="5786454"/>
              <a:ext cx="4286250" cy="571504"/>
            </a:xfrm>
            <a:prstGeom prst="wedgeRectCallout">
              <a:avLst>
                <a:gd name="adj1" fmla="val -25152"/>
                <a:gd name="adj2" fmla="val -26226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b="1" dirty="0">
                  <a:solidFill>
                    <a:srgbClr val="FF0000"/>
                  </a:solidFill>
                </a:rPr>
                <a:t>自宅に一人でいる時</a:t>
              </a:r>
            </a:p>
          </p:txBody>
        </p:sp>
      </p:grpSp>
    </p:spTree>
    <p:extLst>
      <p:ext uri="{BB962C8B-B14F-4D97-AF65-F5344CB8AC3E}">
        <p14:creationId xmlns:p14="http://schemas.microsoft.com/office/powerpoint/2010/main" val="136394092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1"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F16FCDE8-CE2E-4780-A616-7AD1A20C42B8}" type="slidenum">
              <a:rPr lang="ja-JP" altLang="en-US">
                <a:solidFill>
                  <a:srgbClr val="000000"/>
                </a:solidFill>
              </a:rPr>
              <a:pPr fontAlgn="base">
                <a:spcBef>
                  <a:spcPct val="0"/>
                </a:spcBef>
                <a:spcAft>
                  <a:spcPct val="0"/>
                </a:spcAft>
              </a:pPr>
              <a:t>17</a:t>
            </a:fld>
            <a:endParaRPr lang="ja-JP" altLang="en-US">
              <a:solidFill>
                <a:srgbClr val="000000"/>
              </a:solidFill>
            </a:endParaRPr>
          </a:p>
        </p:txBody>
      </p:sp>
      <p:sp>
        <p:nvSpPr>
          <p:cNvPr id="23554" name="Rectangle 2"/>
          <p:cNvSpPr>
            <a:spLocks noGrp="1" noChangeArrowheads="1"/>
          </p:cNvSpPr>
          <p:nvPr>
            <p:ph type="title"/>
          </p:nvPr>
        </p:nvSpPr>
        <p:spPr>
          <a:xfrm>
            <a:off x="598488" y="260350"/>
            <a:ext cx="8001000" cy="531813"/>
          </a:xfrm>
        </p:spPr>
        <p:txBody>
          <a:bodyPr/>
          <a:lstStyle/>
          <a:p>
            <a:pPr fontAlgn="auto">
              <a:spcAft>
                <a:spcPts val="0"/>
              </a:spcAft>
              <a:defRPr/>
            </a:pPr>
            <a:r>
              <a:rPr lang="ja-JP" altLang="en-US" sz="2400" dirty="0" smtClean="0">
                <a:ea typeface="HGP創英角ｺﾞｼｯｸUB" pitchFamily="50" charset="-128"/>
              </a:rPr>
              <a:t>ネット利用は学年があがるに従い多様化</a:t>
            </a:r>
          </a:p>
        </p:txBody>
      </p:sp>
      <p:pic>
        <p:nvPicPr>
          <p:cNvPr id="24579"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695450"/>
            <a:ext cx="3027363"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925" y="1695450"/>
            <a:ext cx="3032125"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23"/>
          <p:cNvSpPr>
            <a:spLocks noChangeArrowheads="1"/>
          </p:cNvSpPr>
          <p:nvPr/>
        </p:nvSpPr>
        <p:spPr bwMode="auto">
          <a:xfrm>
            <a:off x="133350" y="1470025"/>
            <a:ext cx="649288"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小学</a:t>
            </a:r>
            <a:r>
              <a:rPr lang="en-US" altLang="ja-JP" sz="1000">
                <a:latin typeface="ＭＳ ゴシック" pitchFamily="49" charset="-128"/>
                <a:ea typeface="ＭＳ ゴシック" pitchFamily="49" charset="-128"/>
              </a:rPr>
              <a:t>6</a:t>
            </a:r>
            <a:r>
              <a:rPr lang="ja-JP" altLang="en-US" sz="1000">
                <a:ea typeface="HGｺﾞｼｯｸM" pitchFamily="49" charset="-128"/>
              </a:rPr>
              <a:t>年生</a:t>
            </a:r>
          </a:p>
        </p:txBody>
      </p:sp>
      <p:sp>
        <p:nvSpPr>
          <p:cNvPr id="24582" name="Rectangle 24"/>
          <p:cNvSpPr>
            <a:spLocks noChangeArrowheads="1"/>
          </p:cNvSpPr>
          <p:nvPr/>
        </p:nvSpPr>
        <p:spPr bwMode="auto">
          <a:xfrm>
            <a:off x="3201988" y="1484313"/>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中学</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sp>
        <p:nvSpPr>
          <p:cNvPr id="24583" name="Rectangle 25"/>
          <p:cNvSpPr>
            <a:spLocks noChangeArrowheads="1"/>
          </p:cNvSpPr>
          <p:nvPr/>
        </p:nvSpPr>
        <p:spPr bwMode="auto">
          <a:xfrm>
            <a:off x="6180138" y="1462088"/>
            <a:ext cx="649287" cy="215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ja-JP" altLang="en-US" sz="1000">
                <a:ea typeface="HGｺﾞｼｯｸM" pitchFamily="49" charset="-128"/>
              </a:rPr>
              <a:t>高校</a:t>
            </a:r>
            <a:r>
              <a:rPr lang="en-US" altLang="ja-JP" sz="1000">
                <a:latin typeface="ＭＳ ゴシック" pitchFamily="49" charset="-128"/>
                <a:ea typeface="ＭＳ ゴシック" pitchFamily="49" charset="-128"/>
              </a:rPr>
              <a:t>2</a:t>
            </a:r>
            <a:r>
              <a:rPr lang="ja-JP" altLang="en-US" sz="1000">
                <a:ea typeface="HGｺﾞｼｯｸM" pitchFamily="49" charset="-128"/>
              </a:rPr>
              <a:t>年生</a:t>
            </a:r>
          </a:p>
        </p:txBody>
      </p:sp>
      <p:sp>
        <p:nvSpPr>
          <p:cNvPr id="24584" name="AutoShape 28"/>
          <p:cNvSpPr>
            <a:spLocks noChangeArrowheads="1"/>
          </p:cNvSpPr>
          <p:nvPr/>
        </p:nvSpPr>
        <p:spPr bwMode="auto">
          <a:xfrm>
            <a:off x="357188" y="692150"/>
            <a:ext cx="8355012" cy="817563"/>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8000" tIns="0" rIns="18000" bIns="0">
            <a:spAutoFit/>
          </a:bodyPr>
          <a:lstStyle/>
          <a:p>
            <a:pPr marL="354013" indent="-265113">
              <a:spcBef>
                <a:spcPct val="50000"/>
              </a:spcBef>
            </a:pPr>
            <a:r>
              <a:rPr lang="ja-JP" altLang="en-US" sz="2400" b="1">
                <a:solidFill>
                  <a:srgbClr val="FF0000"/>
                </a:solidFill>
                <a:ea typeface="ＭＳ ゴシック" pitchFamily="49" charset="-128"/>
              </a:rPr>
              <a:t>・学年が上がるにつれ、様々な目的でインターネットを利用する割合，プロフ・ブログが特に増加</a:t>
            </a:r>
          </a:p>
        </p:txBody>
      </p:sp>
      <p:pic>
        <p:nvPicPr>
          <p:cNvPr id="24585" name="Picture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425" y="1685925"/>
            <a:ext cx="307657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24586" name="Rectangle 30"/>
          <p:cNvSpPr>
            <a:spLocks noChangeArrowheads="1"/>
          </p:cNvSpPr>
          <p:nvPr/>
        </p:nvSpPr>
        <p:spPr bwMode="auto">
          <a:xfrm>
            <a:off x="6227763" y="4637088"/>
            <a:ext cx="1800225" cy="179387"/>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18000" tIns="0" rIns="18000" bIns="0" anchor="ctr"/>
          <a:lstStyle/>
          <a:p>
            <a:endParaRPr lang="ja-JP" altLang="en-US">
              <a:ea typeface="HGｺﾞｼｯｸM" pitchFamily="49" charset="-128"/>
            </a:endParaRPr>
          </a:p>
        </p:txBody>
      </p:sp>
      <p:sp>
        <p:nvSpPr>
          <p:cNvPr id="24587" name="Rectangle 31"/>
          <p:cNvSpPr>
            <a:spLocks noChangeArrowheads="1"/>
          </p:cNvSpPr>
          <p:nvPr/>
        </p:nvSpPr>
        <p:spPr bwMode="auto">
          <a:xfrm>
            <a:off x="6227763" y="4860925"/>
            <a:ext cx="1800225" cy="179388"/>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18000" tIns="0" rIns="18000" bIns="0" anchor="ctr"/>
          <a:lstStyle/>
          <a:p>
            <a:endParaRPr lang="ja-JP" altLang="en-US">
              <a:ea typeface="HGｺﾞｼｯｸM" pitchFamily="49" charset="-128"/>
            </a:endParaRPr>
          </a:p>
        </p:txBody>
      </p:sp>
      <p:grpSp>
        <p:nvGrpSpPr>
          <p:cNvPr id="2" name="グループ化 14"/>
          <p:cNvGrpSpPr>
            <a:grpSpLocks/>
          </p:cNvGrpSpPr>
          <p:nvPr/>
        </p:nvGrpSpPr>
        <p:grpSpPr bwMode="auto">
          <a:xfrm>
            <a:off x="0" y="4071938"/>
            <a:ext cx="9144000" cy="2786062"/>
            <a:chOff x="0" y="4071942"/>
            <a:chExt cx="9144000" cy="2786058"/>
          </a:xfrm>
        </p:grpSpPr>
        <p:sp>
          <p:nvSpPr>
            <p:cNvPr id="13" name="線吹き出し 1 (枠付き) 12"/>
            <p:cNvSpPr/>
            <p:nvPr/>
          </p:nvSpPr>
          <p:spPr>
            <a:xfrm>
              <a:off x="5214938" y="6286501"/>
              <a:ext cx="3000375" cy="571499"/>
            </a:xfrm>
            <a:prstGeom prst="borderCallout1">
              <a:avLst>
                <a:gd name="adj1" fmla="val 18750"/>
                <a:gd name="adj2" fmla="val -8333"/>
                <a:gd name="adj3" fmla="val -214042"/>
                <a:gd name="adj4" fmla="val -632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600" b="1" dirty="0">
                  <a:solidFill>
                    <a:srgbClr val="FF0000"/>
                  </a:solidFill>
                  <a:latin typeface="AR Pゴシック体M" pitchFamily="50" charset="-128"/>
                  <a:ea typeface="AR Pゴシック体M" pitchFamily="50" charset="-128"/>
                </a:rPr>
                <a:t>プロフ・ブログ</a:t>
              </a:r>
              <a:endParaRPr lang="ja-JP" altLang="en-US" b="1" dirty="0">
                <a:solidFill>
                  <a:srgbClr val="FF0000"/>
                </a:solidFill>
                <a:latin typeface="AR Pゴシック体M" pitchFamily="50" charset="-128"/>
                <a:ea typeface="AR Pゴシック体M" pitchFamily="50" charset="-128"/>
              </a:endParaRPr>
            </a:p>
          </p:txBody>
        </p:sp>
        <p:sp>
          <p:nvSpPr>
            <p:cNvPr id="14" name="角丸四角形 13"/>
            <p:cNvSpPr/>
            <p:nvPr/>
          </p:nvSpPr>
          <p:spPr>
            <a:xfrm>
              <a:off x="0" y="4071942"/>
              <a:ext cx="9144000" cy="1000124"/>
            </a:xfrm>
            <a:prstGeom prst="roundRect">
              <a:avLst/>
            </a:prstGeom>
            <a:solidFill>
              <a:srgbClr val="FFFF66">
                <a:alpha val="2902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 name="V 字形矢印 2"/>
          <p:cNvSpPr/>
          <p:nvPr/>
        </p:nvSpPr>
        <p:spPr>
          <a:xfrm rot="10800000">
            <a:off x="3526631" y="6381750"/>
            <a:ext cx="1261393" cy="476250"/>
          </a:xfrm>
          <a:prstGeom prst="notchedRightArrow">
            <a:avLst/>
          </a:prstGeom>
          <a:solidFill>
            <a:srgbClr val="00B0F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額縁 3"/>
          <p:cNvSpPr/>
          <p:nvPr/>
        </p:nvSpPr>
        <p:spPr>
          <a:xfrm>
            <a:off x="1475656" y="6286500"/>
            <a:ext cx="1944216" cy="571501"/>
          </a:xfrm>
          <a:prstGeom prst="bevel">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rgbClr val="FF0000"/>
                </a:solidFill>
              </a:rPr>
              <a:t>SNS</a:t>
            </a:r>
            <a:r>
              <a:rPr kumimoji="1" lang="ja-JP" altLang="en-US" sz="3600" dirty="0" smtClean="0">
                <a:solidFill>
                  <a:srgbClr val="FF0000"/>
                </a:solidFill>
              </a:rPr>
              <a:t>へ</a:t>
            </a:r>
            <a:endParaRPr kumimoji="1" lang="ja-JP" altLang="en-US" dirty="0">
              <a:solidFill>
                <a:srgbClr val="FF0000"/>
              </a:solidFill>
            </a:endParaRPr>
          </a:p>
        </p:txBody>
      </p:sp>
    </p:spTree>
    <p:extLst>
      <p:ext uri="{BB962C8B-B14F-4D97-AF65-F5344CB8AC3E}">
        <p14:creationId xmlns:p14="http://schemas.microsoft.com/office/powerpoint/2010/main" val="379576642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285750" y="277813"/>
            <a:ext cx="8572500" cy="1139825"/>
          </a:xfrm>
        </p:spPr>
        <p:txBody>
          <a:bodyPr>
            <a:normAutofit fontScale="90000"/>
          </a:bodyPr>
          <a:lstStyle/>
          <a:p>
            <a:pPr eaLnBrk="1" hangingPunct="1">
              <a:defRPr/>
            </a:pPr>
            <a:r>
              <a:rPr lang="ja-JP" altLang="en-US" sz="4000" dirty="0" smtClean="0"/>
              <a:t>青少年が利用する</a:t>
            </a:r>
            <a:r>
              <a:rPr lang="en-US" altLang="ja-JP" sz="4000" dirty="0" smtClean="0"/>
              <a:t/>
            </a:r>
            <a:br>
              <a:rPr lang="en-US" altLang="ja-JP" sz="4000" dirty="0" smtClean="0"/>
            </a:br>
            <a:r>
              <a:rPr lang="ja-JP" altLang="en-US" sz="4000" dirty="0" smtClean="0"/>
              <a:t>学校非公式サイトに関する調査報告書</a:t>
            </a:r>
          </a:p>
        </p:txBody>
      </p:sp>
      <p:sp>
        <p:nvSpPr>
          <p:cNvPr id="3" name="コンテンツ プレースホルダ 2"/>
          <p:cNvSpPr>
            <a:spLocks noGrp="1"/>
          </p:cNvSpPr>
          <p:nvPr>
            <p:ph idx="1"/>
          </p:nvPr>
        </p:nvSpPr>
        <p:spPr>
          <a:xfrm>
            <a:off x="428625" y="1571625"/>
            <a:ext cx="8429625" cy="4500563"/>
          </a:xfrm>
        </p:spPr>
        <p:txBody>
          <a:bodyPr/>
          <a:lstStyle/>
          <a:p>
            <a:pPr eaLnBrk="1" hangingPunct="1">
              <a:defRPr/>
            </a:pPr>
            <a:r>
              <a:rPr lang="ja-JP" altLang="en-US" sz="2400" dirty="0" smtClean="0"/>
              <a:t>平成</a:t>
            </a:r>
            <a:r>
              <a:rPr lang="en-US" altLang="ja-JP" sz="2400" dirty="0" smtClean="0"/>
              <a:t>20</a:t>
            </a:r>
            <a:r>
              <a:rPr lang="ja-JP" altLang="en-US" sz="2400" dirty="0" smtClean="0"/>
              <a:t>年</a:t>
            </a:r>
            <a:r>
              <a:rPr lang="en-US" altLang="ja-JP" sz="2400" dirty="0" smtClean="0"/>
              <a:t>3</a:t>
            </a:r>
            <a:r>
              <a:rPr lang="ja-JP" altLang="en-US" sz="2400" dirty="0" smtClean="0"/>
              <a:t>月　文部科学省 スポーツ青少年局</a:t>
            </a:r>
            <a:endParaRPr lang="en-US" altLang="ja-JP" sz="2400" dirty="0" smtClean="0"/>
          </a:p>
          <a:p>
            <a:pPr eaLnBrk="1" hangingPunct="1">
              <a:defRPr/>
            </a:pPr>
            <a:r>
              <a:rPr lang="ja-JP" altLang="en-US" sz="2400" dirty="0" smtClean="0"/>
              <a:t>サイト・スレッド数</a:t>
            </a:r>
            <a:r>
              <a:rPr lang="en-US" altLang="ja-JP" sz="2400" b="1" dirty="0" smtClean="0"/>
              <a:t>38,260</a:t>
            </a:r>
            <a:r>
              <a:rPr lang="ja-JP" altLang="en-US" sz="2400" b="1" dirty="0" smtClean="0"/>
              <a:t>件</a:t>
            </a:r>
            <a:r>
              <a:rPr lang="en-US" altLang="ja-JP" sz="2400" b="1" dirty="0" smtClean="0"/>
              <a:t/>
            </a:r>
            <a:br>
              <a:rPr lang="en-US" altLang="ja-JP" sz="2400" b="1" dirty="0" smtClean="0"/>
            </a:br>
            <a:r>
              <a:rPr lang="ja-JP" altLang="en-US" sz="1800" dirty="0" smtClean="0"/>
              <a:t>（平成</a:t>
            </a:r>
            <a:r>
              <a:rPr lang="en-US" altLang="ja-JP" sz="1800" dirty="0" smtClean="0"/>
              <a:t>20</a:t>
            </a:r>
            <a:r>
              <a:rPr lang="ja-JP" altLang="en-US" sz="1800" dirty="0" smtClean="0"/>
              <a:t>年</a:t>
            </a:r>
            <a:r>
              <a:rPr lang="en-US" altLang="ja-JP" sz="1800" dirty="0" smtClean="0"/>
              <a:t>1</a:t>
            </a:r>
            <a:r>
              <a:rPr lang="ja-JP" altLang="en-US" sz="1800" dirty="0" smtClean="0"/>
              <a:t>月～</a:t>
            </a:r>
            <a:r>
              <a:rPr lang="en-US" altLang="ja-JP" sz="1800" dirty="0" smtClean="0"/>
              <a:t>3</a:t>
            </a:r>
            <a:r>
              <a:rPr lang="ja-JP" altLang="en-US" sz="1800" dirty="0" smtClean="0"/>
              <a:t>月現在で確認できたもの。） </a:t>
            </a:r>
            <a:endParaRPr lang="en-US" altLang="ja-JP" sz="2400" dirty="0" smtClean="0"/>
          </a:p>
          <a:p>
            <a:pPr marL="5651500" eaLnBrk="1" hangingPunct="1">
              <a:tabLst>
                <a:tab pos="6637338" algn="l"/>
                <a:tab pos="7535863" algn="l"/>
                <a:tab pos="8067675" algn="l"/>
              </a:tabLst>
              <a:defRPr/>
            </a:pPr>
            <a:r>
              <a:rPr lang="ja-JP" altLang="en-US" sz="2800" dirty="0" smtClean="0"/>
              <a:t>　</a:t>
            </a:r>
            <a:r>
              <a:rPr lang="ja-JP" altLang="en-US" sz="2000" dirty="0" smtClean="0"/>
              <a:t>ポータルサイト「全国学校サイトランク（注</a:t>
            </a:r>
            <a:r>
              <a:rPr lang="en-US" altLang="ja-JP" sz="2000" dirty="0" smtClean="0"/>
              <a:t>2</a:t>
            </a:r>
            <a:r>
              <a:rPr lang="ja-JP" altLang="en-US" sz="2000" dirty="0" smtClean="0"/>
              <a:t>）」や巨大掲示板「</a:t>
            </a:r>
            <a:r>
              <a:rPr lang="en-US" altLang="ja-JP" sz="2000" dirty="0" smtClean="0"/>
              <a:t>2</a:t>
            </a:r>
            <a:r>
              <a:rPr lang="ja-JP" altLang="en-US" sz="2000" dirty="0" err="1" smtClean="0"/>
              <a:t>ちゃん</a:t>
            </a:r>
            <a:r>
              <a:rPr lang="ja-JP" altLang="en-US" sz="2000" dirty="0" smtClean="0"/>
              <a:t>ねる」等から探索するとともに、個別の学校非公式サイトの管理人や利用者（中高生）から収集した未登録サイトの情報等から探索した</a:t>
            </a:r>
            <a:endParaRPr lang="ja-JP" altLang="en-US" sz="2800" dirty="0"/>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l="6055" t="49023" r="34619" b="8008"/>
          <a:stretch>
            <a:fillRect/>
          </a:stretch>
        </p:blipFill>
        <p:spPr bwMode="auto">
          <a:xfrm>
            <a:off x="357188" y="2786063"/>
            <a:ext cx="5643562" cy="33575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2229" name="テキスト ボックス 6"/>
          <p:cNvSpPr txBox="1">
            <a:spLocks noChangeArrowheads="1"/>
          </p:cNvSpPr>
          <p:nvPr/>
        </p:nvSpPr>
        <p:spPr bwMode="auto">
          <a:xfrm>
            <a:off x="1643063" y="6211888"/>
            <a:ext cx="7286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kumimoji="0" lang="ja-JP" altLang="en-US"/>
              <a:t>本編　</a:t>
            </a:r>
            <a:r>
              <a:rPr kumimoji="0" lang="en-US" altLang="ja-JP"/>
              <a:t>http://www.mext.go.jp/b_menu/toukei/001/index48.htm</a:t>
            </a:r>
          </a:p>
          <a:p>
            <a:pPr eaLnBrk="1" hangingPunct="1"/>
            <a:r>
              <a:rPr kumimoji="0" lang="ja-JP" altLang="en-US"/>
              <a:t>概要　</a:t>
            </a:r>
            <a:r>
              <a:rPr kumimoji="0" lang="en-US" altLang="ja-JP"/>
              <a:t>http://www.mext.go.jp/b_menu/houdou/20/04/08041805/001.htm</a:t>
            </a:r>
            <a:endParaRPr kumimoji="0" lang="ja-JP" alt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l="6055" t="49023" r="34619" b="8008"/>
          <a:stretch>
            <a:fillRect/>
          </a:stretch>
        </p:blipFill>
        <p:spPr bwMode="auto">
          <a:xfrm>
            <a:off x="0" y="1435670"/>
            <a:ext cx="9114128" cy="542232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51586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914400" y="258763"/>
            <a:ext cx="8229600" cy="741362"/>
          </a:xfrm>
        </p:spPr>
        <p:txBody>
          <a:bodyPr>
            <a:normAutofit/>
          </a:bodyPr>
          <a:lstStyle/>
          <a:p>
            <a:pPr eaLnBrk="1" hangingPunct="1"/>
            <a:r>
              <a:rPr lang="ja-JP" altLang="en-US" dirty="0" smtClean="0"/>
              <a:t>学校裏サイト</a:t>
            </a:r>
          </a:p>
        </p:txBody>
      </p:sp>
      <p:pic>
        <p:nvPicPr>
          <p:cNvPr id="22531" name="Picture 8"/>
          <p:cNvPicPr>
            <a:picLocks noChangeAspect="1" noChangeArrowheads="1"/>
          </p:cNvPicPr>
          <p:nvPr/>
        </p:nvPicPr>
        <p:blipFill>
          <a:blip r:embed="rId3"/>
          <a:srcRect/>
          <a:stretch>
            <a:fillRect/>
          </a:stretch>
        </p:blipFill>
        <p:spPr bwMode="auto">
          <a:xfrm>
            <a:off x="428625" y="1247775"/>
            <a:ext cx="8020050" cy="5610225"/>
          </a:xfrm>
          <a:prstGeom prst="rect">
            <a:avLst/>
          </a:prstGeom>
          <a:noFill/>
          <a:ln w="9525">
            <a:noFill/>
            <a:miter lim="800000"/>
            <a:headEnd/>
            <a:tailEnd/>
          </a:ln>
        </p:spPr>
      </p:pic>
      <p:sp>
        <p:nvSpPr>
          <p:cNvPr id="22532" name="Oval 5"/>
          <p:cNvSpPr>
            <a:spLocks noChangeArrowheads="1"/>
          </p:cNvSpPr>
          <p:nvPr/>
        </p:nvSpPr>
        <p:spPr bwMode="auto">
          <a:xfrm>
            <a:off x="393700" y="5084763"/>
            <a:ext cx="3530600" cy="1773237"/>
          </a:xfrm>
          <a:prstGeom prst="ellipse">
            <a:avLst/>
          </a:prstGeom>
          <a:solidFill>
            <a:schemeClr val="accent1">
              <a:alpha val="10980"/>
            </a:schemeClr>
          </a:solidFill>
          <a:ln w="31750">
            <a:solidFill>
              <a:schemeClr val="tx1"/>
            </a:solidFill>
            <a:round/>
            <a:headEnd/>
            <a:tailEnd/>
          </a:ln>
        </p:spPr>
        <p:txBody>
          <a:bodyPr wrap="none" anchor="ctr"/>
          <a:lstStyle/>
          <a:p>
            <a:endParaRPr lang="ja-JP" altLang="en-US"/>
          </a:p>
        </p:txBody>
      </p:sp>
      <p:sp>
        <p:nvSpPr>
          <p:cNvPr id="22533" name="Oval 6"/>
          <p:cNvSpPr>
            <a:spLocks noChangeArrowheads="1"/>
          </p:cNvSpPr>
          <p:nvPr/>
        </p:nvSpPr>
        <p:spPr bwMode="auto">
          <a:xfrm>
            <a:off x="0" y="1050925"/>
            <a:ext cx="2843213" cy="2593975"/>
          </a:xfrm>
          <a:prstGeom prst="ellipse">
            <a:avLst/>
          </a:prstGeom>
          <a:solidFill>
            <a:schemeClr val="accent1">
              <a:alpha val="10980"/>
            </a:schemeClr>
          </a:solidFill>
          <a:ln w="31750">
            <a:solidFill>
              <a:schemeClr val="tx1"/>
            </a:solidFill>
            <a:round/>
            <a:headEnd/>
            <a:tailEnd/>
          </a:ln>
        </p:spPr>
        <p:txBody>
          <a:bodyPr wrap="none" anchor="ctr"/>
          <a:lstStyle/>
          <a:p>
            <a:endParaRPr lang="ja-JP" altLang="en-US"/>
          </a:p>
        </p:txBody>
      </p:sp>
    </p:spTree>
    <p:extLst>
      <p:ext uri="{BB962C8B-B14F-4D97-AF65-F5344CB8AC3E}">
        <p14:creationId xmlns:p14="http://schemas.microsoft.com/office/powerpoint/2010/main" val="3309180374"/>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66713" y="1773238"/>
            <a:ext cx="8526462" cy="3743325"/>
          </a:xfrm>
          <a:prstGeom prst="roundRect">
            <a:avLst>
              <a:gd name="adj" fmla="val 20943"/>
            </a:avLst>
          </a:prstGeom>
          <a:solidFill>
            <a:schemeClr val="accent3">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43038" indent="-914400">
              <a:lnSpc>
                <a:spcPct val="150000"/>
              </a:lnSpc>
              <a:buFont typeface="+mj-lt"/>
              <a:buAutoNum type="arabicPeriod"/>
              <a:defRPr/>
            </a:pPr>
            <a:r>
              <a:rPr lang="ja-JP" altLang="en-US" sz="3600" dirty="0">
                <a:solidFill>
                  <a:schemeClr val="tx1"/>
                </a:solidFill>
              </a:rPr>
              <a:t>所属</a:t>
            </a:r>
            <a:endParaRPr lang="en-US" altLang="ja-JP" sz="3600" dirty="0">
              <a:solidFill>
                <a:schemeClr val="tx1"/>
              </a:solidFill>
            </a:endParaRPr>
          </a:p>
          <a:p>
            <a:pPr marL="1443038" indent="-914400">
              <a:lnSpc>
                <a:spcPct val="150000"/>
              </a:lnSpc>
              <a:buFont typeface="+mj-lt"/>
              <a:buAutoNum type="arabicPeriod"/>
              <a:defRPr/>
            </a:pPr>
            <a:r>
              <a:rPr lang="ja-JP" altLang="en-US" sz="3600" dirty="0">
                <a:solidFill>
                  <a:schemeClr val="tx1"/>
                </a:solidFill>
              </a:rPr>
              <a:t>お名前</a:t>
            </a:r>
            <a:endParaRPr lang="en-US" altLang="ja-JP" sz="3600" dirty="0">
              <a:solidFill>
                <a:schemeClr val="tx1"/>
              </a:solidFill>
            </a:endParaRPr>
          </a:p>
          <a:p>
            <a:pPr marL="1443038" indent="-914400">
              <a:lnSpc>
                <a:spcPct val="150000"/>
              </a:lnSpc>
              <a:buFont typeface="+mj-lt"/>
              <a:buAutoNum type="arabicPeriod"/>
              <a:defRPr/>
            </a:pPr>
            <a:r>
              <a:rPr lang="ja-JP" altLang="en-US" sz="3600" dirty="0">
                <a:solidFill>
                  <a:schemeClr val="tx1"/>
                </a:solidFill>
              </a:rPr>
              <a:t>参加のきっかけ</a:t>
            </a:r>
            <a:endParaRPr lang="en-US" altLang="ja-JP" sz="3600" dirty="0">
              <a:solidFill>
                <a:schemeClr val="tx1"/>
              </a:solidFill>
            </a:endParaRPr>
          </a:p>
          <a:p>
            <a:pPr marL="1443038" indent="-914400">
              <a:lnSpc>
                <a:spcPct val="150000"/>
              </a:lnSpc>
              <a:buFont typeface="+mj-lt"/>
              <a:buAutoNum type="arabicPeriod"/>
              <a:defRPr/>
            </a:pPr>
            <a:r>
              <a:rPr lang="ja-JP" altLang="en-US" sz="3600" dirty="0">
                <a:solidFill>
                  <a:schemeClr val="tx1"/>
                </a:solidFill>
              </a:rPr>
              <a:t>おみやげ</a:t>
            </a:r>
            <a:r>
              <a:rPr lang="ja-JP" altLang="en-US" sz="3600" dirty="0" smtClean="0">
                <a:solidFill>
                  <a:schemeClr val="tx1"/>
                </a:solidFill>
              </a:rPr>
              <a:t>には何？</a:t>
            </a:r>
            <a:endParaRPr lang="ja-JP" altLang="en-US" sz="3600" dirty="0">
              <a:solidFill>
                <a:schemeClr val="tx1"/>
              </a:solidFill>
            </a:endParaRPr>
          </a:p>
        </p:txBody>
      </p:sp>
      <p:sp>
        <p:nvSpPr>
          <p:cNvPr id="10957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5A9DBDF-5573-437B-B3BD-3D8FCE46F9EE}" type="slidenum">
              <a:rPr lang="en-US" altLang="ja-JP" smtClean="0">
                <a:latin typeface="ＭＳ Ｐゴシック" pitchFamily="50" charset="-128"/>
              </a:rPr>
              <a:pPr eaLnBrk="1" hangingPunct="1"/>
              <a:t>2</a:t>
            </a:fld>
            <a:endParaRPr lang="en-US" altLang="ja-JP" smtClean="0">
              <a:latin typeface="ＭＳ Ｐゴシック" pitchFamily="50" charset="-128"/>
            </a:endParaRPr>
          </a:p>
        </p:txBody>
      </p:sp>
      <p:sp>
        <p:nvSpPr>
          <p:cNvPr id="6" name="テキスト ボックス 5"/>
          <p:cNvSpPr txBox="1"/>
          <p:nvPr/>
        </p:nvSpPr>
        <p:spPr>
          <a:xfrm>
            <a:off x="646113" y="908050"/>
            <a:ext cx="8029575" cy="6461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en-US" sz="3600" dirty="0">
                <a:solidFill>
                  <a:srgbClr val="000000"/>
                </a:solidFill>
              </a:rPr>
              <a:t>簡単な自己紹介をしましょう。</a:t>
            </a:r>
            <a:endParaRPr lang="en-US" altLang="ja-JP" sz="3600" dirty="0">
              <a:solidFill>
                <a:srgbClr val="000000"/>
              </a:solidFill>
            </a:endParaRPr>
          </a:p>
        </p:txBody>
      </p:sp>
    </p:spTree>
    <p:extLst>
      <p:ext uri="{BB962C8B-B14F-4D97-AF65-F5344CB8AC3E}">
        <p14:creationId xmlns:p14="http://schemas.microsoft.com/office/powerpoint/2010/main" val="3134089413"/>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14400" y="274638"/>
            <a:ext cx="7772400" cy="725470"/>
          </a:xfrm>
        </p:spPr>
        <p:txBody>
          <a:bodyPr>
            <a:normAutofit fontScale="90000"/>
          </a:bodyPr>
          <a:lstStyle/>
          <a:p>
            <a:pPr eaLnBrk="1" hangingPunct="1"/>
            <a:r>
              <a:rPr lang="ja-JP" altLang="en-US" dirty="0" smtClean="0"/>
              <a:t>小学生向け掲示板の存在</a:t>
            </a:r>
          </a:p>
        </p:txBody>
      </p:sp>
      <p:pic>
        <p:nvPicPr>
          <p:cNvPr id="1229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50218"/>
            <a:ext cx="8280919" cy="583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827298"/>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ふみコミュ！</a:t>
            </a:r>
            <a:endParaRPr kumimoji="1" lang="ja-JP" altLang="en-US" dirty="0"/>
          </a:p>
        </p:txBody>
      </p:sp>
      <p:pic>
        <p:nvPicPr>
          <p:cNvPr id="3"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030310"/>
            <a:ext cx="6727740" cy="56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440409"/>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6725" y="111125"/>
            <a:ext cx="8229600" cy="763588"/>
          </a:xfrm>
        </p:spPr>
        <p:txBody>
          <a:bodyPr/>
          <a:lstStyle/>
          <a:p>
            <a:pPr eaLnBrk="1" hangingPunct="1"/>
            <a:r>
              <a:rPr lang="ja-JP" altLang="en-US" smtClean="0"/>
              <a:t>プロフって？</a:t>
            </a:r>
          </a:p>
        </p:txBody>
      </p:sp>
      <p:sp>
        <p:nvSpPr>
          <p:cNvPr id="2" name="コンテンツ プレースホルダー 1"/>
          <p:cNvSpPr>
            <a:spLocks noGrp="1"/>
          </p:cNvSpPr>
          <p:nvPr>
            <p:ph idx="1"/>
          </p:nvPr>
        </p:nvSpPr>
        <p:spPr/>
        <p:txBody>
          <a:bodyPr/>
          <a:lstStyle/>
          <a:p>
            <a:endParaRPr kumimoji="1" lang="ja-JP"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54910"/>
            <a:ext cx="8316416" cy="578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502896"/>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r>
              <a:rPr lang="ja-JP" altLang="en-US" smtClean="0"/>
              <a:t>ネットゲーム</a:t>
            </a:r>
            <a:r>
              <a:rPr lang="en-US" altLang="ja-JP" smtClean="0"/>
              <a:t>(</a:t>
            </a:r>
            <a:r>
              <a:rPr lang="ja-JP" altLang="en-US" smtClean="0"/>
              <a:t>ゲーム？</a:t>
            </a:r>
            <a:r>
              <a:rPr lang="en-US" altLang="ja-JP" smtClean="0"/>
              <a:t>)</a:t>
            </a:r>
            <a:endParaRPr lang="ja-JP" altLang="en-US" smtClean="0"/>
          </a:p>
        </p:txBody>
      </p:sp>
      <p:pic>
        <p:nvPicPr>
          <p:cNvPr id="19459" name="Picture 2"/>
          <p:cNvPicPr>
            <a:picLocks noChangeAspect="1" noChangeArrowheads="1"/>
          </p:cNvPicPr>
          <p:nvPr/>
        </p:nvPicPr>
        <p:blipFill>
          <a:blip r:embed="rId2"/>
          <a:srcRect l="36356" r="38196"/>
          <a:stretch>
            <a:fillRect/>
          </a:stretch>
        </p:blipFill>
        <p:spPr bwMode="auto">
          <a:xfrm>
            <a:off x="714375" y="1500188"/>
            <a:ext cx="1746250" cy="4919662"/>
          </a:xfrm>
          <a:prstGeom prst="rect">
            <a:avLst/>
          </a:prstGeom>
          <a:noFill/>
          <a:ln w="9525">
            <a:noFill/>
            <a:miter lim="800000"/>
            <a:headEnd/>
            <a:tailEnd/>
          </a:ln>
        </p:spPr>
      </p:pic>
      <p:pic>
        <p:nvPicPr>
          <p:cNvPr id="19460" name="Picture 3"/>
          <p:cNvPicPr>
            <a:picLocks noChangeAspect="1" noChangeArrowheads="1"/>
          </p:cNvPicPr>
          <p:nvPr/>
        </p:nvPicPr>
        <p:blipFill>
          <a:blip r:embed="rId3"/>
          <a:srcRect l="36816" t="9128" r="38281" b="12193"/>
          <a:stretch>
            <a:fillRect/>
          </a:stretch>
        </p:blipFill>
        <p:spPr bwMode="auto">
          <a:xfrm>
            <a:off x="3143250" y="1357313"/>
            <a:ext cx="2428875" cy="5500687"/>
          </a:xfrm>
          <a:prstGeom prst="rect">
            <a:avLst/>
          </a:prstGeom>
          <a:noFill/>
          <a:ln w="9525">
            <a:noFill/>
            <a:miter lim="800000"/>
            <a:headEnd/>
            <a:tailEnd/>
          </a:ln>
        </p:spPr>
      </p:pic>
      <p:pic>
        <p:nvPicPr>
          <p:cNvPr id="19461" name="Picture 4"/>
          <p:cNvPicPr>
            <a:picLocks noChangeAspect="1" noChangeArrowheads="1"/>
          </p:cNvPicPr>
          <p:nvPr/>
        </p:nvPicPr>
        <p:blipFill>
          <a:blip r:embed="rId4"/>
          <a:srcRect l="36084" t="14236" r="38281" b="10150"/>
          <a:stretch>
            <a:fillRect/>
          </a:stretch>
        </p:blipFill>
        <p:spPr bwMode="auto">
          <a:xfrm>
            <a:off x="6072188" y="1214438"/>
            <a:ext cx="2500312" cy="5286375"/>
          </a:xfrm>
          <a:prstGeom prst="rect">
            <a:avLst/>
          </a:prstGeom>
          <a:noFill/>
          <a:ln w="9525">
            <a:noFill/>
            <a:miter lim="800000"/>
            <a:headEnd/>
            <a:tailEnd/>
          </a:ln>
        </p:spPr>
      </p:pic>
    </p:spTree>
    <p:extLst>
      <p:ext uri="{BB962C8B-B14F-4D97-AF65-F5344CB8AC3E}">
        <p14:creationId xmlns:p14="http://schemas.microsoft.com/office/powerpoint/2010/main" val="4093476821"/>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楽しませる要素満載</a:t>
            </a:r>
            <a:endParaRPr kumimoji="1" lang="ja-JP" altLang="en-US" dirty="0"/>
          </a:p>
        </p:txBody>
      </p:sp>
      <p:pic>
        <p:nvPicPr>
          <p:cNvPr id="1433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96752"/>
            <a:ext cx="7866219" cy="546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995"/>
          <a:stretch/>
        </p:blipFill>
        <p:spPr bwMode="auto">
          <a:xfrm>
            <a:off x="518320" y="1199930"/>
            <a:ext cx="8316416" cy="545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8240"/>
          <a:stretch/>
        </p:blipFill>
        <p:spPr bwMode="auto">
          <a:xfrm>
            <a:off x="395031" y="1026360"/>
            <a:ext cx="8587308" cy="561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79022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5400" dirty="0" smtClean="0"/>
              <a:t>SNS</a:t>
            </a:r>
            <a:r>
              <a:rPr kumimoji="1" lang="ja-JP" altLang="en-US" sz="5400" dirty="0" smtClean="0"/>
              <a:t>　</a:t>
            </a:r>
            <a:r>
              <a:rPr kumimoji="1" lang="ja-JP" altLang="en-US" dirty="0" smtClean="0"/>
              <a:t>（</a:t>
            </a:r>
            <a:r>
              <a:rPr kumimoji="1" lang="en-US" altLang="ja-JP" dirty="0" smtClean="0"/>
              <a:t>Social Network</a:t>
            </a:r>
            <a:r>
              <a:rPr kumimoji="1" lang="ja-JP" altLang="en-US" dirty="0" smtClean="0"/>
              <a:t>　</a:t>
            </a:r>
            <a:r>
              <a:rPr kumimoji="1" lang="en-US" altLang="ja-JP" dirty="0" smtClean="0"/>
              <a:t>Service</a:t>
            </a:r>
            <a:r>
              <a:rPr kumimoji="1" lang="ja-JP" altLang="en-US" dirty="0" smtClean="0"/>
              <a:t>）</a:t>
            </a:r>
            <a:endParaRPr kumimoji="1" lang="ja-JP" alt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7537051" cy="548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290" y="1524025"/>
            <a:ext cx="7318710" cy="53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00036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ネットに流れたら　回収できない</a:t>
            </a:r>
            <a:endParaRPr kumimoji="1" lang="ja-JP" altLang="en-US" dirty="0"/>
          </a:p>
        </p:txBody>
      </p:sp>
      <p:pic>
        <p:nvPicPr>
          <p:cNvPr id="20484" name="Picture 4"/>
          <p:cNvPicPr>
            <a:picLocks noChangeAspect="1" noChangeArrowheads="1"/>
          </p:cNvPicPr>
          <p:nvPr/>
        </p:nvPicPr>
        <p:blipFill>
          <a:blip r:embed="rId2" cstate="print"/>
          <a:srcRect/>
          <a:stretch>
            <a:fillRect/>
          </a:stretch>
        </p:blipFill>
        <p:spPr bwMode="auto">
          <a:xfrm>
            <a:off x="642910" y="999157"/>
            <a:ext cx="7572428" cy="5679321"/>
          </a:xfrm>
          <a:prstGeom prst="rect">
            <a:avLst/>
          </a:prstGeom>
          <a:noFill/>
          <a:ln w="9525">
            <a:noFill/>
            <a:miter lim="800000"/>
            <a:headEnd/>
            <a:tailEnd/>
          </a:ln>
        </p:spPr>
      </p:pic>
      <p:pic>
        <p:nvPicPr>
          <p:cNvPr id="20485" name="Picture 5"/>
          <p:cNvPicPr>
            <a:picLocks noChangeAspect="1" noChangeArrowheads="1"/>
          </p:cNvPicPr>
          <p:nvPr/>
        </p:nvPicPr>
        <p:blipFill>
          <a:blip r:embed="rId3" cstate="print"/>
          <a:srcRect t="10773" r="3264" b="6528"/>
          <a:stretch>
            <a:fillRect/>
          </a:stretch>
        </p:blipFill>
        <p:spPr bwMode="auto">
          <a:xfrm>
            <a:off x="395536" y="1000108"/>
            <a:ext cx="8467780" cy="5857892"/>
          </a:xfrm>
          <a:prstGeom prst="rect">
            <a:avLst/>
          </a:prstGeom>
          <a:noFill/>
          <a:ln w="9525">
            <a:noFill/>
            <a:miter lim="800000"/>
            <a:headEnd/>
            <a:tailEnd/>
          </a:ln>
        </p:spPr>
      </p:pic>
      <p:pic>
        <p:nvPicPr>
          <p:cNvPr id="20486" name="Picture 6"/>
          <p:cNvPicPr>
            <a:picLocks noChangeAspect="1" noChangeArrowheads="1"/>
          </p:cNvPicPr>
          <p:nvPr/>
        </p:nvPicPr>
        <p:blipFill>
          <a:blip r:embed="rId4" cstate="print"/>
          <a:srcRect t="15820" r="3125" b="10792"/>
          <a:stretch>
            <a:fillRect/>
          </a:stretch>
        </p:blipFill>
        <p:spPr bwMode="auto">
          <a:xfrm>
            <a:off x="-21994" y="1106314"/>
            <a:ext cx="9144000" cy="5572164"/>
          </a:xfrm>
          <a:prstGeom prst="rect">
            <a:avLst/>
          </a:prstGeom>
          <a:noFill/>
          <a:ln w="9525">
            <a:noFill/>
            <a:miter lim="800000"/>
            <a:headEnd/>
            <a:tailEnd/>
          </a:ln>
        </p:spPr>
      </p:pic>
    </p:spTree>
    <p:extLst>
      <p:ext uri="{BB962C8B-B14F-4D97-AF65-F5344CB8AC3E}">
        <p14:creationId xmlns:p14="http://schemas.microsoft.com/office/powerpoint/2010/main" val="117147069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1+#ppt_w/2"/>
                                          </p:val>
                                        </p:tav>
                                        <p:tav tm="100000">
                                          <p:val>
                                            <p:strVal val="#ppt_x"/>
                                          </p:val>
                                        </p:tav>
                                      </p:tavLst>
                                    </p:anim>
                                    <p:anim calcmode="lin" valueType="num">
                                      <p:cBhvr additive="base">
                                        <p:cTn id="8" dur="500" fill="hold"/>
                                        <p:tgtEl>
                                          <p:spTgt spid="2048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1+#ppt_w/2"/>
                                          </p:val>
                                        </p:tav>
                                        <p:tav tm="100000">
                                          <p:val>
                                            <p:strVal val="#ppt_x"/>
                                          </p:val>
                                        </p:tav>
                                      </p:tavLst>
                                    </p:anim>
                                    <p:anim calcmode="lin" valueType="num">
                                      <p:cBhvr additive="base">
                                        <p:cTn id="20" dur="500" fill="hold"/>
                                        <p:tgtEl>
                                          <p:spTgt spid="204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442397633"/>
              </p:ext>
            </p:extLst>
          </p:nvPr>
        </p:nvGraphicFramePr>
        <p:xfrm>
          <a:off x="1229059" y="283280"/>
          <a:ext cx="8774113" cy="6319837"/>
        </p:xfrm>
        <a:graphic>
          <a:graphicData uri="http://schemas.openxmlformats.org/presentationml/2006/ole">
            <mc:AlternateContent xmlns:mc="http://schemas.openxmlformats.org/markup-compatibility/2006">
              <mc:Choice xmlns:v="urn:schemas-microsoft-com:vml" Requires="v">
                <p:oleObj spid="_x0000_s8203" name="グラフ" r:id="rId4" imgW="8877397" imgH="6391217" progId="MSGraph.Chart.8">
                  <p:embed followColorScheme="full"/>
                </p:oleObj>
              </mc:Choice>
              <mc:Fallback>
                <p:oleObj name="グラフ" r:id="rId4" imgW="8877397" imgH="6391217" progId="MSGraph.Chart.8">
                  <p:embed followColorScheme="full"/>
                  <p:pic>
                    <p:nvPicPr>
                      <p:cNvPr id="0" name=""/>
                      <p:cNvPicPr>
                        <a:picLocks noChangeAspect="1" noChangeArrowheads="1"/>
                      </p:cNvPicPr>
                      <p:nvPr/>
                    </p:nvPicPr>
                    <p:blipFill>
                      <a:blip r:embed="rId5"/>
                      <a:srcRect/>
                      <a:stretch>
                        <a:fillRect/>
                      </a:stretch>
                    </p:blipFill>
                    <p:spPr bwMode="auto">
                      <a:xfrm>
                        <a:off x="1229059" y="283280"/>
                        <a:ext cx="8774113" cy="631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8" name="Rectangle 2"/>
          <p:cNvSpPr>
            <a:spLocks noGrp="1" noChangeArrowheads="1"/>
          </p:cNvSpPr>
          <p:nvPr>
            <p:ph type="title"/>
          </p:nvPr>
        </p:nvSpPr>
        <p:spPr>
          <a:xfrm>
            <a:off x="457200" y="277813"/>
            <a:ext cx="8229600" cy="717550"/>
          </a:xfrm>
        </p:spPr>
        <p:txBody>
          <a:bodyPr/>
          <a:lstStyle/>
          <a:p>
            <a:pPr eaLnBrk="1" hangingPunct="1"/>
            <a:r>
              <a:rPr lang="ja-JP" altLang="en-US" sz="3800" smtClean="0"/>
              <a:t>子どもが犯罪被害に</a:t>
            </a:r>
          </a:p>
        </p:txBody>
      </p:sp>
      <p:sp>
        <p:nvSpPr>
          <p:cNvPr id="9" name="Text Box 4">
            <a:hlinkClick r:id="rId6"/>
          </p:cNvPr>
          <p:cNvSpPr txBox="1">
            <a:spLocks noChangeArrowheads="1"/>
          </p:cNvSpPr>
          <p:nvPr/>
        </p:nvSpPr>
        <p:spPr bwMode="auto">
          <a:xfrm>
            <a:off x="1368425" y="65182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dirty="0">
                <a:latin typeface="ＭＳ Ｐゴシック" pitchFamily="50" charset="-128"/>
              </a:rPr>
              <a:t>警察庁　</a:t>
            </a:r>
            <a:r>
              <a:rPr lang="ja-JP" altLang="ja-JP" dirty="0">
                <a:latin typeface="ＭＳ Ｐゴシック" pitchFamily="50" charset="-128"/>
              </a:rPr>
              <a:t>http://www.npa.go.jp/cyber/statics/h2</a:t>
            </a:r>
            <a:r>
              <a:rPr lang="ja-JP" altLang="en-US" dirty="0">
                <a:latin typeface="ＭＳ Ｐゴシック" pitchFamily="50" charset="-128"/>
              </a:rPr>
              <a:t>3</a:t>
            </a:r>
            <a:r>
              <a:rPr lang="ja-JP" altLang="ja-JP" dirty="0">
                <a:latin typeface="ＭＳ Ｐゴシック" pitchFamily="50" charset="-128"/>
              </a:rPr>
              <a:t>/pdf01.pdf</a:t>
            </a:r>
            <a:endParaRPr lang="en-US" altLang="ja-JP" dirty="0">
              <a:latin typeface="ＭＳ Ｐゴシック" pitchFamily="50" charset="-128"/>
            </a:endParaRPr>
          </a:p>
        </p:txBody>
      </p:sp>
      <p:grpSp>
        <p:nvGrpSpPr>
          <p:cNvPr id="6" name="グループ化 5"/>
          <p:cNvGrpSpPr/>
          <p:nvPr/>
        </p:nvGrpSpPr>
        <p:grpSpPr>
          <a:xfrm>
            <a:off x="755576" y="980727"/>
            <a:ext cx="7272808" cy="5206166"/>
            <a:chOff x="755576" y="980727"/>
            <a:chExt cx="7272808" cy="5206166"/>
          </a:xfrm>
        </p:grpSpPr>
        <p:sp>
          <p:nvSpPr>
            <p:cNvPr id="24582" name="テキスト ボックス 8"/>
            <p:cNvSpPr txBox="1">
              <a:spLocks noChangeArrowheads="1"/>
            </p:cNvSpPr>
            <p:nvPr/>
          </p:nvSpPr>
          <p:spPr bwMode="auto">
            <a:xfrm>
              <a:off x="755576" y="1478368"/>
              <a:ext cx="738188" cy="4708525"/>
            </a:xfrm>
            <a:prstGeom prst="rect">
              <a:avLst/>
            </a:prstGeom>
            <a:noFill/>
            <a:ln w="9525">
              <a:noFill/>
              <a:miter lim="800000"/>
              <a:headEnd/>
              <a:tailEnd/>
            </a:ln>
          </p:spPr>
          <p:txBody>
            <a:bodyPr vert="eaVert" wrap="none">
              <a:spAutoFit/>
            </a:bodyPr>
            <a:lstStyle/>
            <a:p>
              <a:r>
                <a:rPr lang="ja-JP" altLang="en-US" sz="3600" dirty="0"/>
                <a:t>児童買春及び条例違反</a:t>
              </a:r>
            </a:p>
          </p:txBody>
        </p:sp>
        <p:sp>
          <p:nvSpPr>
            <p:cNvPr id="24581" name="下矢印 7"/>
            <p:cNvSpPr>
              <a:spLocks noChangeArrowheads="1"/>
            </p:cNvSpPr>
            <p:nvPr/>
          </p:nvSpPr>
          <p:spPr bwMode="auto">
            <a:xfrm rot="15093825">
              <a:off x="2500984" y="4785111"/>
              <a:ext cx="439737" cy="1338262"/>
            </a:xfrm>
            <a:prstGeom prst="downArrow">
              <a:avLst>
                <a:gd name="adj1" fmla="val 23722"/>
                <a:gd name="adj2" fmla="val 50018"/>
              </a:avLst>
            </a:prstGeom>
            <a:solidFill>
              <a:srgbClr val="FF0000"/>
            </a:solidFill>
            <a:ln w="9525" algn="ctr">
              <a:solidFill>
                <a:srgbClr val="FF0000"/>
              </a:solidFill>
              <a:miter lim="800000"/>
              <a:headEnd/>
              <a:tailEnd/>
            </a:ln>
          </p:spPr>
          <p:txBody>
            <a:bodyPr wrap="none"/>
            <a:lstStyle/>
            <a:p>
              <a:endParaRPr lang="ja-JP" altLang="en-US"/>
            </a:p>
          </p:txBody>
        </p:sp>
        <p:grpSp>
          <p:nvGrpSpPr>
            <p:cNvPr id="4" name="グループ化 3"/>
            <p:cNvGrpSpPr/>
            <p:nvPr/>
          </p:nvGrpSpPr>
          <p:grpSpPr>
            <a:xfrm>
              <a:off x="3131840" y="980727"/>
              <a:ext cx="4896544" cy="4893712"/>
              <a:chOff x="3131840" y="980727"/>
              <a:chExt cx="4896544" cy="4893712"/>
            </a:xfrm>
          </p:grpSpPr>
          <p:sp>
            <p:nvSpPr>
              <p:cNvPr id="3" name="パイ 2"/>
              <p:cNvSpPr/>
              <p:nvPr/>
            </p:nvSpPr>
            <p:spPr bwMode="auto">
              <a:xfrm>
                <a:off x="3131840" y="980727"/>
                <a:ext cx="4896544" cy="4893711"/>
              </a:xfrm>
              <a:prstGeom prst="pie">
                <a:avLst>
                  <a:gd name="adj1" fmla="val 5281704"/>
                  <a:gd name="adj2" fmla="val 10315172"/>
                </a:avLst>
              </a:prstGeom>
              <a:solidFill>
                <a:schemeClr val="accent1">
                  <a:alpha val="39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0" name="パイ 9"/>
              <p:cNvSpPr/>
              <p:nvPr/>
            </p:nvSpPr>
            <p:spPr bwMode="auto">
              <a:xfrm>
                <a:off x="3131840" y="991591"/>
                <a:ext cx="4752528" cy="4882848"/>
              </a:xfrm>
              <a:prstGeom prst="pie">
                <a:avLst>
                  <a:gd name="adj1" fmla="val 20863898"/>
                  <a:gd name="adj2" fmla="val 2636425"/>
                </a:avLst>
              </a:prstGeom>
              <a:solidFill>
                <a:schemeClr val="accent1">
                  <a:alpha val="39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grpSp>
      </p:grpSp>
    </p:spTree>
    <p:extLst>
      <p:ext uri="{BB962C8B-B14F-4D97-AF65-F5344CB8AC3E}">
        <p14:creationId xmlns:p14="http://schemas.microsoft.com/office/powerpoint/2010/main" val="259544102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Grp="1" noChangeAspect="1"/>
          </p:cNvGraphicFramePr>
          <p:nvPr>
            <p:extLst>
              <p:ext uri="{D42A27DB-BD31-4B8C-83A1-F6EECF244321}">
                <p14:modId xmlns:p14="http://schemas.microsoft.com/office/powerpoint/2010/main" val="4088991688"/>
              </p:ext>
            </p:extLst>
          </p:nvPr>
        </p:nvGraphicFramePr>
        <p:xfrm>
          <a:off x="285532" y="942939"/>
          <a:ext cx="8777287" cy="5835650"/>
        </p:xfrm>
        <a:graphic>
          <a:graphicData uri="http://schemas.openxmlformats.org/presentationml/2006/ole">
            <mc:AlternateContent xmlns:mc="http://schemas.openxmlformats.org/markup-compatibility/2006">
              <mc:Choice xmlns:v="urn:schemas-microsoft-com:vml" Requires="v">
                <p:oleObj spid="_x0000_s9227" name="グラフ" r:id="rId4" imgW="8924903" imgH="5934162" progId="Excel.Chart.8">
                  <p:embed/>
                </p:oleObj>
              </mc:Choice>
              <mc:Fallback>
                <p:oleObj name="グラフ" r:id="rId4" imgW="8924903" imgH="5934162"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32" y="942939"/>
                        <a:ext cx="8777287"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2" name="Rectangle 2"/>
          <p:cNvSpPr>
            <a:spLocks noGrp="1" noChangeArrowheads="1"/>
          </p:cNvSpPr>
          <p:nvPr>
            <p:ph type="title"/>
          </p:nvPr>
        </p:nvSpPr>
        <p:spPr/>
        <p:txBody>
          <a:bodyPr/>
          <a:lstStyle/>
          <a:p>
            <a:pPr eaLnBrk="1" hangingPunct="1"/>
            <a:r>
              <a:rPr lang="ja-JP" altLang="en-US" sz="3200" dirty="0" smtClean="0"/>
              <a:t>出会い系サイトとコミュニティサイト被害</a:t>
            </a:r>
          </a:p>
        </p:txBody>
      </p:sp>
      <p:sp>
        <p:nvSpPr>
          <p:cNvPr id="25605" name="正方形/長方形 6"/>
          <p:cNvSpPr>
            <a:spLocks noChangeArrowheads="1"/>
          </p:cNvSpPr>
          <p:nvPr/>
        </p:nvSpPr>
        <p:spPr bwMode="auto">
          <a:xfrm>
            <a:off x="285750" y="1571625"/>
            <a:ext cx="500063" cy="428625"/>
          </a:xfrm>
          <a:prstGeom prst="rect">
            <a:avLst/>
          </a:prstGeom>
          <a:solidFill>
            <a:schemeClr val="bg1"/>
          </a:solidFill>
          <a:ln w="9525" algn="ctr">
            <a:noFill/>
            <a:miter lim="800000"/>
            <a:headEnd/>
            <a:tailEnd/>
          </a:ln>
        </p:spPr>
        <p:txBody>
          <a:bodyPr wrap="none"/>
          <a:lstStyle/>
          <a:p>
            <a:endParaRPr lang="ja-JP" altLang="en-US"/>
          </a:p>
        </p:txBody>
      </p:sp>
      <p:sp>
        <p:nvSpPr>
          <p:cNvPr id="11" name="Text Box 4">
            <a:hlinkClick r:id="rId6"/>
          </p:cNvPr>
          <p:cNvSpPr txBox="1">
            <a:spLocks noChangeArrowheads="1"/>
          </p:cNvSpPr>
          <p:nvPr/>
        </p:nvSpPr>
        <p:spPr bwMode="auto">
          <a:xfrm>
            <a:off x="1547664" y="6411877"/>
            <a:ext cx="633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dirty="0">
                <a:latin typeface="ＭＳ Ｐゴシック" pitchFamily="50" charset="-128"/>
              </a:rPr>
              <a:t>警察庁　</a:t>
            </a:r>
            <a:r>
              <a:rPr lang="ja-JP" altLang="ja-JP" dirty="0">
                <a:latin typeface="ＭＳ Ｐゴシック" pitchFamily="50" charset="-128"/>
              </a:rPr>
              <a:t>http://www.npa.go.jp/cyber/statics/h23/pdf02.pdf</a:t>
            </a:r>
            <a:endParaRPr lang="en-US" altLang="ja-JP" dirty="0">
              <a:latin typeface="ＭＳ Ｐゴシック" pitchFamily="50" charset="-128"/>
            </a:endParaRPr>
          </a:p>
        </p:txBody>
      </p:sp>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30" y="962797"/>
            <a:ext cx="8892154" cy="542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301" y="1785936"/>
            <a:ext cx="7948025" cy="463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298407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スマホ　の危険性とは？</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4149080"/>
            <a:ext cx="1429550" cy="2017786"/>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980728"/>
            <a:ext cx="2237234" cy="2009036"/>
          </a:xfrm>
          <a:prstGeom prst="rect">
            <a:avLst/>
          </a:prstGeom>
        </p:spPr>
      </p:pic>
      <p:sp>
        <p:nvSpPr>
          <p:cNvPr id="6" name="角丸四角形 5"/>
          <p:cNvSpPr/>
          <p:nvPr/>
        </p:nvSpPr>
        <p:spPr bwMode="auto">
          <a:xfrm>
            <a:off x="4373360" y="2284266"/>
            <a:ext cx="1977727" cy="59769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通信業者</a:t>
            </a:r>
          </a:p>
        </p:txBody>
      </p:sp>
      <p:cxnSp>
        <p:nvCxnSpPr>
          <p:cNvPr id="8" name="直線矢印コネクタ 7"/>
          <p:cNvCxnSpPr>
            <a:endCxn id="6" idx="3"/>
          </p:cNvCxnSpPr>
          <p:nvPr/>
        </p:nvCxnSpPr>
        <p:spPr bwMode="auto">
          <a:xfrm flipH="1" flipV="1">
            <a:off x="6351087" y="2583116"/>
            <a:ext cx="1317257" cy="1434413"/>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cxnSp>
        <p:nvCxnSpPr>
          <p:cNvPr id="11" name="直線矢印コネクタ 10"/>
          <p:cNvCxnSpPr>
            <a:stCxn id="6" idx="1"/>
            <a:endCxn id="5" idx="3"/>
          </p:cNvCxnSpPr>
          <p:nvPr/>
        </p:nvCxnSpPr>
        <p:spPr bwMode="auto">
          <a:xfrm flipH="1" flipV="1">
            <a:off x="3064818" y="1985246"/>
            <a:ext cx="1308542" cy="597870"/>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617" y="3717032"/>
            <a:ext cx="2319098" cy="2280887"/>
          </a:xfrm>
          <a:prstGeom prst="rect">
            <a:avLst/>
          </a:prstGeom>
        </p:spPr>
      </p:pic>
      <p:grpSp>
        <p:nvGrpSpPr>
          <p:cNvPr id="23" name="グループ化 22"/>
          <p:cNvGrpSpPr/>
          <p:nvPr/>
        </p:nvGrpSpPr>
        <p:grpSpPr>
          <a:xfrm>
            <a:off x="2244344" y="2881966"/>
            <a:ext cx="2446273" cy="3125353"/>
            <a:chOff x="2244344" y="2881966"/>
            <a:chExt cx="2446273" cy="3125353"/>
          </a:xfrm>
        </p:grpSpPr>
        <p:pic>
          <p:nvPicPr>
            <p:cNvPr id="7170" name="Picture 2" descr="http://blogimg.goo.ne.jp/user_image/6c/51/b09cc52b4af1c42bb0d90c33fd270a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344" y="4021650"/>
              <a:ext cx="1587206" cy="198566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矢印コネクタ 19"/>
            <p:cNvCxnSpPr/>
            <p:nvPr/>
          </p:nvCxnSpPr>
          <p:spPr bwMode="auto">
            <a:xfrm flipV="1">
              <a:off x="3419872" y="2881966"/>
              <a:ext cx="1270745" cy="1267114"/>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grpSp>
      <p:cxnSp>
        <p:nvCxnSpPr>
          <p:cNvPr id="22" name="直線矢印コネクタ 21"/>
          <p:cNvCxnSpPr>
            <a:stCxn id="7170" idx="0"/>
            <a:endCxn id="5" idx="2"/>
          </p:cNvCxnSpPr>
          <p:nvPr/>
        </p:nvCxnSpPr>
        <p:spPr bwMode="auto">
          <a:xfrm flipH="1" flipV="1">
            <a:off x="1946201" y="2989764"/>
            <a:ext cx="1091746" cy="1031886"/>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
        <p:nvSpPr>
          <p:cNvPr id="24" name="フレーム 23"/>
          <p:cNvSpPr/>
          <p:nvPr/>
        </p:nvSpPr>
        <p:spPr bwMode="auto">
          <a:xfrm>
            <a:off x="395536" y="3933056"/>
            <a:ext cx="2232248" cy="576064"/>
          </a:xfrm>
          <a:prstGeom prst="fram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rgbClr val="FF0000"/>
                </a:solidFill>
                <a:effectLst/>
                <a:latin typeface="Arial" pitchFamily="34" charset="0"/>
                <a:ea typeface="ＭＳ Ｐゴシック" pitchFamily="50" charset="-128"/>
              </a:rPr>
              <a:t>アプリ・</a:t>
            </a:r>
            <a:r>
              <a:rPr kumimoji="1" lang="en-US" altLang="ja-JP" sz="2400" b="1" i="0" u="none" strike="noStrike" cap="none" normalizeH="0" baseline="0" dirty="0" err="1" smtClean="0">
                <a:ln>
                  <a:noFill/>
                </a:ln>
                <a:solidFill>
                  <a:srgbClr val="FF0000"/>
                </a:solidFill>
                <a:effectLst/>
                <a:latin typeface="Arial" pitchFamily="34" charset="0"/>
                <a:ea typeface="ＭＳ Ｐゴシック" pitchFamily="50" charset="-128"/>
              </a:rPr>
              <a:t>WiFi</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endParaRPr>
          </a:p>
        </p:txBody>
      </p:sp>
      <p:sp>
        <p:nvSpPr>
          <p:cNvPr id="25" name="テキスト ボックス 24"/>
          <p:cNvSpPr txBox="1"/>
          <p:nvPr/>
        </p:nvSpPr>
        <p:spPr>
          <a:xfrm>
            <a:off x="335276" y="4538430"/>
            <a:ext cx="2044149" cy="1754326"/>
          </a:xfrm>
          <a:prstGeom prst="rect">
            <a:avLst/>
          </a:prstGeom>
          <a:noFill/>
        </p:spPr>
        <p:txBody>
          <a:bodyPr wrap="none" rtlCol="0">
            <a:spAutoFit/>
          </a:bodyPr>
          <a:lstStyle/>
          <a:p>
            <a:r>
              <a:rPr kumimoji="1" lang="ja-JP" altLang="en-US" b="1" dirty="0"/>
              <a:t>フィルタリングを</a:t>
            </a:r>
            <a:endParaRPr kumimoji="1" lang="en-US" altLang="ja-JP" b="1" dirty="0"/>
          </a:p>
          <a:p>
            <a:r>
              <a:rPr kumimoji="1" lang="ja-JP" altLang="en-US" b="1" dirty="0"/>
              <a:t>通らない</a:t>
            </a:r>
          </a:p>
          <a:p>
            <a:endParaRPr kumimoji="1" lang="en-US" altLang="ja-JP" b="1" dirty="0" smtClean="0"/>
          </a:p>
          <a:p>
            <a:r>
              <a:rPr kumimoji="1" lang="ja-JP" altLang="en-US" b="1" dirty="0" smtClean="0"/>
              <a:t>情報の漏れ</a:t>
            </a:r>
            <a:r>
              <a:rPr kumimoji="1" lang="en-US" altLang="ja-JP" b="1" dirty="0" smtClean="0"/>
              <a:t/>
            </a:r>
            <a:br>
              <a:rPr kumimoji="1" lang="en-US" altLang="ja-JP" b="1" dirty="0" smtClean="0"/>
            </a:br>
            <a:r>
              <a:rPr kumimoji="1" lang="ja-JP" altLang="en-US" b="1" dirty="0" smtClean="0"/>
              <a:t>不正利用されても</a:t>
            </a:r>
            <a:endParaRPr kumimoji="1" lang="en-US" altLang="ja-JP" b="1" dirty="0" smtClean="0"/>
          </a:p>
          <a:p>
            <a:r>
              <a:rPr kumimoji="1" lang="ja-JP" altLang="en-US" b="1" dirty="0" smtClean="0"/>
              <a:t>分からない</a:t>
            </a:r>
            <a:endParaRPr kumimoji="1" lang="en-US" altLang="ja-JP" b="1" dirty="0" smtClean="0"/>
          </a:p>
        </p:txBody>
      </p:sp>
    </p:spTree>
    <p:extLst>
      <p:ext uri="{BB962C8B-B14F-4D97-AF65-F5344CB8AC3E}">
        <p14:creationId xmlns:p14="http://schemas.microsoft.com/office/powerpoint/2010/main" val="145223867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sz="4400" dirty="0">
                <a:latin typeface="+mj-ea"/>
              </a:rPr>
              <a:t>自校の様子を振り返りましょう</a:t>
            </a:r>
            <a:r>
              <a:rPr lang="ja-JP" altLang="en-US" sz="4400" dirty="0">
                <a:ea typeface="HGP創英角ｺﾞｼｯｸUB" pitchFamily="50" charset="-128"/>
              </a:rPr>
              <a:t/>
            </a:r>
            <a:br>
              <a:rPr lang="ja-JP" altLang="en-US" sz="4400" dirty="0">
                <a:ea typeface="HGP創英角ｺﾞｼｯｸUB" pitchFamily="50" charset="-128"/>
              </a:rPr>
            </a:br>
            <a:endParaRPr kumimoji="1" lang="ja-JP" altLang="en-US" dirty="0"/>
          </a:p>
        </p:txBody>
      </p:sp>
      <p:sp>
        <p:nvSpPr>
          <p:cNvPr id="67587" name="Rectangle 3"/>
          <p:cNvSpPr>
            <a:spLocks noGrp="1" noChangeArrowheads="1"/>
          </p:cNvSpPr>
          <p:nvPr>
            <p:ph sz="half" idx="1"/>
          </p:nvPr>
        </p:nvSpPr>
        <p:spPr/>
        <p:txBody>
          <a:bodyPr/>
          <a:lstStyle/>
          <a:p>
            <a:pPr marL="0" indent="0">
              <a:spcBef>
                <a:spcPct val="0"/>
              </a:spcBef>
              <a:buFontTx/>
              <a:buNone/>
            </a:pPr>
            <a:r>
              <a:rPr lang="ja-JP" altLang="en-US" sz="2400" dirty="0" smtClean="0">
                <a:latin typeface="ＭＳ Ｐゴシック" pitchFamily="50" charset="-128"/>
              </a:rPr>
              <a:t/>
            </a:r>
            <a:br>
              <a:rPr lang="ja-JP" altLang="en-US" sz="2400" dirty="0" smtClean="0">
                <a:latin typeface="ＭＳ Ｐゴシック" pitchFamily="50" charset="-128"/>
              </a:rPr>
            </a:br>
            <a:endParaRPr lang="ja-JP" altLang="en-US" sz="2400" dirty="0" smtClean="0">
              <a:latin typeface="ＭＳ Ｐゴシック" pitchFamily="50" charset="-128"/>
            </a:endParaRPr>
          </a:p>
          <a:p>
            <a:pPr marL="0" indent="0">
              <a:spcBef>
                <a:spcPct val="0"/>
              </a:spcBef>
              <a:buFontTx/>
              <a:buNone/>
            </a:pPr>
            <a:r>
              <a:rPr lang="ja-JP" altLang="en-US" sz="2400" dirty="0" smtClean="0">
                <a:latin typeface="ＭＳ Ｐゴシック" pitchFamily="50" charset="-128"/>
              </a:rPr>
              <a:t>　</a:t>
            </a:r>
          </a:p>
        </p:txBody>
      </p:sp>
      <p:sp>
        <p:nvSpPr>
          <p:cNvPr id="5" name="コンテンツ プレースホルダー 4"/>
          <p:cNvSpPr>
            <a:spLocks noGrp="1"/>
          </p:cNvSpPr>
          <p:nvPr>
            <p:ph sz="half" idx="2"/>
          </p:nvPr>
        </p:nvSpPr>
        <p:spPr>
          <a:xfrm>
            <a:off x="5074419" y="1196752"/>
            <a:ext cx="4038600" cy="4530725"/>
          </a:xfrm>
        </p:spPr>
        <p:txBody>
          <a:bodyPr/>
          <a:lstStyle/>
          <a:p>
            <a:r>
              <a:rPr kumimoji="1" lang="ja-JP" altLang="en-US" dirty="0" smtClean="0"/>
              <a:t>学校の中を考えて</a:t>
            </a:r>
            <a:endParaRPr kumimoji="1" lang="en-US" altLang="ja-JP" dirty="0" smtClean="0"/>
          </a:p>
          <a:p>
            <a:pPr marL="0" indent="0">
              <a:buNone/>
            </a:pPr>
            <a:r>
              <a:rPr lang="ja-JP" altLang="en-US" dirty="0"/>
              <a:t>　</a:t>
            </a:r>
            <a:r>
              <a:rPr lang="ja-JP" altLang="en-US" dirty="0" smtClean="0"/>
              <a:t>◎  行われている</a:t>
            </a:r>
            <a:endParaRPr lang="en-US" altLang="ja-JP" dirty="0" smtClean="0"/>
          </a:p>
          <a:p>
            <a:pPr marL="0" indent="0">
              <a:buNone/>
            </a:pPr>
            <a:r>
              <a:rPr kumimoji="1" lang="ja-JP" altLang="en-US" dirty="0"/>
              <a:t>　</a:t>
            </a:r>
            <a:r>
              <a:rPr kumimoji="1" lang="ja-JP" altLang="en-US" dirty="0" smtClean="0"/>
              <a:t>○  行われている</a:t>
            </a:r>
            <a:r>
              <a:rPr kumimoji="1" lang="en-US" altLang="ja-JP" dirty="0" smtClean="0"/>
              <a:t/>
            </a:r>
            <a:br>
              <a:rPr kumimoji="1" lang="en-US" altLang="ja-JP" dirty="0" smtClean="0"/>
            </a:br>
            <a:r>
              <a:rPr kumimoji="1" lang="ja-JP" altLang="en-US" dirty="0" smtClean="0"/>
              <a:t>　　　　と思う</a:t>
            </a:r>
            <a:endParaRPr kumimoji="1" lang="en-US" altLang="ja-JP" dirty="0" smtClean="0"/>
          </a:p>
          <a:p>
            <a:pPr marL="0" indent="0">
              <a:buNone/>
            </a:pPr>
            <a:r>
              <a:rPr lang="ja-JP" altLang="en-US" dirty="0"/>
              <a:t>　</a:t>
            </a:r>
            <a:r>
              <a:rPr lang="ja-JP" altLang="en-US" dirty="0" smtClean="0"/>
              <a:t>△  行われていない</a:t>
            </a:r>
            <a:r>
              <a:rPr lang="en-US" altLang="ja-JP" dirty="0" smtClean="0"/>
              <a:t/>
            </a:r>
            <a:br>
              <a:rPr lang="en-US" altLang="ja-JP" dirty="0" smtClean="0"/>
            </a:br>
            <a:r>
              <a:rPr lang="ja-JP" altLang="en-US" dirty="0" smtClean="0"/>
              <a:t>　　　　かもしれない</a:t>
            </a:r>
            <a:endParaRPr lang="en-US" altLang="ja-JP" dirty="0" smtClean="0"/>
          </a:p>
          <a:p>
            <a:pPr marL="0" indent="0">
              <a:buNone/>
            </a:pPr>
            <a:r>
              <a:rPr kumimoji="1" lang="ja-JP" altLang="en-US" dirty="0"/>
              <a:t>　</a:t>
            </a:r>
            <a:r>
              <a:rPr lang="en-US" altLang="ja-JP" dirty="0" smtClean="0"/>
              <a:t>×</a:t>
            </a:r>
            <a:r>
              <a:rPr lang="ja-JP" altLang="en-US" dirty="0"/>
              <a:t> </a:t>
            </a:r>
            <a:r>
              <a:rPr lang="ja-JP" altLang="en-US" dirty="0" smtClean="0"/>
              <a:t> 行われていない</a:t>
            </a:r>
            <a:endParaRPr kumimoji="1" lang="ja-JP" altLang="en-US" dirty="0"/>
          </a:p>
        </p:txBody>
      </p:sp>
      <p:sp>
        <p:nvSpPr>
          <p:cNvPr id="3" name="フッター プレースホルダー 2"/>
          <p:cNvSpPr>
            <a:spLocks noGrp="1"/>
          </p:cNvSpPr>
          <p:nvPr>
            <p:ph type="ftr" sz="quarter" idx="11"/>
          </p:nvPr>
        </p:nvSpPr>
        <p:spPr/>
        <p:txBody>
          <a:bodyPr/>
          <a:lstStyle/>
          <a:p>
            <a:r>
              <a:rPr lang="ja-JP" altLang="en-US" smtClean="0"/>
              <a:t>情報モラル講座</a:t>
            </a:r>
            <a:endParaRPr lang="ja-JP" altLang="en-US" dirty="0"/>
          </a:p>
        </p:txBody>
      </p:sp>
      <p:sp>
        <p:nvSpPr>
          <p:cNvPr id="675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3FE8905-7DD0-4372-BD78-C2219F824B16}" type="slidenum">
              <a:rPr lang="en-US" altLang="ja-JP" smtClean="0">
                <a:latin typeface="ＭＳ Ｐゴシック" pitchFamily="50" charset="-128"/>
              </a:rPr>
              <a:pPr eaLnBrk="1" hangingPunct="1"/>
              <a:t>3</a:t>
            </a:fld>
            <a:endParaRPr lang="en-US" altLang="ja-JP" smtClean="0">
              <a:latin typeface="ＭＳ Ｐゴシック" pitchFamily="50" charset="-128"/>
            </a:endParaRPr>
          </a:p>
        </p:txBody>
      </p:sp>
      <p:pic>
        <p:nvPicPr>
          <p:cNvPr id="6758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52517" y="937041"/>
            <a:ext cx="4357617" cy="541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66521"/>
      </p:ext>
    </p:extLst>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スマートフォン</a:t>
            </a:r>
            <a:r>
              <a:rPr kumimoji="1" lang="ja-JP" altLang="en-US" dirty="0" smtClean="0"/>
              <a:t>アプリでの事件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02752"/>
            <a:ext cx="8064896" cy="517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bwMode="auto">
          <a:xfrm>
            <a:off x="595576" y="3636353"/>
            <a:ext cx="3616384" cy="2738974"/>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5" name="テキスト ボックス 4"/>
          <p:cNvSpPr txBox="1"/>
          <p:nvPr/>
        </p:nvSpPr>
        <p:spPr>
          <a:xfrm>
            <a:off x="611560" y="6300028"/>
            <a:ext cx="8892178" cy="369332"/>
          </a:xfrm>
          <a:prstGeom prst="rect">
            <a:avLst/>
          </a:prstGeom>
          <a:noFill/>
        </p:spPr>
        <p:txBody>
          <a:bodyPr wrap="none" rtlCol="0">
            <a:spAutoFit/>
          </a:bodyPr>
          <a:lstStyle/>
          <a:p>
            <a:r>
              <a:rPr lang="en-US" altLang="ja-JP" dirty="0"/>
              <a:t>http://www.yomiuri.co.jp/national/news/20120704-OYT1T00482.htm?from=main6</a:t>
            </a:r>
            <a:endParaRPr kumimoji="1" lang="ja-JP" altLang="en-US" dirty="0"/>
          </a:p>
        </p:txBody>
      </p:sp>
    </p:spTree>
    <p:extLst>
      <p:ext uri="{BB962C8B-B14F-4D97-AF65-F5344CB8AC3E}">
        <p14:creationId xmlns:p14="http://schemas.microsoft.com/office/powerpoint/2010/main" val="852624222"/>
      </p:ext>
    </p:extLst>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1"/>
          <p:cNvSpPr>
            <a:spLocks noChangeArrowheads="1"/>
          </p:cNvSpPr>
          <p:nvPr/>
        </p:nvSpPr>
        <p:spPr bwMode="auto">
          <a:xfrm>
            <a:off x="107950" y="904006"/>
            <a:ext cx="8964613" cy="562133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eaLnBrk="0" hangingPunct="0">
              <a:defRPr/>
            </a:pPr>
            <a:r>
              <a:rPr lang="ja-JP" altLang="en-US" sz="2400" dirty="0">
                <a:solidFill>
                  <a:srgbClr val="0000CC"/>
                </a:solidFill>
                <a:latin typeface="ＭＳ Ｐゴシック" pitchFamily="50" charset="-128"/>
                <a:ea typeface="ShinGoPro-Regular"/>
                <a:cs typeface="ShinGoPro-Regular"/>
              </a:rPr>
              <a:t>１：情報の量と速さと密度の高まり</a:t>
            </a:r>
            <a:r>
              <a:rPr lang="ja-JP" altLang="en-US" sz="28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ea typeface="ShinGoPro-Regular"/>
                <a:cs typeface="ShinGoPro-Regular"/>
              </a:rPr>
              <a:t>　高密度の情報が瞬く間に地球を駆けめぐり，一瞬のミスが大量の情報漏洩を引き起こす。情報の持つ社会的影響力の大きさを知ることが必要。</a:t>
            </a:r>
          </a:p>
          <a:p>
            <a:pPr eaLnBrk="0" hangingPunct="0">
              <a:defRPr/>
            </a:pPr>
            <a:endParaRPr lang="ja-JP" altLang="en-US" sz="1000" dirty="0">
              <a:solidFill>
                <a:srgbClr val="000000"/>
              </a:solidFill>
              <a:latin typeface="ＭＳ Ｐゴシック" pitchFamily="50" charset="-128"/>
              <a:ea typeface="ShinGoPro-Regular"/>
              <a:cs typeface="ShinGoPro-Regular"/>
            </a:endParaRPr>
          </a:p>
          <a:p>
            <a:pPr eaLnBrk="0" hangingPunct="0">
              <a:defRPr/>
            </a:pPr>
            <a:r>
              <a:rPr lang="ja-JP" altLang="en-US" sz="2400" dirty="0">
                <a:solidFill>
                  <a:srgbClr val="0000CC"/>
                </a:solidFill>
                <a:latin typeface="ＭＳ Ｐゴシック" pitchFamily="50" charset="-128"/>
                <a:ea typeface="ShinGoPro-Regular"/>
                <a:cs typeface="ShinGoPro-Regular"/>
              </a:rPr>
              <a:t>２：情報の複製の容易さ</a:t>
            </a:r>
            <a:r>
              <a:rPr lang="ja-JP" altLang="en-US" sz="28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ea typeface="ShinGoPro-Regular"/>
                <a:cs typeface="ShinGoPro-Regular"/>
              </a:rPr>
              <a:t>　デジタル化された情報は容易に同じ物が複製される。そのため，一度ネットワークに発信された情報は第三者によって複製され，回収することができない。</a:t>
            </a:r>
          </a:p>
          <a:p>
            <a:pPr eaLnBrk="0" hangingPunct="0">
              <a:defRPr/>
            </a:pPr>
            <a:endParaRPr lang="ja-JP" altLang="en-US" sz="1000" dirty="0">
              <a:solidFill>
                <a:srgbClr val="000000"/>
              </a:solidFill>
              <a:latin typeface="ＭＳ Ｐゴシック" pitchFamily="50" charset="-128"/>
              <a:ea typeface="ShinGoPro-Regular"/>
              <a:cs typeface="ShinGoPro-Regular"/>
            </a:endParaRPr>
          </a:p>
          <a:p>
            <a:pPr eaLnBrk="0" hangingPunct="0">
              <a:defRPr/>
            </a:pPr>
            <a:r>
              <a:rPr lang="ja-JP" altLang="en-US" sz="2400" dirty="0">
                <a:solidFill>
                  <a:srgbClr val="0000CC"/>
                </a:solidFill>
                <a:latin typeface="ＭＳ Ｐゴシック" pitchFamily="50" charset="-128"/>
                <a:ea typeface="ShinGoPro-Regular"/>
                <a:cs typeface="ShinGoPro-Regular"/>
              </a:rPr>
              <a:t>３：情報の可塑性</a:t>
            </a:r>
            <a:r>
              <a:rPr lang="ja-JP" altLang="en-US" sz="20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ea typeface="ShinGoPro-Regular"/>
                <a:cs typeface="ShinGoPro-Regular"/>
              </a:rPr>
              <a:t>　情報は次々とその形を変える。アンケートに答えただけなのに，ＷＥＢページに載ったり，学校の学習活動の写真が不審なサイトに掲載されたりする。</a:t>
            </a:r>
          </a:p>
          <a:p>
            <a:pPr eaLnBrk="0" hangingPunct="0">
              <a:defRPr/>
            </a:pPr>
            <a:endParaRPr lang="ja-JP" altLang="en-US" sz="1000" dirty="0">
              <a:solidFill>
                <a:srgbClr val="000000"/>
              </a:solidFill>
              <a:latin typeface="ＭＳ Ｐゴシック" pitchFamily="50" charset="-128"/>
              <a:ea typeface="ShinGoPro-Regular"/>
              <a:cs typeface="ShinGoPro-Regular"/>
            </a:endParaRPr>
          </a:p>
          <a:p>
            <a:pPr eaLnBrk="0" hangingPunct="0">
              <a:defRPr/>
            </a:pPr>
            <a:r>
              <a:rPr lang="ja-JP" altLang="en-US" sz="2400" dirty="0">
                <a:solidFill>
                  <a:srgbClr val="0000CC"/>
                </a:solidFill>
                <a:latin typeface="ＭＳ Ｐゴシック" pitchFamily="50" charset="-128"/>
                <a:ea typeface="ShinGoPro-Regular"/>
                <a:cs typeface="ShinGoPro-Regular"/>
              </a:rPr>
              <a:t>４：情報の匿名性</a:t>
            </a:r>
            <a:endParaRPr lang="en-US" altLang="ja-JP" sz="2400" dirty="0">
              <a:solidFill>
                <a:srgbClr val="0000CC"/>
              </a:solidFill>
              <a:latin typeface="ＭＳ Ｐゴシック" pitchFamily="50" charset="-128"/>
              <a:ea typeface="ShinGoPro-Regular"/>
              <a:cs typeface="ShinGoPro-Regular"/>
            </a:endParaRPr>
          </a:p>
          <a:p>
            <a:pPr eaLnBrk="0" hangingPunct="0">
              <a:defRPr/>
            </a:pPr>
            <a:r>
              <a:rPr lang="ja-JP" altLang="en-US" dirty="0">
                <a:solidFill>
                  <a:srgbClr val="000000"/>
                </a:solidFill>
                <a:latin typeface="ＭＳ Ｐゴシック" pitchFamily="50" charset="-128"/>
                <a:ea typeface="ShinGoPro-Regular"/>
                <a:cs typeface="ShinGoPro-Regular"/>
              </a:rPr>
              <a:t>　ネットワークを介したコミュニケーションでは相手の顔が見えない。このため、なりすましの被害に遭うことがある。</a:t>
            </a:r>
            <a:endParaRPr lang="en-US" altLang="ja-JP" dirty="0">
              <a:solidFill>
                <a:srgbClr val="000000"/>
              </a:solidFill>
              <a:latin typeface="ＭＳ Ｐゴシック" pitchFamily="50" charset="-128"/>
              <a:ea typeface="ShinGoPro-Regular"/>
              <a:cs typeface="ShinGoPro-Regular"/>
            </a:endParaRPr>
          </a:p>
          <a:p>
            <a:pPr eaLnBrk="0" hangingPunct="0">
              <a:defRPr/>
            </a:pPr>
            <a:endParaRPr lang="en-US" altLang="ja-JP" sz="1000" dirty="0">
              <a:solidFill>
                <a:srgbClr val="000000"/>
              </a:solidFill>
              <a:latin typeface="ＭＳ Ｐゴシック" pitchFamily="50" charset="-128"/>
            </a:endParaRPr>
          </a:p>
          <a:p>
            <a:pPr eaLnBrk="0" hangingPunct="0">
              <a:defRPr/>
            </a:pPr>
            <a:r>
              <a:rPr lang="ja-JP" altLang="en-US" sz="2400" dirty="0">
                <a:solidFill>
                  <a:srgbClr val="0000CC"/>
                </a:solidFill>
                <a:latin typeface="ＭＳ Ｐゴシック" pitchFamily="50" charset="-128"/>
                <a:ea typeface="ShinGoPro-Regular"/>
                <a:cs typeface="ShinGoPro-Regular"/>
              </a:rPr>
              <a:t>５：情報の双方向性</a:t>
            </a:r>
            <a:r>
              <a:rPr lang="ja-JP" altLang="en-US" sz="28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rPr>
              <a:t>　</a:t>
            </a:r>
            <a:r>
              <a:rPr lang="ja-JP" altLang="en-US" dirty="0">
                <a:solidFill>
                  <a:srgbClr val="000000"/>
                </a:solidFill>
                <a:latin typeface="ＭＳ Ｐゴシック" pitchFamily="50" charset="-128"/>
                <a:ea typeface="ShinGoPro-Regular"/>
                <a:cs typeface="ShinGoPro-Regular"/>
              </a:rPr>
              <a:t>情報を受け取るだけでなく，誰もが情報を発信することが可能になった。訓練を受けていない子どもたちのブレーキのかからない情報発信が始まっている。 </a:t>
            </a:r>
          </a:p>
        </p:txBody>
      </p:sp>
      <p:sp>
        <p:nvSpPr>
          <p:cNvPr id="35844" name="テキスト ボックス 5"/>
          <p:cNvSpPr txBox="1">
            <a:spLocks noChangeArrowheads="1"/>
          </p:cNvSpPr>
          <p:nvPr/>
        </p:nvSpPr>
        <p:spPr bwMode="auto">
          <a:xfrm>
            <a:off x="0" y="257274"/>
            <a:ext cx="5219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情報社会の特性</a:t>
            </a:r>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4" name="スライド番号プレースホルダー 3"/>
          <p:cNvSpPr>
            <a:spLocks noGrp="1"/>
          </p:cNvSpPr>
          <p:nvPr>
            <p:ph type="sldNum" sz="quarter" idx="12"/>
          </p:nvPr>
        </p:nvSpPr>
        <p:spPr/>
        <p:txBody>
          <a:bodyPr/>
          <a:lstStyle/>
          <a:p>
            <a:fld id="{F370EA60-FEF6-4CE1-BE86-66FA9E71023F}" type="slidenum">
              <a:rPr lang="ja-JP" altLang="en-US" smtClean="0"/>
              <a:pPr/>
              <a:t>31</a:t>
            </a:fld>
            <a:endParaRPr lang="ja-JP" altLang="en-US" dirty="0"/>
          </a:p>
        </p:txBody>
      </p:sp>
    </p:spTree>
    <p:extLst>
      <p:ext uri="{BB962C8B-B14F-4D97-AF65-F5344CB8AC3E}">
        <p14:creationId xmlns:p14="http://schemas.microsoft.com/office/powerpoint/2010/main" val="30991754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dissolve">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dissolve">
                                      <p:cBhvr>
                                        <p:cTn id="12" dur="500"/>
                                        <p:tgtEl>
                                          <p:spTgt spid="68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611">
                                            <p:txEl>
                                              <p:pRg st="3" end="3"/>
                                            </p:txEl>
                                          </p:spTgt>
                                        </p:tgtEl>
                                        <p:attrNameLst>
                                          <p:attrName>style.visibility</p:attrName>
                                        </p:attrNameLst>
                                      </p:cBhvr>
                                      <p:to>
                                        <p:strVal val="visible"/>
                                      </p:to>
                                    </p:set>
                                    <p:animEffect transition="in" filter="dissolve">
                                      <p:cBhvr>
                                        <p:cTn id="17" dur="500"/>
                                        <p:tgtEl>
                                          <p:spTgt spid="6861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8611">
                                            <p:txEl>
                                              <p:pRg st="4" end="4"/>
                                            </p:txEl>
                                          </p:spTgt>
                                        </p:tgtEl>
                                        <p:attrNameLst>
                                          <p:attrName>style.visibility</p:attrName>
                                        </p:attrNameLst>
                                      </p:cBhvr>
                                      <p:to>
                                        <p:strVal val="visible"/>
                                      </p:to>
                                    </p:set>
                                    <p:animEffect transition="in" filter="dissolve">
                                      <p:cBhvr>
                                        <p:cTn id="22" dur="500"/>
                                        <p:tgtEl>
                                          <p:spTgt spid="6861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8611">
                                            <p:txEl>
                                              <p:pRg st="6" end="6"/>
                                            </p:txEl>
                                          </p:spTgt>
                                        </p:tgtEl>
                                        <p:attrNameLst>
                                          <p:attrName>style.visibility</p:attrName>
                                        </p:attrNameLst>
                                      </p:cBhvr>
                                      <p:to>
                                        <p:strVal val="visible"/>
                                      </p:to>
                                    </p:set>
                                    <p:animEffect transition="in" filter="dissolve">
                                      <p:cBhvr>
                                        <p:cTn id="27" dur="500"/>
                                        <p:tgtEl>
                                          <p:spTgt spid="6861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8611">
                                            <p:txEl>
                                              <p:pRg st="7" end="7"/>
                                            </p:txEl>
                                          </p:spTgt>
                                        </p:tgtEl>
                                        <p:attrNameLst>
                                          <p:attrName>style.visibility</p:attrName>
                                        </p:attrNameLst>
                                      </p:cBhvr>
                                      <p:to>
                                        <p:strVal val="visible"/>
                                      </p:to>
                                    </p:set>
                                    <p:animEffect transition="in" filter="dissolve">
                                      <p:cBhvr>
                                        <p:cTn id="32" dur="500"/>
                                        <p:tgtEl>
                                          <p:spTgt spid="6861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8611">
                                            <p:txEl>
                                              <p:pRg st="9" end="9"/>
                                            </p:txEl>
                                          </p:spTgt>
                                        </p:tgtEl>
                                        <p:attrNameLst>
                                          <p:attrName>style.visibility</p:attrName>
                                        </p:attrNameLst>
                                      </p:cBhvr>
                                      <p:to>
                                        <p:strVal val="visible"/>
                                      </p:to>
                                    </p:set>
                                    <p:animEffect transition="in" filter="dissolve">
                                      <p:cBhvr>
                                        <p:cTn id="37" dur="500"/>
                                        <p:tgtEl>
                                          <p:spTgt spid="68611">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8611">
                                            <p:txEl>
                                              <p:pRg st="10" end="10"/>
                                            </p:txEl>
                                          </p:spTgt>
                                        </p:tgtEl>
                                        <p:attrNameLst>
                                          <p:attrName>style.visibility</p:attrName>
                                        </p:attrNameLst>
                                      </p:cBhvr>
                                      <p:to>
                                        <p:strVal val="visible"/>
                                      </p:to>
                                    </p:set>
                                    <p:animEffect transition="in" filter="dissolve">
                                      <p:cBhvr>
                                        <p:cTn id="42" dur="500"/>
                                        <p:tgtEl>
                                          <p:spTgt spid="68611">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8611">
                                            <p:txEl>
                                              <p:pRg st="12" end="12"/>
                                            </p:txEl>
                                          </p:spTgt>
                                        </p:tgtEl>
                                        <p:attrNameLst>
                                          <p:attrName>style.visibility</p:attrName>
                                        </p:attrNameLst>
                                      </p:cBhvr>
                                      <p:to>
                                        <p:strVal val="visible"/>
                                      </p:to>
                                    </p:set>
                                    <p:animEffect transition="in" filter="dissolve">
                                      <p:cBhvr>
                                        <p:cTn id="47" dur="500"/>
                                        <p:tgtEl>
                                          <p:spTgt spid="68611">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8611">
                                            <p:txEl>
                                              <p:pRg st="13" end="13"/>
                                            </p:txEl>
                                          </p:spTgt>
                                        </p:tgtEl>
                                        <p:attrNameLst>
                                          <p:attrName>style.visibility</p:attrName>
                                        </p:attrNameLst>
                                      </p:cBhvr>
                                      <p:to>
                                        <p:strVal val="visible"/>
                                      </p:to>
                                    </p:set>
                                    <p:animEffect transition="in" filter="dissolve">
                                      <p:cBhvr>
                                        <p:cTn id="52" dur="500"/>
                                        <p:tgtEl>
                                          <p:spTgt spid="6861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50825" y="1452562"/>
            <a:ext cx="8572500" cy="2592000"/>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a:spAutoFit/>
          </a:bodyPr>
          <a:lstStyle/>
          <a:p>
            <a:pPr>
              <a:buFont typeface="Arial" pitchFamily="34" charset="0"/>
              <a:buNone/>
              <a:defRPr/>
            </a:pPr>
            <a:r>
              <a:rPr lang="ja-JP" altLang="en-US" sz="2400" dirty="0">
                <a:solidFill>
                  <a:srgbClr val="000000"/>
                </a:solidFill>
              </a:rPr>
              <a:t>・気持ちのよいあいさつ、言葉遣い、動作などに心掛けて、明るく接する。（低）</a:t>
            </a:r>
            <a:endParaRPr lang="en-US" altLang="ja-JP" sz="2400" dirty="0">
              <a:solidFill>
                <a:srgbClr val="000000"/>
              </a:solidFill>
            </a:endParaRPr>
          </a:p>
          <a:p>
            <a:pPr>
              <a:buFont typeface="Arial" pitchFamily="34" charset="0"/>
              <a:buNone/>
              <a:defRPr/>
            </a:pPr>
            <a:r>
              <a:rPr lang="ja-JP" altLang="en-US" sz="2400" dirty="0">
                <a:solidFill>
                  <a:srgbClr val="000000"/>
                </a:solidFill>
              </a:rPr>
              <a:t>・礼儀の大切さを知り、だれに対しても真心を持って接する。（中）</a:t>
            </a:r>
            <a:endParaRPr lang="en-US" altLang="ja-JP" sz="2400" dirty="0">
              <a:solidFill>
                <a:srgbClr val="000000"/>
              </a:solidFill>
            </a:endParaRPr>
          </a:p>
          <a:p>
            <a:pPr>
              <a:buFont typeface="Arial" pitchFamily="34" charset="0"/>
              <a:buNone/>
              <a:defRPr/>
            </a:pPr>
            <a:r>
              <a:rPr lang="ja-JP" altLang="en-US" sz="2400" dirty="0">
                <a:solidFill>
                  <a:srgbClr val="000000"/>
                </a:solidFill>
              </a:rPr>
              <a:t>・時と場をわきまえて、礼儀正しく真心を持って接する。（高）</a:t>
            </a:r>
            <a:endParaRPr lang="en-US" altLang="ja-JP" sz="2400" dirty="0">
              <a:solidFill>
                <a:srgbClr val="000000"/>
              </a:solidFill>
            </a:endParaRPr>
          </a:p>
          <a:p>
            <a:pPr algn="r">
              <a:defRPr/>
            </a:pPr>
            <a:r>
              <a:rPr lang="ja-JP" altLang="en-US" dirty="0">
                <a:solidFill>
                  <a:srgbClr val="000000"/>
                </a:solidFill>
              </a:rPr>
              <a:t>（小学校学習指導要領解説道徳編）</a:t>
            </a:r>
          </a:p>
        </p:txBody>
      </p:sp>
      <p:sp>
        <p:nvSpPr>
          <p:cNvPr id="37892" name="テキスト ボックス 5"/>
          <p:cNvSpPr txBox="1">
            <a:spLocks noChangeArrowheads="1"/>
          </p:cNvSpPr>
          <p:nvPr/>
        </p:nvSpPr>
        <p:spPr bwMode="auto">
          <a:xfrm>
            <a:off x="285750" y="928688"/>
            <a:ext cx="22145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800"/>
              <a:t>道徳の徳目</a:t>
            </a:r>
          </a:p>
        </p:txBody>
      </p:sp>
      <p:sp>
        <p:nvSpPr>
          <p:cNvPr id="7" name="テキスト ボックス 6"/>
          <p:cNvSpPr txBox="1"/>
          <p:nvPr/>
        </p:nvSpPr>
        <p:spPr>
          <a:xfrm>
            <a:off x="250824" y="5216491"/>
            <a:ext cx="7129487"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buFont typeface="Arial" pitchFamily="34" charset="0"/>
              <a:buNone/>
              <a:defRPr/>
            </a:pPr>
            <a:r>
              <a:rPr lang="ja-JP" altLang="en-US" sz="2400" dirty="0">
                <a:solidFill>
                  <a:srgbClr val="000000"/>
                </a:solidFill>
              </a:rPr>
              <a:t>・不審なメールが届いた</a:t>
            </a:r>
            <a:endParaRPr lang="en-US" altLang="ja-JP" sz="2400" dirty="0">
              <a:solidFill>
                <a:srgbClr val="000000"/>
              </a:solidFill>
            </a:endParaRPr>
          </a:p>
          <a:p>
            <a:pPr>
              <a:buFont typeface="Arial" pitchFamily="34" charset="0"/>
              <a:buNone/>
              <a:defRPr/>
            </a:pPr>
            <a:r>
              <a:rPr lang="ja-JP" altLang="en-US" sz="2400" dirty="0">
                <a:solidFill>
                  <a:srgbClr val="000000"/>
                </a:solidFill>
              </a:rPr>
              <a:t>・知らない人から書き込みがあった</a:t>
            </a:r>
            <a:endParaRPr lang="en-US" altLang="ja-JP" sz="2400" dirty="0">
              <a:solidFill>
                <a:srgbClr val="000000"/>
              </a:solidFill>
            </a:endParaRPr>
          </a:p>
          <a:p>
            <a:pPr>
              <a:buFont typeface="Arial" pitchFamily="34" charset="0"/>
              <a:buNone/>
              <a:defRPr/>
            </a:pPr>
            <a:r>
              <a:rPr lang="ja-JP" altLang="en-US" sz="2400" dirty="0">
                <a:solidFill>
                  <a:srgbClr val="000000"/>
                </a:solidFill>
              </a:rPr>
              <a:t>・ネットで知り合った人から会いたいと言われた</a:t>
            </a:r>
          </a:p>
        </p:txBody>
      </p:sp>
      <p:sp>
        <p:nvSpPr>
          <p:cNvPr id="8" name="下矢印 7"/>
          <p:cNvSpPr/>
          <p:nvPr/>
        </p:nvSpPr>
        <p:spPr>
          <a:xfrm>
            <a:off x="1374380" y="4194175"/>
            <a:ext cx="928688" cy="76358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a:p>
        </p:txBody>
      </p:sp>
      <p:sp>
        <p:nvSpPr>
          <p:cNvPr id="37895" name="テキスト ボックス 5"/>
          <p:cNvSpPr txBox="1">
            <a:spLocks noChangeArrowheads="1"/>
          </p:cNvSpPr>
          <p:nvPr/>
        </p:nvSpPr>
        <p:spPr bwMode="auto">
          <a:xfrm>
            <a:off x="615812" y="349250"/>
            <a:ext cx="6399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なぜ情報モラルが必要とされるの</a:t>
            </a:r>
            <a:r>
              <a:rPr lang="ja-JP" altLang="en-US" sz="3200" dirty="0" smtClean="0">
                <a:ea typeface="HGP創英角ｺﾞｼｯｸUB" pitchFamily="50" charset="-128"/>
              </a:rPr>
              <a:t>か</a:t>
            </a:r>
            <a:endParaRPr lang="ja-JP" altLang="en-US" sz="3200" dirty="0">
              <a:ea typeface="HGP創英角ｺﾞｼｯｸUB" pitchFamily="50" charset="-128"/>
            </a:endParaRPr>
          </a:p>
        </p:txBody>
      </p:sp>
      <p:sp>
        <p:nvSpPr>
          <p:cNvPr id="36877" name="Text Box 13"/>
          <p:cNvSpPr txBox="1">
            <a:spLocks noChangeArrowheads="1"/>
          </p:cNvSpPr>
          <p:nvPr/>
        </p:nvSpPr>
        <p:spPr bwMode="auto">
          <a:xfrm>
            <a:off x="2558374" y="4194175"/>
            <a:ext cx="5832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ja-JP" sz="2000" dirty="0">
                <a:solidFill>
                  <a:srgbClr val="000000"/>
                </a:solidFill>
              </a:rPr>
              <a:t>従来の日常モラルでは解決できない新たな課題や</a:t>
            </a:r>
            <a:endParaRPr lang="ja-JP" altLang="en-US" sz="2000" dirty="0">
              <a:solidFill>
                <a:srgbClr val="000000"/>
              </a:solidFill>
            </a:endParaRPr>
          </a:p>
          <a:p>
            <a:pPr eaLnBrk="1" hangingPunct="1"/>
            <a:r>
              <a:rPr lang="ja-JP" altLang="ja-JP" sz="2000" dirty="0">
                <a:solidFill>
                  <a:srgbClr val="000000"/>
                </a:solidFill>
              </a:rPr>
              <a:t>より慎重な判断を要する局面が</a:t>
            </a:r>
            <a:r>
              <a:rPr lang="ja-JP" altLang="en-US" sz="2000" dirty="0">
                <a:solidFill>
                  <a:srgbClr val="000000"/>
                </a:solidFill>
              </a:rPr>
              <a:t>生まれる</a:t>
            </a:r>
            <a:endParaRPr lang="en-US" altLang="ja-JP" sz="2000" dirty="0">
              <a:solidFill>
                <a:srgbClr val="000000"/>
              </a:solidFill>
            </a:endParaRPr>
          </a:p>
          <a:p>
            <a:pPr eaLnBrk="1" hangingPunct="1"/>
            <a:r>
              <a:rPr lang="ja-JP" altLang="en-US" sz="2000" dirty="0">
                <a:solidFill>
                  <a:srgbClr val="000000"/>
                </a:solidFill>
              </a:rPr>
              <a:t>　→</a:t>
            </a:r>
            <a:r>
              <a:rPr lang="ja-JP" altLang="ja-JP" sz="2000" dirty="0">
                <a:solidFill>
                  <a:srgbClr val="000000"/>
                </a:solidFill>
              </a:rPr>
              <a:t>情報社会で求められる新しい課題への対応</a:t>
            </a:r>
            <a:endParaRPr lang="ja-JP" altLang="en-US" sz="2000" dirty="0">
              <a:solidFill>
                <a:srgbClr val="000000"/>
              </a:solidFill>
            </a:endParaRPr>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4" name="スライド番号プレースホルダー 3"/>
          <p:cNvSpPr>
            <a:spLocks noGrp="1"/>
          </p:cNvSpPr>
          <p:nvPr>
            <p:ph type="sldNum" sz="quarter" idx="12"/>
          </p:nvPr>
        </p:nvSpPr>
        <p:spPr/>
        <p:txBody>
          <a:bodyPr/>
          <a:lstStyle/>
          <a:p>
            <a:fld id="{F370EA60-FEF6-4CE1-BE86-66FA9E71023F}" type="slidenum">
              <a:rPr lang="ja-JP" altLang="en-US" smtClean="0"/>
              <a:pPr/>
              <a:t>32</a:t>
            </a:fld>
            <a:endParaRPr lang="ja-JP" altLang="en-US" dirty="0"/>
          </a:p>
        </p:txBody>
      </p:sp>
    </p:spTree>
    <p:extLst>
      <p:ext uri="{BB962C8B-B14F-4D97-AF65-F5344CB8AC3E}">
        <p14:creationId xmlns:p14="http://schemas.microsoft.com/office/powerpoint/2010/main" val="14892101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6877"/>
                                        </p:tgtEl>
                                        <p:attrNameLst>
                                          <p:attrName>style.visibility</p:attrName>
                                        </p:attrNameLst>
                                      </p:cBhvr>
                                      <p:to>
                                        <p:strVal val="visible"/>
                                      </p:to>
                                    </p:set>
                                    <p:animEffect transition="in" filter="dissolve">
                                      <p:cBhvr>
                                        <p:cTn id="20"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687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タイトル 1"/>
          <p:cNvSpPr>
            <a:spLocks noGrp="1"/>
          </p:cNvSpPr>
          <p:nvPr>
            <p:ph type="title"/>
          </p:nvPr>
        </p:nvSpPr>
        <p:spPr/>
        <p:txBody>
          <a:bodyPr/>
          <a:lstStyle/>
          <a:p>
            <a:r>
              <a:rPr lang="ja-JP" altLang="en-US" smtClean="0"/>
              <a:t>ケータイとどうつきあわせるか</a:t>
            </a:r>
          </a:p>
        </p:txBody>
      </p:sp>
      <p:pic>
        <p:nvPicPr>
          <p:cNvPr id="83971" name="Picture 2"/>
          <p:cNvPicPr>
            <a:picLocks noChangeAspect="1" noChangeArrowheads="1"/>
          </p:cNvPicPr>
          <p:nvPr/>
        </p:nvPicPr>
        <p:blipFill>
          <a:blip r:embed="rId2">
            <a:extLst>
              <a:ext uri="{28A0092B-C50C-407E-A947-70E740481C1C}">
                <a14:useLocalDpi xmlns:a14="http://schemas.microsoft.com/office/drawing/2010/main" val="0"/>
              </a:ext>
            </a:extLst>
          </a:blip>
          <a:srcRect l="23631" t="31219" r="33234" b="48187"/>
          <a:stretch>
            <a:fillRect/>
          </a:stretch>
        </p:blipFill>
        <p:spPr bwMode="auto">
          <a:xfrm>
            <a:off x="571500" y="1143000"/>
            <a:ext cx="60721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2"/>
          <p:cNvPicPr>
            <a:picLocks noChangeAspect="1" noChangeArrowheads="1"/>
          </p:cNvPicPr>
          <p:nvPr/>
        </p:nvPicPr>
        <p:blipFill>
          <a:blip r:embed="rId3">
            <a:extLst>
              <a:ext uri="{28A0092B-C50C-407E-A947-70E740481C1C}">
                <a14:useLocalDpi xmlns:a14="http://schemas.microsoft.com/office/drawing/2010/main" val="0"/>
              </a:ext>
            </a:extLst>
          </a:blip>
          <a:srcRect l="23061" t="31082" r="32828" b="48866"/>
          <a:stretch>
            <a:fillRect/>
          </a:stretch>
        </p:blipFill>
        <p:spPr bwMode="auto">
          <a:xfrm>
            <a:off x="428625" y="3643313"/>
            <a:ext cx="6286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テキスト ボックス 4"/>
          <p:cNvSpPr txBox="1">
            <a:spLocks noChangeArrowheads="1"/>
          </p:cNvSpPr>
          <p:nvPr/>
        </p:nvSpPr>
        <p:spPr bwMode="auto">
          <a:xfrm>
            <a:off x="6786563" y="2000250"/>
            <a:ext cx="2098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a:t>仲が悪くなった</a:t>
            </a:r>
          </a:p>
        </p:txBody>
      </p:sp>
      <p:sp>
        <p:nvSpPr>
          <p:cNvPr id="83974" name="テキスト ボックス 5"/>
          <p:cNvSpPr txBox="1">
            <a:spLocks noChangeArrowheads="1"/>
          </p:cNvSpPr>
          <p:nvPr/>
        </p:nvSpPr>
        <p:spPr bwMode="auto">
          <a:xfrm>
            <a:off x="6715125" y="4429125"/>
            <a:ext cx="2227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a:t>励まされた</a:t>
            </a:r>
            <a:endParaRPr lang="en-US" altLang="ja-JP" sz="2400"/>
          </a:p>
          <a:p>
            <a:pPr eaLnBrk="1" hangingPunct="1"/>
            <a:r>
              <a:rPr lang="ja-JP" altLang="en-US" sz="2400"/>
              <a:t>勇気づけられた</a:t>
            </a:r>
          </a:p>
        </p:txBody>
      </p:sp>
      <p:sp>
        <p:nvSpPr>
          <p:cNvPr id="83975" name="Text Box 8"/>
          <p:cNvSpPr txBox="1">
            <a:spLocks noChangeArrowheads="1"/>
          </p:cNvSpPr>
          <p:nvPr/>
        </p:nvSpPr>
        <p:spPr bwMode="auto">
          <a:xfrm>
            <a:off x="714375" y="5873750"/>
            <a:ext cx="78025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67" tIns="45734" rIns="91467" bIns="4573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pPr eaLnBrk="1" hangingPunct="1"/>
            <a:r>
              <a:rPr kumimoji="0" lang="en-US" altLang="ja-JP" b="1"/>
              <a:t>http://kids-ktai.jp/pdfs/2009_K3enq.pdf</a:t>
            </a:r>
            <a:endParaRPr kumimoji="0" lang="ja-JP" altLang="en-US" b="1"/>
          </a:p>
        </p:txBody>
      </p:sp>
    </p:spTree>
    <p:extLst>
      <p:ext uri="{BB962C8B-B14F-4D97-AF65-F5344CB8AC3E}">
        <p14:creationId xmlns:p14="http://schemas.microsoft.com/office/powerpoint/2010/main" val="375207365"/>
      </p:ext>
    </p:extLst>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情報モラルは身についているか？</a:t>
            </a:r>
            <a:endParaRPr kumimoji="1" lang="ja-JP" altLang="en-US" dirty="0"/>
          </a:p>
        </p:txBody>
      </p:sp>
      <p:sp>
        <p:nvSpPr>
          <p:cNvPr id="6" name="コンテンツ プレースホルダー 5"/>
          <p:cNvSpPr>
            <a:spLocks noGrp="1"/>
          </p:cNvSpPr>
          <p:nvPr>
            <p:ph idx="1"/>
          </p:nvPr>
        </p:nvSpPr>
        <p:spPr/>
        <p:txBody>
          <a:bodyPr/>
          <a:lstStyle/>
          <a:p>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4" name="スライド番号プレースホルダー 3"/>
          <p:cNvSpPr>
            <a:spLocks noGrp="1"/>
          </p:cNvSpPr>
          <p:nvPr>
            <p:ph type="sldNum" sz="quarter" idx="12"/>
          </p:nvPr>
        </p:nvSpPr>
        <p:spPr/>
        <p:txBody>
          <a:bodyPr/>
          <a:lstStyle/>
          <a:p>
            <a:fld id="{F370EA60-FEF6-4CE1-BE86-66FA9E71023F}" type="slidenum">
              <a:rPr lang="ja-JP" altLang="en-US" smtClean="0"/>
              <a:pPr/>
              <a:t>34</a:t>
            </a:fld>
            <a:endParaRPr lang="ja-JP"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9"/>
            <a:ext cx="816877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040707"/>
      </p:ext>
    </p:extLst>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情報活用能力の調査</a:t>
            </a:r>
            <a:endParaRPr kumimoji="1" lang="ja-JP" altLang="en-US" dirty="0"/>
          </a:p>
        </p:txBody>
      </p:sp>
      <p:sp>
        <p:nvSpPr>
          <p:cNvPr id="3" name="コンテンツ プレースホルダー 2"/>
          <p:cNvSpPr>
            <a:spLocks noGrp="1"/>
          </p:cNvSpPr>
          <p:nvPr>
            <p:ph idx="1"/>
          </p:nvPr>
        </p:nvSpPr>
        <p:spPr>
          <a:xfrm>
            <a:off x="323528" y="5517232"/>
            <a:ext cx="8229600" cy="383416"/>
          </a:xfrm>
        </p:spPr>
        <p:txBody>
          <a:bodyPr/>
          <a:lstStyle/>
          <a:p>
            <a:r>
              <a:rPr lang="en-US" altLang="ja-JP" sz="1600" dirty="0"/>
              <a:t>http://www8.cao.go.jp/youth/youth-harm/kentokai/14/pdf/s8-2.pdf</a:t>
            </a:r>
            <a:endParaRPr kumimoji="1" lang="ja-JP" altLang="en-US" sz="16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908720"/>
            <a:ext cx="889635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グループ化 4"/>
          <p:cNvGrpSpPr/>
          <p:nvPr/>
        </p:nvGrpSpPr>
        <p:grpSpPr>
          <a:xfrm>
            <a:off x="251519" y="1052736"/>
            <a:ext cx="8568953" cy="5633180"/>
            <a:chOff x="251519" y="1052736"/>
            <a:chExt cx="8568953" cy="5633180"/>
          </a:xfrm>
        </p:grpSpPr>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052736"/>
              <a:ext cx="8568953"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476230" y="6408917"/>
              <a:ext cx="8119530" cy="276999"/>
            </a:xfrm>
            <a:prstGeom prst="rect">
              <a:avLst/>
            </a:prstGeom>
            <a:noFill/>
          </p:spPr>
          <p:txBody>
            <a:bodyPr wrap="none" rtlCol="0">
              <a:spAutoFit/>
            </a:bodyPr>
            <a:lstStyle/>
            <a:p>
              <a:r>
                <a:rPr lang="en-US" altLang="ja-JP" sz="1200" dirty="0"/>
                <a:t>http://www.mext.go.jp/component/a_menu/education/detail/__icsFiles/afieldfile/2012/06/15/1322132_1_1.pdf</a:t>
              </a:r>
              <a:endParaRPr kumimoji="1" lang="ja-JP" altLang="en-US" sz="1200" dirty="0"/>
            </a:p>
          </p:txBody>
        </p:sp>
      </p:grpSp>
    </p:spTree>
    <p:extLst>
      <p:ext uri="{BB962C8B-B14F-4D97-AF65-F5344CB8AC3E}">
        <p14:creationId xmlns:p14="http://schemas.microsoft.com/office/powerpoint/2010/main" val="152712496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ネットモラル検定</a:t>
            </a:r>
            <a:endParaRPr kumimoji="1" lang="ja-JP" altLang="en-US" dirty="0"/>
          </a:p>
        </p:txBody>
      </p:sp>
      <p:sp>
        <p:nvSpPr>
          <p:cNvPr id="3" name="コンテンツ プレースホルダー 2"/>
          <p:cNvSpPr>
            <a:spLocks noGrp="1"/>
          </p:cNvSpPr>
          <p:nvPr>
            <p:ph idx="1"/>
          </p:nvPr>
        </p:nvSpPr>
        <p:spPr>
          <a:xfrm>
            <a:off x="4644008" y="1052736"/>
            <a:ext cx="3754760" cy="4530725"/>
          </a:xfrm>
        </p:spPr>
        <p:txBody>
          <a:bodyPr/>
          <a:lstStyle/>
          <a:p>
            <a:r>
              <a:rPr kumimoji="1" lang="ja-JP" altLang="en-US" dirty="0" smtClean="0"/>
              <a:t>ご自身でどのくらいできるでしょうか</a:t>
            </a:r>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pPr marL="0" indent="0">
              <a:buNone/>
            </a:pPr>
            <a:r>
              <a:rPr kumimoji="1" lang="ja-JP" altLang="en-US" sz="2000" dirty="0" smtClean="0"/>
              <a:t>事例で学ぶネットモラル</a:t>
            </a:r>
            <a:r>
              <a:rPr kumimoji="1" lang="en-US" altLang="ja-JP" sz="2000" dirty="0" smtClean="0"/>
              <a:t>2012 </a:t>
            </a:r>
            <a:r>
              <a:rPr kumimoji="1" lang="ja-JP" altLang="en-US" sz="2000" dirty="0" smtClean="0"/>
              <a:t>より</a:t>
            </a:r>
            <a:endParaRPr kumimoji="1" lang="ja-JP" altLang="en-US" sz="2000" dirty="0"/>
          </a:p>
        </p:txBody>
      </p:sp>
      <p:sp>
        <p:nvSpPr>
          <p:cNvPr id="4" name="日付プレースホルダー 3"/>
          <p:cNvSpPr>
            <a:spLocks noGrp="1"/>
          </p:cNvSpPr>
          <p:nvPr>
            <p:ph type="dt" sz="half" idx="10"/>
          </p:nvPr>
        </p:nvSpPr>
        <p:spPr/>
        <p:txBody>
          <a:body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5" name="フッター プレースホルダー 4"/>
          <p:cNvSpPr>
            <a:spLocks noGrp="1"/>
          </p:cNvSpPr>
          <p:nvPr>
            <p:ph type="ftr" sz="quarter" idx="11"/>
          </p:nvPr>
        </p:nvSpPr>
        <p:spPr/>
        <p:txBody>
          <a:bodyPr/>
          <a:lstStyle/>
          <a:p>
            <a:r>
              <a:rPr lang="ja-JP" altLang="en-US" smtClean="0"/>
              <a:t>情報モラル講座</a:t>
            </a:r>
            <a:endParaRPr lang="ja-JP" altLang="en-US" dirty="0"/>
          </a:p>
        </p:txBody>
      </p:sp>
      <p:sp>
        <p:nvSpPr>
          <p:cNvPr id="6" name="スライド番号プレースホルダー 5"/>
          <p:cNvSpPr>
            <a:spLocks noGrp="1"/>
          </p:cNvSpPr>
          <p:nvPr>
            <p:ph type="sldNum" sz="quarter" idx="12"/>
          </p:nvPr>
        </p:nvSpPr>
        <p:spPr/>
        <p:txBody>
          <a:bodyPr/>
          <a:lstStyle/>
          <a:p>
            <a:pPr algn="r"/>
            <a:fld id="{0A5A4B86-9A0D-4356-A458-210EB57472AC}" type="slidenum">
              <a:rPr lang="ja-JP" altLang="en-US" smtClean="0"/>
              <a:t>36</a:t>
            </a:fld>
            <a:endParaRPr lang="ja-JP"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56" y="1052736"/>
            <a:ext cx="4004195" cy="563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181236"/>
      </p:ext>
    </p:extLst>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60648"/>
            <a:ext cx="8229600" cy="1139825"/>
          </a:xfrm>
        </p:spPr>
        <p:txBody>
          <a:bodyPr/>
          <a:lstStyle/>
          <a:p>
            <a:pPr>
              <a:lnSpc>
                <a:spcPts val="4700"/>
              </a:lnSpc>
            </a:pPr>
            <a:r>
              <a:rPr kumimoji="1" lang="ja-JP" altLang="en-US" dirty="0" smtClean="0"/>
              <a:t>情報モラルはどこで学ぶ</a:t>
            </a:r>
            <a:r>
              <a:rPr kumimoji="1" lang="en-US" altLang="ja-JP" dirty="0" smtClean="0"/>
              <a:t/>
            </a:r>
            <a:br>
              <a:rPr kumimoji="1" lang="en-US" altLang="ja-JP" dirty="0" smtClean="0"/>
            </a:br>
            <a:r>
              <a:rPr lang="ja-JP" altLang="en-US" dirty="0"/>
              <a:t>　</a:t>
            </a:r>
            <a:r>
              <a:rPr lang="ja-JP" altLang="en-US" dirty="0" smtClean="0"/>
              <a:t>　　　　　</a:t>
            </a:r>
            <a:r>
              <a:rPr kumimoji="1" lang="ja-JP" altLang="en-US" dirty="0" smtClean="0"/>
              <a:t>　　　　</a:t>
            </a:r>
            <a:r>
              <a:rPr kumimoji="1" lang="ja-JP" altLang="en-US" sz="3200" dirty="0" smtClean="0"/>
              <a:t>情報教育は？</a:t>
            </a:r>
            <a:endParaRPr kumimoji="1" lang="ja-JP" altLang="en-US" sz="3200" dirty="0"/>
          </a:p>
        </p:txBody>
      </p:sp>
      <p:sp>
        <p:nvSpPr>
          <p:cNvPr id="4" name="コンテンツ プレースホルダー 3"/>
          <p:cNvSpPr>
            <a:spLocks noGrp="1"/>
          </p:cNvSpPr>
          <p:nvPr>
            <p:ph idx="1"/>
          </p:nvPr>
        </p:nvSpPr>
        <p:spPr>
          <a:xfrm>
            <a:off x="467544" y="1484784"/>
            <a:ext cx="8229600" cy="4530725"/>
          </a:xfrm>
        </p:spPr>
        <p:txBody>
          <a:bodyPr/>
          <a:lstStyle/>
          <a:p>
            <a:pPr>
              <a:spcBef>
                <a:spcPts val="0"/>
              </a:spcBef>
            </a:pPr>
            <a:r>
              <a:rPr lang="en-US" altLang="ja-JP" dirty="0" smtClean="0"/>
              <a:t>S60</a:t>
            </a:r>
            <a:r>
              <a:rPr lang="ja-JP" altLang="en-US" dirty="0" smtClean="0"/>
              <a:t>　</a:t>
            </a:r>
            <a:r>
              <a:rPr kumimoji="1" lang="ja-JP" altLang="en-US" dirty="0" smtClean="0"/>
              <a:t>臨教審，教課審で 　情報活用能力</a:t>
            </a:r>
            <a:endParaRPr kumimoji="1" lang="en-US" altLang="ja-JP" dirty="0" smtClean="0"/>
          </a:p>
          <a:p>
            <a:pPr>
              <a:spcBef>
                <a:spcPts val="0"/>
              </a:spcBef>
            </a:pPr>
            <a:r>
              <a:rPr lang="en-US" altLang="ja-JP" dirty="0" smtClean="0"/>
              <a:t>H1</a:t>
            </a:r>
            <a:r>
              <a:rPr kumimoji="1" lang="ja-JP" altLang="en-US" dirty="0" smtClean="0"/>
              <a:t>　</a:t>
            </a:r>
            <a:r>
              <a:rPr lang="ja-JP" altLang="en-US" dirty="0" smtClean="0"/>
              <a:t>中　選択　　手引１</a:t>
            </a:r>
            <a:endParaRPr lang="en-US" altLang="ja-JP" dirty="0" smtClean="0"/>
          </a:p>
          <a:p>
            <a:pPr>
              <a:spcBef>
                <a:spcPts val="0"/>
              </a:spcBef>
            </a:pPr>
            <a:r>
              <a:rPr lang="en-US" altLang="ja-JP" dirty="0" smtClean="0"/>
              <a:t>H11</a:t>
            </a:r>
            <a:r>
              <a:rPr lang="ja-JP" altLang="en-US" dirty="0"/>
              <a:t> </a:t>
            </a:r>
            <a:r>
              <a:rPr lang="ja-JP" altLang="en-US" dirty="0" smtClean="0"/>
              <a:t> 中技術　高校教科情報</a:t>
            </a:r>
            <a:endParaRPr lang="en-US" altLang="ja-JP" dirty="0" smtClean="0"/>
          </a:p>
          <a:p>
            <a:pPr marL="0" indent="0">
              <a:spcBef>
                <a:spcPts val="0"/>
              </a:spcBef>
              <a:buNone/>
            </a:pPr>
            <a:r>
              <a:rPr lang="ja-JP" altLang="en-US" dirty="0" smtClean="0"/>
              <a:t>　　　　小総合的な学習の時間</a:t>
            </a:r>
            <a:endParaRPr lang="en-US" altLang="ja-JP" dirty="0" smtClean="0"/>
          </a:p>
          <a:p>
            <a:pPr marL="0" indent="0">
              <a:spcBef>
                <a:spcPts val="0"/>
              </a:spcBef>
              <a:buNone/>
            </a:pPr>
            <a:r>
              <a:rPr lang="ja-JP" altLang="en-US" dirty="0">
                <a:solidFill>
                  <a:schemeClr val="accent4"/>
                </a:solidFill>
              </a:rPr>
              <a:t>　</a:t>
            </a:r>
            <a:r>
              <a:rPr lang="ja-JP" altLang="en-US" dirty="0" smtClean="0">
                <a:solidFill>
                  <a:schemeClr val="accent4"/>
                </a:solidFill>
              </a:rPr>
              <a:t>　　　　　手引</a:t>
            </a:r>
            <a:r>
              <a:rPr lang="en-US" altLang="ja-JP" dirty="0" smtClean="0">
                <a:solidFill>
                  <a:schemeClr val="accent4"/>
                </a:solidFill>
              </a:rPr>
              <a:t>2</a:t>
            </a:r>
            <a:r>
              <a:rPr lang="ja-JP" altLang="en-US" dirty="0" smtClean="0">
                <a:solidFill>
                  <a:schemeClr val="accent4"/>
                </a:solidFill>
              </a:rPr>
              <a:t>　コラムでモラル</a:t>
            </a:r>
            <a:r>
              <a:rPr lang="ja-JP" altLang="en-US" dirty="0" smtClean="0"/>
              <a:t>　</a:t>
            </a:r>
            <a:endParaRPr lang="en-US" altLang="ja-JP" dirty="0" smtClean="0"/>
          </a:p>
          <a:p>
            <a:pPr>
              <a:spcBef>
                <a:spcPts val="0"/>
              </a:spcBef>
            </a:pPr>
            <a:r>
              <a:rPr lang="en-US" altLang="ja-JP" dirty="0" smtClean="0"/>
              <a:t>H12</a:t>
            </a:r>
            <a:r>
              <a:rPr lang="ja-JP" altLang="en-US" dirty="0" smtClean="0"/>
              <a:t>　ミレニアム　　総合⇒教科中心</a:t>
            </a:r>
            <a:endParaRPr lang="en-US" altLang="ja-JP" dirty="0" smtClean="0"/>
          </a:p>
          <a:p>
            <a:pPr>
              <a:spcBef>
                <a:spcPts val="0"/>
              </a:spcBef>
            </a:pPr>
            <a:r>
              <a:rPr lang="en-US" altLang="ja-JP" dirty="0" smtClean="0"/>
              <a:t>H20</a:t>
            </a:r>
            <a:r>
              <a:rPr lang="ja-JP" altLang="en-US" dirty="0" smtClean="0"/>
              <a:t>　中教審　モラルの重要性　</a:t>
            </a:r>
            <a:r>
              <a:rPr lang="en-US" altLang="ja-JP" dirty="0" smtClean="0"/>
              <a:t/>
            </a:r>
            <a:br>
              <a:rPr lang="en-US" altLang="ja-JP" dirty="0" smtClean="0"/>
            </a:br>
            <a:r>
              <a:rPr lang="ja-JP" altLang="en-US" dirty="0" smtClean="0"/>
              <a:t>　　　　各教科等において</a:t>
            </a:r>
            <a:endParaRPr lang="en-US" altLang="ja-JP" dirty="0" smtClean="0"/>
          </a:p>
          <a:p>
            <a:pPr>
              <a:spcBef>
                <a:spcPts val="0"/>
              </a:spcBef>
            </a:pPr>
            <a:r>
              <a:rPr lang="en-US" altLang="ja-JP" dirty="0" smtClean="0"/>
              <a:t>H21</a:t>
            </a:r>
            <a:r>
              <a:rPr lang="ja-JP" altLang="en-US" dirty="0" smtClean="0"/>
              <a:t>　小中高を通じ各教科の中で</a:t>
            </a:r>
            <a:r>
              <a:rPr lang="en-US" altLang="ja-JP" dirty="0" smtClean="0"/>
              <a:t/>
            </a:r>
            <a:br>
              <a:rPr lang="en-US" altLang="ja-JP" dirty="0" smtClean="0"/>
            </a:br>
            <a:r>
              <a:rPr lang="ja-JP" altLang="en-US" dirty="0" smtClean="0"/>
              <a:t>　　　　　　手引</a:t>
            </a:r>
            <a:r>
              <a:rPr lang="en-US" altLang="ja-JP" dirty="0" smtClean="0"/>
              <a:t>3</a:t>
            </a:r>
            <a:r>
              <a:rPr lang="ja-JP" altLang="en-US" dirty="0" smtClean="0"/>
              <a:t>　モラルの章　　</a:t>
            </a:r>
            <a:endParaRPr kumimoji="1" lang="en-US" altLang="ja-JP" dirty="0" smtClean="0"/>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409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A3B13C3D-7CB4-4AD7-9853-0A573D778341}" type="slidenum">
              <a:rPr lang="en-US" altLang="ja-JP" smtClean="0">
                <a:latin typeface="ＭＳ Ｐゴシック" pitchFamily="50" charset="-128"/>
              </a:rPr>
              <a:pPr eaLnBrk="1" hangingPunct="1"/>
              <a:t>37</a:t>
            </a:fld>
            <a:endParaRPr lang="en-US" altLang="ja-JP" dirty="0" smtClean="0">
              <a:latin typeface="ＭＳ Ｐゴシック" pitchFamily="50" charset="-128"/>
            </a:endParaRPr>
          </a:p>
        </p:txBody>
      </p:sp>
    </p:spTree>
    <p:extLst>
      <p:ext uri="{BB962C8B-B14F-4D97-AF65-F5344CB8AC3E}">
        <p14:creationId xmlns:p14="http://schemas.microsoft.com/office/powerpoint/2010/main" val="826289759"/>
      </p:ext>
    </p:extLst>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539552" y="476672"/>
            <a:ext cx="8229600" cy="990600"/>
          </a:xfrm>
        </p:spPr>
        <p:txBody>
          <a:bodyPr>
            <a:normAutofit fontScale="90000"/>
          </a:bodyPr>
          <a:lstStyle/>
          <a:p>
            <a:pPr eaLnBrk="1" hangingPunct="1"/>
            <a:r>
              <a:rPr lang="ja-JP" altLang="en-US" sz="3200" dirty="0" smtClean="0"/>
              <a:t>平成</a:t>
            </a:r>
            <a:r>
              <a:rPr lang="en-US" altLang="ja-JP" sz="3200" dirty="0" smtClean="0"/>
              <a:t>20</a:t>
            </a:r>
            <a:r>
              <a:rPr lang="ja-JP" altLang="en-US" sz="3200" dirty="0" smtClean="0"/>
              <a:t>年</a:t>
            </a:r>
            <a:r>
              <a:rPr lang="en-US" altLang="ja-JP" sz="3200" dirty="0" smtClean="0"/>
              <a:t>3</a:t>
            </a:r>
            <a:r>
              <a:rPr lang="ja-JP" altLang="en-US" sz="3200" dirty="0" smtClean="0"/>
              <a:t>月小中学校学習指導要領告示</a:t>
            </a:r>
            <a:r>
              <a:rPr lang="en-US" altLang="ja-JP" sz="3200" dirty="0" smtClean="0"/>
              <a:t/>
            </a:r>
            <a:br>
              <a:rPr lang="en-US" altLang="ja-JP" sz="3200" dirty="0" smtClean="0"/>
            </a:br>
            <a:r>
              <a:rPr lang="ja-JP" altLang="en-US" sz="3200" dirty="0" smtClean="0"/>
              <a:t>平成</a:t>
            </a:r>
            <a:r>
              <a:rPr lang="en-US" altLang="ja-JP" sz="3200" dirty="0" smtClean="0"/>
              <a:t>21</a:t>
            </a:r>
            <a:r>
              <a:rPr lang="ja-JP" altLang="en-US" sz="3200" dirty="0" smtClean="0"/>
              <a:t>年</a:t>
            </a:r>
            <a:r>
              <a:rPr lang="en-US" altLang="ja-JP" sz="3200" dirty="0" smtClean="0"/>
              <a:t>3</a:t>
            </a:r>
            <a:r>
              <a:rPr lang="ja-JP" altLang="en-US" sz="3200" dirty="0" smtClean="0"/>
              <a:t>月高等学校・特別支援学校学習指導要領が告示</a:t>
            </a:r>
            <a:r>
              <a:rPr lang="en-US" altLang="ja-JP" sz="3600" dirty="0" smtClean="0"/>
              <a:t/>
            </a:r>
            <a:br>
              <a:rPr lang="en-US" altLang="ja-JP" sz="3600" dirty="0" smtClean="0"/>
            </a:br>
            <a:endParaRPr lang="ja-JP" altLang="en-US" sz="3600" dirty="0" smtClean="0"/>
          </a:p>
        </p:txBody>
      </p:sp>
      <p:sp>
        <p:nvSpPr>
          <p:cNvPr id="60419" name="コンテンツ プレースホルダ 2"/>
          <p:cNvSpPr>
            <a:spLocks noGrp="1"/>
          </p:cNvSpPr>
          <p:nvPr>
            <p:ph idx="1"/>
          </p:nvPr>
        </p:nvSpPr>
        <p:spPr>
          <a:xfrm>
            <a:off x="395536" y="1916832"/>
            <a:ext cx="8229600" cy="1296143"/>
          </a:xfrm>
        </p:spPr>
        <p:txBody>
          <a:bodyPr/>
          <a:lstStyle/>
          <a:p>
            <a:pPr eaLnBrk="1" hangingPunct="1"/>
            <a:r>
              <a:rPr lang="ja-JP" altLang="en-US" dirty="0" smtClean="0"/>
              <a:t>小中高を通じて，各教科指導の中で</a:t>
            </a:r>
            <a:r>
              <a:rPr lang="en-US" altLang="ja-JP" dirty="0" smtClean="0"/>
              <a:t>ICT</a:t>
            </a:r>
            <a:r>
              <a:rPr lang="ja-JP" altLang="en-US" dirty="0" smtClean="0"/>
              <a:t>活用の充実</a:t>
            </a:r>
            <a:endParaRPr lang="en-US" altLang="ja-JP" dirty="0" smtClean="0"/>
          </a:p>
          <a:p>
            <a:pPr eaLnBrk="1" hangingPunct="1"/>
            <a:r>
              <a:rPr lang="ja-JP" altLang="en-US" dirty="0" smtClean="0"/>
              <a:t>中学校　技術家庭科での　情報基礎　見直し</a:t>
            </a:r>
            <a:r>
              <a:rPr lang="en-US" altLang="ja-JP" dirty="0" smtClean="0"/>
              <a:t/>
            </a:r>
            <a:br>
              <a:rPr lang="en-US" altLang="ja-JP" dirty="0" smtClean="0"/>
            </a:br>
            <a:r>
              <a:rPr lang="ja-JP" altLang="en-US" dirty="0" smtClean="0"/>
              <a:t>　　選択 →　必修</a:t>
            </a:r>
            <a:endParaRPr lang="en-US" altLang="ja-JP" dirty="0" smtClean="0"/>
          </a:p>
          <a:p>
            <a:r>
              <a:rPr lang="ja-JP" altLang="en-US" dirty="0" smtClean="0"/>
              <a:t>高校　　教科情報　の見直し</a:t>
            </a:r>
            <a:endParaRPr lang="en-US" altLang="ja-JP" dirty="0"/>
          </a:p>
          <a:p>
            <a:pPr marL="0" indent="0">
              <a:buNone/>
            </a:pPr>
            <a:r>
              <a:rPr lang="ja-JP" altLang="en-US" dirty="0" smtClean="0"/>
              <a:t>「</a:t>
            </a:r>
            <a:r>
              <a:rPr lang="ja-JP" altLang="en-US" dirty="0"/>
              <a:t>社会と情報」「情報の科学</a:t>
            </a:r>
            <a:r>
              <a:rPr lang="ja-JP" altLang="en-US" dirty="0" smtClean="0"/>
              <a:t>」から選択必履修</a:t>
            </a:r>
          </a:p>
        </p:txBody>
      </p:sp>
    </p:spTree>
    <p:extLst>
      <p:ext uri="{BB962C8B-B14F-4D97-AF65-F5344CB8AC3E}">
        <p14:creationId xmlns:p14="http://schemas.microsoft.com/office/powerpoint/2010/main" val="831134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457200" y="277813"/>
            <a:ext cx="8229600" cy="722312"/>
          </a:xfrm>
        </p:spPr>
        <p:txBody>
          <a:bodyPr/>
          <a:lstStyle/>
          <a:p>
            <a:pPr eaLnBrk="1" hangingPunct="1"/>
            <a:r>
              <a:rPr lang="ja-JP" altLang="en-US" smtClean="0"/>
              <a:t>小中の比較から</a:t>
            </a:r>
          </a:p>
        </p:txBody>
      </p:sp>
      <p:sp>
        <p:nvSpPr>
          <p:cNvPr id="63491" name="コンテンツ プレースホルダ 2"/>
          <p:cNvSpPr>
            <a:spLocks noGrp="1"/>
          </p:cNvSpPr>
          <p:nvPr>
            <p:ph idx="1"/>
          </p:nvPr>
        </p:nvSpPr>
        <p:spPr>
          <a:xfrm>
            <a:off x="500063" y="1143000"/>
            <a:ext cx="8229600" cy="4530725"/>
          </a:xfrm>
        </p:spPr>
        <p:txBody>
          <a:bodyPr>
            <a:normAutofit fontScale="92500" lnSpcReduction="10000"/>
          </a:bodyPr>
          <a:lstStyle/>
          <a:p>
            <a:pPr eaLnBrk="1" hangingPunct="1"/>
            <a:r>
              <a:rPr lang="ja-JP" altLang="en-US" sz="3200" dirty="0" smtClean="0"/>
              <a:t>小学校</a:t>
            </a:r>
            <a:endParaRPr lang="en-US" altLang="ja-JP" sz="3200" dirty="0" smtClean="0"/>
          </a:p>
          <a:p>
            <a:pPr lvl="1" eaLnBrk="1" hangingPunct="1"/>
            <a:r>
              <a:rPr lang="ja-JP" altLang="en-US" sz="3200" dirty="0" smtClean="0"/>
              <a:t>コンピュータで文字を入力するなどの基本的な操作や情報モラルを身につけ</a:t>
            </a:r>
            <a:endParaRPr lang="en-US" altLang="ja-JP" sz="3200" dirty="0" smtClean="0"/>
          </a:p>
          <a:p>
            <a:pPr eaLnBrk="1" hangingPunct="1"/>
            <a:r>
              <a:rPr lang="ja-JP" altLang="en-US" sz="3200" dirty="0" smtClean="0"/>
              <a:t>中学校</a:t>
            </a:r>
            <a:endParaRPr lang="en-US" altLang="ja-JP" sz="3200" dirty="0" smtClean="0"/>
          </a:p>
          <a:p>
            <a:pPr lvl="1" eaLnBrk="1" hangingPunct="1"/>
            <a:r>
              <a:rPr lang="ja-JP" altLang="en-US" sz="3200" dirty="0" smtClean="0"/>
              <a:t>情報モラルを身に付け，</a:t>
            </a:r>
            <a:endParaRPr lang="en-US" altLang="ja-JP" sz="3200" dirty="0" smtClean="0"/>
          </a:p>
          <a:p>
            <a:pPr lvl="1" eaLnBrk="1" hangingPunct="1"/>
            <a:r>
              <a:rPr lang="ja-JP" altLang="en-US" sz="3200" dirty="0" smtClean="0"/>
              <a:t>適切かつ主体的，</a:t>
            </a:r>
            <a:endParaRPr lang="en-US" altLang="ja-JP" sz="3200" dirty="0" smtClean="0"/>
          </a:p>
          <a:p>
            <a:pPr lvl="1" eaLnBrk="1" hangingPunct="1"/>
            <a:r>
              <a:rPr lang="ja-JP" altLang="en-US" sz="3200" b="1" dirty="0" smtClean="0"/>
              <a:t>充実する</a:t>
            </a:r>
            <a:endParaRPr lang="en-US" altLang="ja-JP" sz="3200" dirty="0" smtClean="0"/>
          </a:p>
          <a:p>
            <a:pPr eaLnBrk="1" hangingPunct="1"/>
            <a:r>
              <a:rPr lang="ja-JP" altLang="en-US" sz="3200" dirty="0" smtClean="0"/>
              <a:t>共通</a:t>
            </a:r>
            <a:endParaRPr lang="en-US" altLang="ja-JP" sz="3200" dirty="0" smtClean="0"/>
          </a:p>
          <a:p>
            <a:pPr lvl="1" eaLnBrk="1" hangingPunct="1"/>
            <a:r>
              <a:rPr lang="ja-JP" altLang="en-US" sz="3200" dirty="0" smtClean="0"/>
              <a:t>これらの情報手段に加え</a:t>
            </a:r>
            <a:endParaRPr lang="en-US" altLang="ja-JP" sz="3200" dirty="0" smtClean="0"/>
          </a:p>
          <a:p>
            <a:pPr eaLnBrk="1" hangingPunct="1"/>
            <a:endParaRPr lang="ja-JP" altLang="en-US" dirty="0" smtClean="0"/>
          </a:p>
        </p:txBody>
      </p:sp>
      <p:sp>
        <p:nvSpPr>
          <p:cNvPr id="4" name="正方形/長方形 3"/>
          <p:cNvSpPr/>
          <p:nvPr/>
        </p:nvSpPr>
        <p:spPr bwMode="auto">
          <a:xfrm>
            <a:off x="5214938" y="2857500"/>
            <a:ext cx="3929062" cy="2227684"/>
          </a:xfrm>
          <a:prstGeom prst="rect">
            <a:avLst/>
          </a:prstGeom>
          <a:solidFill>
            <a:schemeClr val="accent5">
              <a:lumMod val="60000"/>
              <a:lumOff val="40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r>
              <a:rPr lang="ja-JP" altLang="en-US" sz="2800" dirty="0">
                <a:solidFill>
                  <a:srgbClr val="C00000"/>
                </a:solidFill>
                <a:latin typeface="Arial" charset="0"/>
                <a:ea typeface="+mn-ea"/>
              </a:rPr>
              <a:t>中学では</a:t>
            </a:r>
            <a:r>
              <a:rPr lang="ja-JP" altLang="en-US" sz="3200" i="1" dirty="0">
                <a:solidFill>
                  <a:srgbClr val="FF0000"/>
                </a:solidFill>
                <a:latin typeface="Arial" charset="0"/>
                <a:ea typeface="+mn-ea"/>
              </a:rPr>
              <a:t>使う・充実</a:t>
            </a:r>
            <a:endParaRPr lang="en-US" altLang="ja-JP" sz="2800" i="1" dirty="0">
              <a:solidFill>
                <a:srgbClr val="FF0000"/>
              </a:solidFill>
              <a:latin typeface="Arial" charset="0"/>
              <a:ea typeface="+mn-ea"/>
            </a:endParaRPr>
          </a:p>
          <a:p>
            <a:pPr fontAlgn="auto">
              <a:spcBef>
                <a:spcPts val="0"/>
              </a:spcBef>
              <a:spcAft>
                <a:spcPts val="0"/>
              </a:spcAft>
              <a:defRPr/>
            </a:pPr>
            <a:r>
              <a:rPr lang="ja-JP" altLang="en-US" sz="2800" dirty="0">
                <a:solidFill>
                  <a:srgbClr val="C00000"/>
                </a:solidFill>
                <a:latin typeface="Arial" charset="0"/>
                <a:ea typeface="+mn-ea"/>
              </a:rPr>
              <a:t>基本的操作は小学校</a:t>
            </a:r>
            <a:endParaRPr lang="en-US" altLang="ja-JP" sz="2800" dirty="0">
              <a:solidFill>
                <a:srgbClr val="C00000"/>
              </a:solidFill>
              <a:latin typeface="Arial" charset="0"/>
              <a:ea typeface="+mn-ea"/>
            </a:endParaRPr>
          </a:p>
          <a:p>
            <a:pPr fontAlgn="auto">
              <a:spcBef>
                <a:spcPts val="0"/>
              </a:spcBef>
              <a:spcAft>
                <a:spcPts val="0"/>
              </a:spcAft>
              <a:defRPr/>
            </a:pPr>
            <a:endParaRPr lang="en-US" altLang="ja-JP" sz="2800" dirty="0">
              <a:solidFill>
                <a:srgbClr val="C00000"/>
              </a:solidFill>
              <a:latin typeface="Arial" charset="0"/>
              <a:ea typeface="+mn-ea"/>
            </a:endParaRPr>
          </a:p>
          <a:p>
            <a:pPr fontAlgn="auto">
              <a:spcBef>
                <a:spcPts val="0"/>
              </a:spcBef>
              <a:spcAft>
                <a:spcPts val="0"/>
              </a:spcAft>
              <a:defRPr/>
            </a:pPr>
            <a:r>
              <a:rPr lang="ja-JP" altLang="en-US" sz="2800" dirty="0">
                <a:solidFill>
                  <a:srgbClr val="C00000"/>
                </a:solidFill>
                <a:latin typeface="Arial" charset="0"/>
                <a:ea typeface="+mn-ea"/>
              </a:rPr>
              <a:t>情報モラルは共通の</a:t>
            </a:r>
            <a:endParaRPr lang="en-US" altLang="ja-JP" sz="2800" dirty="0">
              <a:solidFill>
                <a:srgbClr val="C00000"/>
              </a:solidFill>
              <a:latin typeface="Arial" charset="0"/>
              <a:ea typeface="+mn-ea"/>
            </a:endParaRPr>
          </a:p>
          <a:p>
            <a:pPr fontAlgn="auto">
              <a:spcBef>
                <a:spcPts val="0"/>
              </a:spcBef>
              <a:spcAft>
                <a:spcPts val="0"/>
              </a:spcAft>
              <a:defRPr/>
            </a:pPr>
            <a:r>
              <a:rPr lang="ja-JP" altLang="en-US" sz="2800" dirty="0">
                <a:solidFill>
                  <a:srgbClr val="C00000"/>
                </a:solidFill>
                <a:latin typeface="Arial" charset="0"/>
                <a:ea typeface="+mn-ea"/>
              </a:rPr>
              <a:t>課題</a:t>
            </a:r>
            <a:endParaRPr lang="en-US" altLang="ja-JP" sz="2800" dirty="0">
              <a:solidFill>
                <a:srgbClr val="C00000"/>
              </a:solidFill>
              <a:latin typeface="Arial" charset="0"/>
              <a:ea typeface="+mn-ea"/>
            </a:endParaRPr>
          </a:p>
        </p:txBody>
      </p:sp>
    </p:spTree>
    <p:extLst>
      <p:ext uri="{BB962C8B-B14F-4D97-AF65-F5344CB8AC3E}">
        <p14:creationId xmlns:p14="http://schemas.microsoft.com/office/powerpoint/2010/main" val="1311387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7825" y="333375"/>
            <a:ext cx="8229600" cy="806450"/>
          </a:xfrm>
        </p:spPr>
        <p:txBody>
          <a:bodyPr/>
          <a:lstStyle/>
          <a:p>
            <a:pPr fontAlgn="auto">
              <a:spcAft>
                <a:spcPts val="0"/>
              </a:spcAft>
              <a:defRPr/>
            </a:pPr>
            <a:r>
              <a:rPr lang="ja-JP" altLang="en-US" dirty="0" smtClean="0"/>
              <a:t>デジタル</a:t>
            </a:r>
            <a:r>
              <a:rPr lang="ja-JP" altLang="en-US" dirty="0"/>
              <a:t>ネイティブ</a:t>
            </a:r>
          </a:p>
        </p:txBody>
      </p:sp>
      <p:sp>
        <p:nvSpPr>
          <p:cNvPr id="13315" name="コンテンツ プレースホルダー 2"/>
          <p:cNvSpPr>
            <a:spLocks noGrp="1"/>
          </p:cNvSpPr>
          <p:nvPr>
            <p:ph idx="1"/>
          </p:nvPr>
        </p:nvSpPr>
        <p:spPr>
          <a:xfrm>
            <a:off x="393700" y="981075"/>
            <a:ext cx="8229600" cy="503238"/>
          </a:xfrm>
        </p:spPr>
        <p:txBody>
          <a:bodyPr/>
          <a:lstStyle/>
          <a:p>
            <a:r>
              <a:rPr lang="ja-JP" altLang="en-US" smtClean="0"/>
              <a:t>生まれながらにしてある環境</a:t>
            </a:r>
            <a:endParaRPr lang="en-US" altLang="ja-JP" smtClean="0"/>
          </a:p>
          <a:p>
            <a:endParaRPr lang="ja-JP" altLang="en-US" smtClean="0"/>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98613"/>
            <a:ext cx="5778500" cy="495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1598613"/>
            <a:ext cx="5800725"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484313"/>
            <a:ext cx="59213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テキスト ボックス 3"/>
          <p:cNvSpPr txBox="1">
            <a:spLocks noChangeArrowheads="1"/>
          </p:cNvSpPr>
          <p:nvPr/>
        </p:nvSpPr>
        <p:spPr bwMode="auto">
          <a:xfrm>
            <a:off x="5807075" y="6469063"/>
            <a:ext cx="2792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r>
              <a:rPr lang="en-US" altLang="ja-JP" sz="1200"/>
              <a:t>http://www.garbagenews.net</a:t>
            </a:r>
            <a:r>
              <a:rPr lang="ja-JP" altLang="en-US" sz="1200"/>
              <a:t>より</a:t>
            </a:r>
          </a:p>
        </p:txBody>
      </p:sp>
      <p:sp>
        <p:nvSpPr>
          <p:cNvPr id="13322" name="スライド番号プレースホルダー 6"/>
          <p:cNvSpPr>
            <a:spLocks noGrp="1"/>
          </p:cNvSpPr>
          <p:nvPr>
            <p:ph type="sldNum" sz="quarter" idx="10"/>
          </p:nvPr>
        </p:nvSpPr>
        <p:spPr bwMode="auto">
          <a:xfrm>
            <a:off x="6553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884D3B41-7F5D-441A-9632-8309B1A09DFA}" type="slidenum">
              <a:rPr lang="ja-JP" altLang="en-US">
                <a:solidFill>
                  <a:srgbClr val="000000"/>
                </a:solidFill>
              </a:rPr>
              <a:pPr fontAlgn="base">
                <a:spcBef>
                  <a:spcPct val="0"/>
                </a:spcBef>
                <a:spcAft>
                  <a:spcPct val="0"/>
                </a:spcAft>
              </a:pPr>
              <a:t>4</a:t>
            </a:fld>
            <a:endParaRPr lang="ja-JP" altLang="en-US">
              <a:solidFill>
                <a:srgbClr val="000000"/>
              </a:solidFill>
            </a:endParaRPr>
          </a:p>
        </p:txBody>
      </p:sp>
    </p:spTree>
    <p:extLst>
      <p:ext uri="{BB962C8B-B14F-4D97-AF65-F5344CB8AC3E}">
        <p14:creationId xmlns:p14="http://schemas.microsoft.com/office/powerpoint/2010/main" val="26724275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down)">
                                      <p:cBhvr>
                                        <p:cTn id="7" dur="5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 calcmode="lin" valueType="num">
                                      <p:cBhvr additive="base">
                                        <p:cTn id="12" dur="500" fill="hold"/>
                                        <p:tgtEl>
                                          <p:spTgt spid="14340"/>
                                        </p:tgtEl>
                                        <p:attrNameLst>
                                          <p:attrName>ppt_x</p:attrName>
                                        </p:attrNameLst>
                                      </p:cBhvr>
                                      <p:tavLst>
                                        <p:tav tm="0">
                                          <p:val>
                                            <p:strVal val="#ppt_x"/>
                                          </p:val>
                                        </p:tav>
                                        <p:tav tm="100000">
                                          <p:val>
                                            <p:strVal val="#ppt_x"/>
                                          </p:val>
                                        </p:tav>
                                      </p:tavLst>
                                    </p:anim>
                                    <p:anim calcmode="lin" valueType="num">
                                      <p:cBhvr additive="base">
                                        <p:cTn id="13"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p:cNvSpPr>
            <a:spLocks noGrp="1"/>
          </p:cNvSpPr>
          <p:nvPr>
            <p:ph type="title"/>
          </p:nvPr>
        </p:nvSpPr>
        <p:spPr/>
        <p:txBody>
          <a:bodyPr/>
          <a:lstStyle/>
          <a:p>
            <a:pPr eaLnBrk="1" hangingPunct="1"/>
            <a:r>
              <a:rPr lang="ja-JP" altLang="en-US" sz="2800" smtClean="0"/>
              <a:t>教育の情報化に関する手引き</a:t>
            </a:r>
            <a:r>
              <a:rPr lang="en-US" altLang="ja-JP" sz="2800" smtClean="0"/>
              <a:t>【</a:t>
            </a:r>
            <a:r>
              <a:rPr lang="ja-JP" altLang="en-US" sz="2800" smtClean="0"/>
              <a:t>概要</a:t>
            </a:r>
            <a:r>
              <a:rPr lang="en-US" altLang="ja-JP" sz="2800" smtClean="0"/>
              <a:t>】</a:t>
            </a:r>
            <a:endParaRPr lang="ja-JP" altLang="en-US" sz="2800" smtClean="0"/>
          </a:p>
        </p:txBody>
      </p:sp>
      <p:sp>
        <p:nvSpPr>
          <p:cNvPr id="71683" name="コンテンツ プレースホルダ 2"/>
          <p:cNvSpPr>
            <a:spLocks noGrp="1"/>
          </p:cNvSpPr>
          <p:nvPr>
            <p:ph idx="1"/>
          </p:nvPr>
        </p:nvSpPr>
        <p:spPr/>
        <p:txBody>
          <a:bodyPr/>
          <a:lstStyle/>
          <a:p>
            <a:pPr eaLnBrk="1" hangingPunct="1"/>
            <a:endParaRPr lang="ja-JP" altLang="en-US" smtClean="0"/>
          </a:p>
        </p:txBody>
      </p:sp>
      <p:pic>
        <p:nvPicPr>
          <p:cNvPr id="7168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573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ja-JP" altLang="en-US" sz="5400" dirty="0" smtClean="0"/>
              <a:t>学校教育の情報化</a:t>
            </a:r>
          </a:p>
        </p:txBody>
      </p:sp>
      <p:sp>
        <p:nvSpPr>
          <p:cNvPr id="99331" name="Oval 3"/>
          <p:cNvSpPr>
            <a:spLocks noChangeArrowheads="1"/>
          </p:cNvSpPr>
          <p:nvPr/>
        </p:nvSpPr>
        <p:spPr bwMode="auto">
          <a:xfrm>
            <a:off x="2286000" y="1643063"/>
            <a:ext cx="4518025" cy="2290762"/>
          </a:xfrm>
          <a:prstGeom prst="ellipse">
            <a:avLst/>
          </a:prstGeom>
          <a:solidFill>
            <a:schemeClr val="folHlink"/>
          </a:solidFill>
          <a:ln w="9525">
            <a:solidFill>
              <a:schemeClr val="tx1"/>
            </a:solidFill>
            <a:miter lim="800000"/>
            <a:headEnd/>
            <a:tailEnd/>
          </a:ln>
        </p:spPr>
        <p:txBody>
          <a:bodyPr wrap="none" anchor="ctr"/>
          <a:lstStyle/>
          <a:p>
            <a:pPr algn="ctr"/>
            <a:r>
              <a:rPr lang="ja-JP" altLang="en-US" sz="4400"/>
              <a:t>情報活用能力</a:t>
            </a:r>
          </a:p>
        </p:txBody>
      </p:sp>
      <p:sp>
        <p:nvSpPr>
          <p:cNvPr id="99332" name="Oval 4"/>
          <p:cNvSpPr>
            <a:spLocks noChangeArrowheads="1"/>
          </p:cNvSpPr>
          <p:nvPr/>
        </p:nvSpPr>
        <p:spPr bwMode="auto">
          <a:xfrm>
            <a:off x="285750" y="3679030"/>
            <a:ext cx="4502150" cy="2558258"/>
          </a:xfrm>
          <a:prstGeom prst="ellipse">
            <a:avLst/>
          </a:prstGeom>
          <a:solidFill>
            <a:srgbClr val="FFFF99"/>
          </a:solidFill>
          <a:ln w="9525">
            <a:solidFill>
              <a:schemeClr val="tx1"/>
            </a:solidFill>
            <a:miter lim="800000"/>
            <a:headEnd/>
            <a:tailEnd/>
          </a:ln>
        </p:spPr>
        <p:txBody>
          <a:bodyPr wrap="none" anchor="ctr"/>
          <a:lstStyle/>
          <a:p>
            <a:pPr algn="ctr"/>
            <a:r>
              <a:rPr lang="ja-JP" altLang="en-US" sz="4400" dirty="0"/>
              <a:t>わかりやすい授業</a:t>
            </a:r>
            <a:endParaRPr lang="en-US" altLang="ja-JP" sz="4400" dirty="0"/>
          </a:p>
          <a:p>
            <a:pPr algn="ctr"/>
            <a:r>
              <a:rPr lang="ja-JP" altLang="en-US" sz="4400" dirty="0" smtClean="0"/>
              <a:t>学習内容の定着</a:t>
            </a:r>
            <a:endParaRPr lang="ja-JP" altLang="en-US" sz="4400" dirty="0"/>
          </a:p>
        </p:txBody>
      </p:sp>
      <p:sp>
        <p:nvSpPr>
          <p:cNvPr id="99333" name="Oval 6"/>
          <p:cNvSpPr>
            <a:spLocks noChangeArrowheads="1"/>
          </p:cNvSpPr>
          <p:nvPr/>
        </p:nvSpPr>
        <p:spPr bwMode="auto">
          <a:xfrm>
            <a:off x="4716463" y="3642328"/>
            <a:ext cx="4248025" cy="2556669"/>
          </a:xfrm>
          <a:prstGeom prst="ellipse">
            <a:avLst/>
          </a:prstGeom>
          <a:solidFill>
            <a:schemeClr val="accent1"/>
          </a:solidFill>
          <a:ln w="9525">
            <a:solidFill>
              <a:schemeClr val="tx1"/>
            </a:solidFill>
            <a:miter lim="800000"/>
            <a:headEnd/>
            <a:tailEnd/>
          </a:ln>
        </p:spPr>
        <p:txBody>
          <a:bodyPr wrap="none" anchor="ctr"/>
          <a:lstStyle/>
          <a:p>
            <a:pPr algn="ctr"/>
            <a:r>
              <a:rPr lang="ja-JP" altLang="en-US" sz="4400"/>
              <a:t>校務の効率化</a:t>
            </a:r>
          </a:p>
        </p:txBody>
      </p:sp>
      <p:sp>
        <p:nvSpPr>
          <p:cNvPr id="99334" name="Text Box 7"/>
          <p:cNvSpPr txBox="1">
            <a:spLocks noChangeArrowheads="1"/>
          </p:cNvSpPr>
          <p:nvPr/>
        </p:nvSpPr>
        <p:spPr bwMode="auto">
          <a:xfrm>
            <a:off x="5143500" y="1357313"/>
            <a:ext cx="272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ea typeface="AR丸ゴシック体E" pitchFamily="49" charset="-128"/>
              </a:rPr>
              <a:t>児童生徒が身につける力</a:t>
            </a:r>
          </a:p>
        </p:txBody>
      </p:sp>
      <p:sp>
        <p:nvSpPr>
          <p:cNvPr id="99335" name="Text Box 8"/>
          <p:cNvSpPr txBox="1">
            <a:spLocks noChangeArrowheads="1"/>
          </p:cNvSpPr>
          <p:nvPr/>
        </p:nvSpPr>
        <p:spPr bwMode="auto">
          <a:xfrm>
            <a:off x="2215065" y="6238607"/>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smtClean="0">
                <a:ea typeface="AR丸ゴシック体E" pitchFamily="49" charset="-128"/>
              </a:rPr>
              <a:t>指導方法の工夫改善</a:t>
            </a:r>
            <a:endParaRPr lang="ja-JP" altLang="en-US" dirty="0">
              <a:ea typeface="AR丸ゴシック体E" pitchFamily="49" charset="-128"/>
            </a:endParaRPr>
          </a:p>
        </p:txBody>
      </p:sp>
      <p:sp>
        <p:nvSpPr>
          <p:cNvPr id="99336" name="Text Box 9"/>
          <p:cNvSpPr txBox="1">
            <a:spLocks noChangeArrowheads="1"/>
          </p:cNvSpPr>
          <p:nvPr/>
        </p:nvSpPr>
        <p:spPr bwMode="auto">
          <a:xfrm>
            <a:off x="6660232" y="6198997"/>
            <a:ext cx="2449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latin typeface="AR P丸ゴシック体E" pitchFamily="50" charset="-128"/>
                <a:ea typeface="AR P丸ゴシック体E" pitchFamily="50" charset="-128"/>
              </a:rPr>
              <a:t>学習を</a:t>
            </a:r>
            <a:r>
              <a:rPr lang="ja-JP" altLang="en-US" dirty="0" smtClean="0">
                <a:latin typeface="AR P丸ゴシック体E" pitchFamily="50" charset="-128"/>
                <a:ea typeface="AR P丸ゴシック体E" pitchFamily="50" charset="-128"/>
              </a:rPr>
              <a:t>支え，質の向上</a:t>
            </a:r>
            <a:endParaRPr lang="ja-JP" altLang="en-US" dirty="0">
              <a:latin typeface="AR P丸ゴシック体E" pitchFamily="50" charset="-128"/>
              <a:ea typeface="AR P丸ゴシック体E" pitchFamily="50" charset="-128"/>
            </a:endParaRPr>
          </a:p>
        </p:txBody>
      </p:sp>
      <p:sp>
        <p:nvSpPr>
          <p:cNvPr id="9" name="正方形/長方形 8"/>
          <p:cNvSpPr/>
          <p:nvPr/>
        </p:nvSpPr>
        <p:spPr bwMode="auto">
          <a:xfrm>
            <a:off x="3580606" y="3178969"/>
            <a:ext cx="1928812" cy="500062"/>
          </a:xfrm>
          <a:prstGeom prst="rect">
            <a:avLst/>
          </a:prstGeom>
          <a:solidFill>
            <a:schemeClr val="tx2">
              <a:lumMod val="20000"/>
              <a:lumOff val="80000"/>
            </a:schemeClr>
          </a:solidFill>
          <a:ln w="9525" cap="flat" cmpd="sng" algn="ctr">
            <a:solidFill>
              <a:schemeClr val="tx2">
                <a:lumMod val="20000"/>
                <a:lumOff val="80000"/>
              </a:schemeClr>
            </a:solidFill>
            <a:prstDash val="solid"/>
            <a:miter lim="800000"/>
            <a:headEnd type="none" w="med" len="med"/>
            <a:tailEnd type="none" w="med" len="med"/>
          </a:ln>
          <a:effectLst/>
        </p:spPr>
        <p:txBody>
          <a:bodyPr wrap="none"/>
          <a:lstStyle/>
          <a:p>
            <a:pPr>
              <a:defRPr/>
            </a:pPr>
            <a:r>
              <a:rPr lang="ja-JP" altLang="en-US" sz="2800" dirty="0">
                <a:latin typeface="Arial" charset="0"/>
              </a:rPr>
              <a:t>情報モラル</a:t>
            </a:r>
            <a:endParaRPr lang="ja-JP" altLang="en-US" dirty="0">
              <a:latin typeface="Arial" charset="0"/>
            </a:endParaRPr>
          </a:p>
        </p:txBody>
      </p:sp>
    </p:spTree>
    <p:extLst>
      <p:ext uri="{BB962C8B-B14F-4D97-AF65-F5344CB8AC3E}">
        <p14:creationId xmlns:p14="http://schemas.microsoft.com/office/powerpoint/2010/main" val="3332655225"/>
      </p:ext>
    </p:extLst>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409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A3B13C3D-7CB4-4AD7-9853-0A573D778341}" type="slidenum">
              <a:rPr lang="en-US" altLang="ja-JP" smtClean="0">
                <a:latin typeface="ＭＳ Ｐゴシック" pitchFamily="50" charset="-128"/>
              </a:rPr>
              <a:pPr eaLnBrk="1" hangingPunct="1"/>
              <a:t>42</a:t>
            </a:fld>
            <a:endParaRPr lang="en-US" altLang="ja-JP" smtClean="0">
              <a:latin typeface="ＭＳ Ｐゴシック" pitchFamily="50" charset="-128"/>
            </a:endParaRPr>
          </a:p>
        </p:txBody>
      </p:sp>
      <p:pic>
        <p:nvPicPr>
          <p:cNvPr id="40963" name="Picture 2" descr="http://kayoo.org/moral-guidebook/img/top-image.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088" y="1004888"/>
            <a:ext cx="3983037" cy="544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4" name="テキスト ボックス 5"/>
          <p:cNvSpPr txBox="1">
            <a:spLocks noChangeArrowheads="1"/>
          </p:cNvSpPr>
          <p:nvPr/>
        </p:nvSpPr>
        <p:spPr bwMode="auto">
          <a:xfrm>
            <a:off x="0" y="425450"/>
            <a:ext cx="46987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情報</a:t>
            </a:r>
            <a:r>
              <a:rPr lang="ja-JP" altLang="en-US" sz="3200" dirty="0" smtClean="0">
                <a:ea typeface="HGP創英角ｺﾞｼｯｸUB" pitchFamily="50" charset="-128"/>
              </a:rPr>
              <a:t>モラル</a:t>
            </a:r>
            <a:r>
              <a:rPr lang="ja-JP" altLang="en-US" sz="3200" dirty="0" smtClean="0">
                <a:ea typeface="HGP創英角ｺﾞｼｯｸUB" pitchFamily="50" charset="-128"/>
              </a:rPr>
              <a:t>はどこで学ぶ？</a:t>
            </a:r>
            <a:endParaRPr lang="ja-JP" altLang="en-US" sz="3200" dirty="0">
              <a:ea typeface="HGP創英角ｺﾞｼｯｸUB" pitchFamily="50" charset="-128"/>
            </a:endParaRPr>
          </a:p>
        </p:txBody>
      </p:sp>
    </p:spTree>
    <p:extLst>
      <p:ext uri="{BB962C8B-B14F-4D97-AF65-F5344CB8AC3E}">
        <p14:creationId xmlns:p14="http://schemas.microsoft.com/office/powerpoint/2010/main" val="3800879928"/>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79512" y="918531"/>
            <a:ext cx="8964488" cy="1231106"/>
          </a:xfrm>
          <a:prstGeom prst="rect">
            <a:avLst/>
          </a:prstGeom>
          <a:noFill/>
        </p:spPr>
        <p:txBody>
          <a:bodyPr wrap="square">
            <a:spAutoFit/>
          </a:bodyPr>
          <a:lstStyle/>
          <a:p>
            <a:pPr>
              <a:defRPr/>
            </a:pPr>
            <a:endParaRPr lang="en-US" altLang="ja-JP" dirty="0"/>
          </a:p>
          <a:p>
            <a:pPr marL="449263" indent="-449263">
              <a:defRPr/>
            </a:pPr>
            <a:r>
              <a:rPr lang="ja-JP" altLang="en-US" sz="2800" b="1" dirty="0"/>
              <a:t>「情報社会を生きぬき，健全に発展させていく上で，</a:t>
            </a:r>
            <a:endParaRPr lang="en-US" altLang="ja-JP" sz="2800" b="1" dirty="0"/>
          </a:p>
          <a:p>
            <a:pPr marL="449263" indent="-449263">
              <a:defRPr/>
            </a:pPr>
            <a:r>
              <a:rPr lang="ja-JP" altLang="en-US" sz="2800" b="1" dirty="0"/>
              <a:t>すべての国民が身につけておくべき</a:t>
            </a:r>
            <a:r>
              <a:rPr lang="ja-JP" altLang="en-US" sz="2800" b="1" dirty="0">
                <a:solidFill>
                  <a:srgbClr val="FF0000"/>
                </a:solidFill>
              </a:rPr>
              <a:t>考え方や態度</a:t>
            </a:r>
            <a:r>
              <a:rPr lang="ja-JP" altLang="en-US" sz="2800" b="1" dirty="0" smtClean="0"/>
              <a:t>」</a:t>
            </a:r>
            <a:endParaRPr lang="ja-JP" altLang="en-US" dirty="0"/>
          </a:p>
        </p:txBody>
      </p:sp>
      <p:sp>
        <p:nvSpPr>
          <p:cNvPr id="123906" name="Rectangle 2"/>
          <p:cNvSpPr>
            <a:spLocks noGrp="1" noChangeArrowheads="1"/>
          </p:cNvSpPr>
          <p:nvPr>
            <p:ph type="title"/>
          </p:nvPr>
        </p:nvSpPr>
        <p:spPr>
          <a:xfrm>
            <a:off x="760413" y="314325"/>
            <a:ext cx="7621587" cy="666403"/>
          </a:xfrm>
        </p:spPr>
        <p:txBody>
          <a:bodyPr lIns="90049" tIns="46839" rIns="90049" bIns="46839"/>
          <a:lstStyle/>
          <a:p>
            <a:pPr marL="449263" indent="-449263" eaLnBrk="1" hangingPunct="1"/>
            <a:r>
              <a:rPr lang="ja-JP" altLang="en-US" sz="5000" b="1" dirty="0" smtClean="0"/>
              <a:t>情報モラル教育</a:t>
            </a:r>
          </a:p>
        </p:txBody>
      </p:sp>
      <p:sp>
        <p:nvSpPr>
          <p:cNvPr id="123907" name="Rectangle 3"/>
          <p:cNvSpPr>
            <a:spLocks noChangeArrowheads="1"/>
          </p:cNvSpPr>
          <p:nvPr/>
        </p:nvSpPr>
        <p:spPr bwMode="auto">
          <a:xfrm>
            <a:off x="532609" y="2149637"/>
            <a:ext cx="8431213" cy="2376487"/>
          </a:xfrm>
          <a:prstGeom prst="rect">
            <a:avLst/>
          </a:prstGeom>
          <a:solidFill>
            <a:srgbClr val="E0E5FA"/>
          </a:solidFill>
          <a:ln w="9487">
            <a:solidFill>
              <a:srgbClr val="000000"/>
            </a:solidFill>
            <a:miter lim="800000"/>
            <a:headEnd/>
            <a:tailEnd/>
          </a:ln>
        </p:spPr>
        <p:txBody>
          <a:bodyPr wrap="none"/>
          <a:lstStyle/>
          <a:p>
            <a:endParaRPr kumimoji="0" lang="ja-JP" altLang="en-US"/>
          </a:p>
        </p:txBody>
      </p:sp>
      <p:sp>
        <p:nvSpPr>
          <p:cNvPr id="123908" name="Rectangle 4"/>
          <p:cNvSpPr>
            <a:spLocks noChangeArrowheads="1"/>
          </p:cNvSpPr>
          <p:nvPr/>
        </p:nvSpPr>
        <p:spPr bwMode="auto">
          <a:xfrm>
            <a:off x="532609" y="2149637"/>
            <a:ext cx="4411663"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4996" rIns="89993" bIns="44996"/>
          <a:lstStyle/>
          <a:p>
            <a:pPr latinLnBrk="1"/>
            <a:r>
              <a:rPr kumimoji="0" lang="ja-JP" altLang="en-US" sz="3200" b="1">
                <a:solidFill>
                  <a:srgbClr val="000000"/>
                </a:solidFill>
                <a:latin typeface="ＭＳ Ｐゴシック" pitchFamily="50" charset="-128"/>
                <a:cs typeface="Arial" pitchFamily="34" charset="0"/>
              </a:rPr>
              <a:t>（日常）モラルの側面</a:t>
            </a:r>
          </a:p>
          <a:p>
            <a:pPr latinLnBrk="1"/>
            <a:r>
              <a:rPr kumimoji="0" lang="ja-JP" altLang="en-US" sz="3200" b="1">
                <a:solidFill>
                  <a:srgbClr val="000000"/>
                </a:solidFill>
                <a:latin typeface="ＭＳ Ｐゴシック" pitchFamily="50" charset="-128"/>
                <a:cs typeface="Arial" pitchFamily="34" charset="0"/>
              </a:rPr>
              <a:t>心を磨く</a:t>
            </a:r>
          </a:p>
        </p:txBody>
      </p:sp>
      <p:sp>
        <p:nvSpPr>
          <p:cNvPr id="123909" name="Rectangle 5"/>
          <p:cNvSpPr>
            <a:spLocks noChangeArrowheads="1"/>
          </p:cNvSpPr>
          <p:nvPr/>
        </p:nvSpPr>
        <p:spPr bwMode="auto">
          <a:xfrm>
            <a:off x="532609" y="4526124"/>
            <a:ext cx="8431213" cy="2298700"/>
          </a:xfrm>
          <a:prstGeom prst="rect">
            <a:avLst/>
          </a:prstGeom>
          <a:solidFill>
            <a:srgbClr val="FAFABF"/>
          </a:solidFill>
          <a:ln w="9487">
            <a:solidFill>
              <a:srgbClr val="000000"/>
            </a:solidFill>
            <a:miter lim="800000"/>
            <a:headEnd/>
            <a:tailEnd/>
          </a:ln>
        </p:spPr>
        <p:txBody>
          <a:bodyPr wrap="none"/>
          <a:lstStyle/>
          <a:p>
            <a:endParaRPr kumimoji="0" lang="ja-JP" altLang="en-US"/>
          </a:p>
        </p:txBody>
      </p:sp>
      <p:sp>
        <p:nvSpPr>
          <p:cNvPr id="123910" name="Rectangle 6"/>
          <p:cNvSpPr>
            <a:spLocks noChangeArrowheads="1"/>
          </p:cNvSpPr>
          <p:nvPr/>
        </p:nvSpPr>
        <p:spPr bwMode="auto">
          <a:xfrm>
            <a:off x="532609" y="4826162"/>
            <a:ext cx="2470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4996" rIns="89993" bIns="44996"/>
          <a:lstStyle/>
          <a:p>
            <a:pPr latinLnBrk="1"/>
            <a:r>
              <a:rPr kumimoji="0" lang="ja-JP" altLang="en-US" sz="2800" b="1">
                <a:solidFill>
                  <a:srgbClr val="000000"/>
                </a:solidFill>
                <a:latin typeface="ＭＳ Ｐゴシック" pitchFamily="50" charset="-128"/>
                <a:cs typeface="Arial" pitchFamily="34" charset="0"/>
              </a:rPr>
              <a:t>安全の側面</a:t>
            </a:r>
          </a:p>
          <a:p>
            <a:pPr latinLnBrk="1"/>
            <a:r>
              <a:rPr kumimoji="0" lang="ja-JP" altLang="en-US" sz="2800" b="1">
                <a:solidFill>
                  <a:srgbClr val="000000"/>
                </a:solidFill>
                <a:latin typeface="ＭＳ Ｐゴシック" pitchFamily="50" charset="-128"/>
                <a:cs typeface="Arial" pitchFamily="34" charset="0"/>
              </a:rPr>
              <a:t>知恵を磨く</a:t>
            </a:r>
          </a:p>
        </p:txBody>
      </p:sp>
      <p:sp>
        <p:nvSpPr>
          <p:cNvPr id="123911" name="Oval 7"/>
          <p:cNvSpPr>
            <a:spLocks noChangeArrowheads="1"/>
          </p:cNvSpPr>
          <p:nvPr/>
        </p:nvSpPr>
        <p:spPr bwMode="auto">
          <a:xfrm>
            <a:off x="2990059" y="2603662"/>
            <a:ext cx="2582863" cy="1504950"/>
          </a:xfrm>
          <a:prstGeom prst="ellipse">
            <a:avLst/>
          </a:prstGeom>
          <a:solidFill>
            <a:srgbClr val="CCFFCC"/>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１情報社会の倫理</a:t>
            </a:r>
          </a:p>
        </p:txBody>
      </p:sp>
      <p:sp>
        <p:nvSpPr>
          <p:cNvPr id="123912" name="Oval 8"/>
          <p:cNvSpPr>
            <a:spLocks noChangeArrowheads="1"/>
          </p:cNvSpPr>
          <p:nvPr/>
        </p:nvSpPr>
        <p:spPr bwMode="auto">
          <a:xfrm>
            <a:off x="6242847" y="2603662"/>
            <a:ext cx="2582862" cy="1504950"/>
          </a:xfrm>
          <a:prstGeom prst="ellipse">
            <a:avLst/>
          </a:prstGeom>
          <a:solidFill>
            <a:srgbClr val="CCFFCC"/>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２法の理解と遵守</a:t>
            </a:r>
          </a:p>
        </p:txBody>
      </p:sp>
      <p:sp>
        <p:nvSpPr>
          <p:cNvPr id="123913" name="Oval 9"/>
          <p:cNvSpPr>
            <a:spLocks noChangeArrowheads="1"/>
          </p:cNvSpPr>
          <p:nvPr/>
        </p:nvSpPr>
        <p:spPr bwMode="auto">
          <a:xfrm>
            <a:off x="2920209" y="4965862"/>
            <a:ext cx="2652713" cy="1720850"/>
          </a:xfrm>
          <a:prstGeom prst="ellipse">
            <a:avLst/>
          </a:prstGeom>
          <a:solidFill>
            <a:srgbClr val="E9EF00"/>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３</a:t>
            </a:r>
            <a:r>
              <a:rPr kumimoji="0" lang="ja-JP" altLang="en-US" sz="2400" b="1">
                <a:solidFill>
                  <a:srgbClr val="000000"/>
                </a:solidFill>
                <a:latin typeface="Calibri" pitchFamily="34" charset="0"/>
                <a:cs typeface="Arial" pitchFamily="34" charset="0"/>
              </a:rPr>
              <a:t> </a:t>
            </a:r>
            <a:r>
              <a:rPr kumimoji="0" lang="ja-JP" altLang="en-US" sz="2400" b="1">
                <a:solidFill>
                  <a:srgbClr val="000000"/>
                </a:solidFill>
                <a:latin typeface="ＭＳ Ｐゴシック" pitchFamily="50" charset="-128"/>
                <a:cs typeface="Arial" pitchFamily="34" charset="0"/>
              </a:rPr>
              <a:t>安全への知恵</a:t>
            </a:r>
          </a:p>
        </p:txBody>
      </p:sp>
      <p:sp>
        <p:nvSpPr>
          <p:cNvPr id="123914" name="Oval 10"/>
          <p:cNvSpPr>
            <a:spLocks noChangeArrowheads="1"/>
          </p:cNvSpPr>
          <p:nvPr/>
        </p:nvSpPr>
        <p:spPr bwMode="auto">
          <a:xfrm>
            <a:off x="6171409" y="4965862"/>
            <a:ext cx="2654300" cy="1720850"/>
          </a:xfrm>
          <a:prstGeom prst="ellipse">
            <a:avLst/>
          </a:prstGeom>
          <a:solidFill>
            <a:srgbClr val="E9EF00"/>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４ 情報セキュリティ</a:t>
            </a:r>
          </a:p>
        </p:txBody>
      </p:sp>
      <p:sp>
        <p:nvSpPr>
          <p:cNvPr id="123915" name="Oval 11"/>
          <p:cNvSpPr>
            <a:spLocks noChangeArrowheads="1"/>
          </p:cNvSpPr>
          <p:nvPr/>
        </p:nvSpPr>
        <p:spPr bwMode="auto">
          <a:xfrm>
            <a:off x="3134522" y="3633949"/>
            <a:ext cx="5022850" cy="1784350"/>
          </a:xfrm>
          <a:prstGeom prst="ellipse">
            <a:avLst/>
          </a:prstGeom>
          <a:solidFill>
            <a:srgbClr val="FF9999">
              <a:alpha val="74901"/>
            </a:srgbClr>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５</a:t>
            </a:r>
            <a:r>
              <a:rPr kumimoji="0" lang="ja-JP" altLang="en-US" sz="2400" b="1">
                <a:solidFill>
                  <a:srgbClr val="000000"/>
                </a:solidFill>
                <a:latin typeface="Calibri" pitchFamily="34" charset="0"/>
                <a:cs typeface="Arial" pitchFamily="34" charset="0"/>
              </a:rPr>
              <a:t> </a:t>
            </a:r>
            <a:r>
              <a:rPr kumimoji="0" lang="ja-JP" altLang="en-US" sz="2400" b="1">
                <a:solidFill>
                  <a:srgbClr val="000000"/>
                </a:solidFill>
                <a:latin typeface="ＭＳ Ｐゴシック" pitchFamily="50" charset="-128"/>
                <a:cs typeface="Arial" pitchFamily="34" charset="0"/>
              </a:rPr>
              <a:t>公共的なネットワーク社会の構築</a:t>
            </a:r>
          </a:p>
        </p:txBody>
      </p:sp>
    </p:spTree>
    <p:extLst>
      <p:ext uri="{BB962C8B-B14F-4D97-AF65-F5344CB8AC3E}">
        <p14:creationId xmlns:p14="http://schemas.microsoft.com/office/powerpoint/2010/main" val="2676212311"/>
      </p:ext>
    </p:extLst>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kumimoji="1" lang="ja-JP" altLang="en-US" smtClean="0"/>
              <a:t>情報モラル講座</a:t>
            </a:r>
            <a:endParaRPr kumimoji="1" lang="ja-JP" altLang="en-US"/>
          </a:p>
        </p:txBody>
      </p:sp>
      <p:sp>
        <p:nvSpPr>
          <p:cNvPr id="419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BDE2503C-90E2-4D04-9B3A-07E1449A2F56}" type="slidenum">
              <a:rPr lang="en-US" altLang="ja-JP" smtClean="0">
                <a:latin typeface="ＭＳ Ｐゴシック" pitchFamily="50" charset="-128"/>
              </a:rPr>
              <a:pPr eaLnBrk="1" hangingPunct="1"/>
              <a:t>44</a:t>
            </a:fld>
            <a:endParaRPr lang="en-US" altLang="ja-JP" smtClean="0">
              <a:latin typeface="ＭＳ Ｐゴシック" pitchFamily="50" charset="-128"/>
            </a:endParaRPr>
          </a:p>
        </p:txBody>
      </p:sp>
      <p:sp>
        <p:nvSpPr>
          <p:cNvPr id="3" name="正方形/長方形 2"/>
          <p:cNvSpPr/>
          <p:nvPr/>
        </p:nvSpPr>
        <p:spPr>
          <a:xfrm>
            <a:off x="2069415" y="1628800"/>
            <a:ext cx="5689302" cy="461962"/>
          </a:xfrm>
          <a:prstGeom prst="rect">
            <a:avLst/>
          </a:prstGeom>
        </p:spPr>
        <p:txBody>
          <a:bodyPr wrap="square">
            <a:spAutoFit/>
          </a:bodyPr>
          <a:lstStyle/>
          <a:p>
            <a:pPr fontAlgn="auto">
              <a:spcBef>
                <a:spcPts val="0"/>
              </a:spcBef>
              <a:spcAft>
                <a:spcPts val="0"/>
              </a:spcAft>
              <a:defRPr/>
            </a:pPr>
            <a:r>
              <a:rPr lang="ja-JP" altLang="en-US" sz="2400" dirty="0">
                <a:latin typeface="+mj-lt"/>
                <a:ea typeface="+mj-ea"/>
                <a:cs typeface="+mj-cs"/>
              </a:rPr>
              <a:t>情報モラル指導モデルカリキュラム表</a:t>
            </a:r>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720"/>
            <a:ext cx="7848600" cy="544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9" name="テキスト ボックス 5"/>
          <p:cNvSpPr txBox="1">
            <a:spLocks noChangeArrowheads="1"/>
          </p:cNvSpPr>
          <p:nvPr/>
        </p:nvSpPr>
        <p:spPr bwMode="auto">
          <a:xfrm>
            <a:off x="92869" y="210185"/>
            <a:ext cx="88852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4000" dirty="0">
                <a:latin typeface="+mj-ea"/>
                <a:ea typeface="+mj-ea"/>
              </a:rPr>
              <a:t>情報</a:t>
            </a:r>
            <a:r>
              <a:rPr lang="ja-JP" altLang="en-US" sz="4000" dirty="0" smtClean="0">
                <a:latin typeface="+mj-ea"/>
                <a:ea typeface="+mj-ea"/>
              </a:rPr>
              <a:t>モラルモデルカリキュラム</a:t>
            </a:r>
            <a:endParaRPr lang="ja-JP" altLang="en-US" sz="4000" dirty="0">
              <a:latin typeface="+mj-ea"/>
              <a:ea typeface="+mj-ea"/>
            </a:endParaRPr>
          </a:p>
          <a:p>
            <a:pPr eaLnBrk="1" hangingPunct="1"/>
            <a:endParaRPr lang="ja-JP" altLang="en-US" sz="3200" dirty="0">
              <a:ea typeface="HGP創英角ｺﾞｼｯｸUB" pitchFamily="50" charset="-128"/>
            </a:endParaRPr>
          </a:p>
        </p:txBody>
      </p:sp>
    </p:spTree>
    <p:extLst>
      <p:ext uri="{BB962C8B-B14F-4D97-AF65-F5344CB8AC3E}">
        <p14:creationId xmlns:p14="http://schemas.microsoft.com/office/powerpoint/2010/main" val="1917404472"/>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67544" y="6246441"/>
            <a:ext cx="8229600" cy="455712"/>
          </a:xfrm>
        </p:spPr>
        <p:txBody>
          <a:bodyPr>
            <a:normAutofit fontScale="70000" lnSpcReduction="20000"/>
          </a:bodyPr>
          <a:lstStyle/>
          <a:p>
            <a:pPr marL="0" indent="0">
              <a:buNone/>
            </a:pPr>
            <a:r>
              <a:rPr kumimoji="1" lang="ja-JP" altLang="en-US" dirty="0" smtClean="0"/>
              <a:t>　　　指導要領の記述　　　　　　　　　　　　　解説の記述</a:t>
            </a:r>
            <a:endParaRPr kumimoji="1" lang="ja-JP" altLang="en-US" dirty="0"/>
          </a:p>
        </p:txBody>
      </p:sp>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1" t="6488" r="2112" b="4097"/>
          <a:stretch/>
        </p:blipFill>
        <p:spPr bwMode="auto">
          <a:xfrm>
            <a:off x="0" y="413793"/>
            <a:ext cx="886985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865478"/>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563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76CADC06-D981-44A4-B607-3A3E25A47571}" type="slidenum">
              <a:rPr lang="en-US" altLang="ja-JP" smtClean="0">
                <a:latin typeface="ＭＳ Ｐゴシック" pitchFamily="50" charset="-128"/>
              </a:rPr>
              <a:pPr eaLnBrk="1" hangingPunct="1"/>
              <a:t>46</a:t>
            </a:fld>
            <a:endParaRPr lang="en-US" altLang="ja-JP" smtClean="0">
              <a:latin typeface="ＭＳ Ｐゴシック" pitchFamily="50" charset="-128"/>
            </a:endParaRPr>
          </a:p>
        </p:txBody>
      </p:sp>
      <p:sp>
        <p:nvSpPr>
          <p:cNvPr id="56323" name="テキスト ボックス 5"/>
          <p:cNvSpPr txBox="1">
            <a:spLocks noChangeArrowheads="1"/>
          </p:cNvSpPr>
          <p:nvPr/>
        </p:nvSpPr>
        <p:spPr bwMode="auto">
          <a:xfrm>
            <a:off x="57149" y="467897"/>
            <a:ext cx="87423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新学習指導要領に記載される小学校の</a:t>
            </a:r>
            <a:r>
              <a:rPr lang="ja-JP" altLang="ja-JP" sz="3200" dirty="0">
                <a:ea typeface="HGP創英角ｺﾞｼｯｸUB" pitchFamily="50" charset="-128"/>
              </a:rPr>
              <a:t>情報モラル</a:t>
            </a:r>
            <a:endParaRPr lang="ja-JP" altLang="en-US" sz="3200" dirty="0">
              <a:ea typeface="HGP創英角ｺﾞｼｯｸUB" pitchFamily="50" charset="-128"/>
            </a:endParaRPr>
          </a:p>
        </p:txBody>
      </p:sp>
      <p:grpSp>
        <p:nvGrpSpPr>
          <p:cNvPr id="56324" name="グループ化 17"/>
          <p:cNvGrpSpPr>
            <a:grpSpLocks/>
          </p:cNvGrpSpPr>
          <p:nvPr/>
        </p:nvGrpSpPr>
        <p:grpSpPr bwMode="auto">
          <a:xfrm>
            <a:off x="323850" y="1052513"/>
            <a:ext cx="8208963" cy="5113337"/>
            <a:chOff x="1000100" y="1357298"/>
            <a:chExt cx="6715172" cy="3857652"/>
          </a:xfrm>
        </p:grpSpPr>
        <p:sp>
          <p:nvSpPr>
            <p:cNvPr id="7" name="正方形/長方形 6"/>
            <p:cNvSpPr/>
            <p:nvPr/>
          </p:nvSpPr>
          <p:spPr>
            <a:xfrm>
              <a:off x="1000100" y="3424454"/>
              <a:ext cx="6715172" cy="1790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1000100" y="1357298"/>
              <a:ext cx="6715172" cy="20671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左矢印 8"/>
            <p:cNvSpPr/>
            <p:nvPr/>
          </p:nvSpPr>
          <p:spPr>
            <a:xfrm>
              <a:off x="1137754" y="3010064"/>
              <a:ext cx="5665886" cy="689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1000100" y="1357298"/>
              <a:ext cx="6715172" cy="38576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329" name="テキスト ボックス 10"/>
            <p:cNvSpPr txBox="1">
              <a:spLocks noChangeArrowheads="1"/>
            </p:cNvSpPr>
            <p:nvPr/>
          </p:nvSpPr>
          <p:spPr bwMode="auto">
            <a:xfrm>
              <a:off x="1548277" y="1357298"/>
              <a:ext cx="24667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t>情報倫理</a:t>
              </a:r>
            </a:p>
          </p:txBody>
        </p:sp>
        <p:sp>
          <p:nvSpPr>
            <p:cNvPr id="56330" name="テキスト ボックス 11"/>
            <p:cNvSpPr txBox="1">
              <a:spLocks noChangeArrowheads="1"/>
            </p:cNvSpPr>
            <p:nvPr/>
          </p:nvSpPr>
          <p:spPr bwMode="auto">
            <a:xfrm>
              <a:off x="1548277" y="4388310"/>
              <a:ext cx="2466798" cy="71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t>情報安全</a:t>
              </a:r>
            </a:p>
          </p:txBody>
        </p:sp>
        <p:sp>
          <p:nvSpPr>
            <p:cNvPr id="13" name="円/楕円 12"/>
            <p:cNvSpPr/>
            <p:nvPr/>
          </p:nvSpPr>
          <p:spPr>
            <a:xfrm>
              <a:off x="1548118" y="2183681"/>
              <a:ext cx="959682" cy="1516233"/>
            </a:xfrm>
            <a:prstGeom prst="ellipse">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4" name="円/楕円 13"/>
            <p:cNvSpPr/>
            <p:nvPr/>
          </p:nvSpPr>
          <p:spPr>
            <a:xfrm>
              <a:off x="2644155" y="2459142"/>
              <a:ext cx="1097336" cy="1791694"/>
            </a:xfrm>
            <a:prstGeom prst="ellipse">
              <a:avLst/>
            </a:prstGeom>
            <a:gradFill>
              <a:gsLst>
                <a:gs pos="0">
                  <a:schemeClr val="accent2">
                    <a:shade val="51000"/>
                    <a:satMod val="130000"/>
                  </a:scheme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社会</a:t>
              </a:r>
            </a:p>
          </p:txBody>
        </p:sp>
        <p:sp>
          <p:nvSpPr>
            <p:cNvPr id="15" name="円/楕円 14"/>
            <p:cNvSpPr/>
            <p:nvPr/>
          </p:nvSpPr>
          <p:spPr>
            <a:xfrm>
              <a:off x="3877845" y="1632759"/>
              <a:ext cx="1370046" cy="2342617"/>
            </a:xfrm>
            <a:prstGeom prst="ellipse">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grad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t>道徳</a:t>
              </a:r>
            </a:p>
          </p:txBody>
        </p:sp>
        <p:sp>
          <p:nvSpPr>
            <p:cNvPr id="16" name="円/楕円 15"/>
            <p:cNvSpPr/>
            <p:nvPr/>
          </p:nvSpPr>
          <p:spPr>
            <a:xfrm>
              <a:off x="5247891" y="2734603"/>
              <a:ext cx="1233690" cy="2067156"/>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学級活動</a:t>
              </a:r>
            </a:p>
          </p:txBody>
        </p:sp>
        <p:sp>
          <p:nvSpPr>
            <p:cNvPr id="17" name="円/楕円 16"/>
            <p:cNvSpPr/>
            <p:nvPr/>
          </p:nvSpPr>
          <p:spPr>
            <a:xfrm>
              <a:off x="6660791" y="1557306"/>
              <a:ext cx="935007" cy="3311521"/>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grpSp>
    </p:spTree>
    <p:extLst>
      <p:ext uri="{BB962C8B-B14F-4D97-AF65-F5344CB8AC3E}">
        <p14:creationId xmlns:p14="http://schemas.microsoft.com/office/powerpoint/2010/main" val="747890556"/>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573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AFB91E72-717E-4BAA-BD87-60BAAE9BD00E}" type="slidenum">
              <a:rPr lang="en-US" altLang="ja-JP" smtClean="0">
                <a:latin typeface="ＭＳ Ｐゴシック" pitchFamily="50" charset="-128"/>
              </a:rPr>
              <a:pPr eaLnBrk="1" hangingPunct="1"/>
              <a:t>47</a:t>
            </a:fld>
            <a:endParaRPr lang="en-US" altLang="ja-JP" smtClean="0">
              <a:latin typeface="ＭＳ Ｐゴシック" pitchFamily="50" charset="-128"/>
            </a:endParaRPr>
          </a:p>
        </p:txBody>
      </p:sp>
      <p:sp>
        <p:nvSpPr>
          <p:cNvPr id="57347" name="テキスト ボックス 5"/>
          <p:cNvSpPr txBox="1">
            <a:spLocks noChangeArrowheads="1"/>
          </p:cNvSpPr>
          <p:nvPr/>
        </p:nvSpPr>
        <p:spPr bwMode="auto">
          <a:xfrm>
            <a:off x="97006" y="579438"/>
            <a:ext cx="87423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新学習指導要領に記載される中学校の</a:t>
            </a:r>
            <a:r>
              <a:rPr lang="ja-JP" altLang="ja-JP" sz="3200" dirty="0">
                <a:ea typeface="HGP創英角ｺﾞｼｯｸUB" pitchFamily="50" charset="-128"/>
              </a:rPr>
              <a:t>情報モラル</a:t>
            </a:r>
            <a:endParaRPr lang="ja-JP" altLang="en-US" sz="3200" dirty="0">
              <a:ea typeface="HGP創英角ｺﾞｼｯｸUB" pitchFamily="50" charset="-128"/>
            </a:endParaRPr>
          </a:p>
        </p:txBody>
      </p:sp>
      <p:grpSp>
        <p:nvGrpSpPr>
          <p:cNvPr id="57348" name="グループ化 20"/>
          <p:cNvGrpSpPr>
            <a:grpSpLocks/>
          </p:cNvGrpSpPr>
          <p:nvPr/>
        </p:nvGrpSpPr>
        <p:grpSpPr bwMode="auto">
          <a:xfrm>
            <a:off x="250825" y="1628775"/>
            <a:ext cx="8569325" cy="3744913"/>
            <a:chOff x="714348" y="1785926"/>
            <a:chExt cx="7715304" cy="3143272"/>
          </a:xfrm>
        </p:grpSpPr>
        <p:sp>
          <p:nvSpPr>
            <p:cNvPr id="5" name="正方形/長方形 4"/>
            <p:cNvSpPr/>
            <p:nvPr/>
          </p:nvSpPr>
          <p:spPr>
            <a:xfrm>
              <a:off x="714348" y="3470155"/>
              <a:ext cx="7715304" cy="14590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 name="正方形/長方形 6"/>
            <p:cNvSpPr/>
            <p:nvPr/>
          </p:nvSpPr>
          <p:spPr>
            <a:xfrm>
              <a:off x="714348" y="1785926"/>
              <a:ext cx="7715304" cy="16842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左矢印 7"/>
            <p:cNvSpPr/>
            <p:nvPr/>
          </p:nvSpPr>
          <p:spPr>
            <a:xfrm>
              <a:off x="755798" y="3212990"/>
              <a:ext cx="6982078" cy="560965"/>
            </a:xfrm>
            <a:prstGeom prst="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 name="円/楕円 9"/>
            <p:cNvSpPr/>
            <p:nvPr/>
          </p:nvSpPr>
          <p:spPr>
            <a:xfrm>
              <a:off x="1110262" y="2572077"/>
              <a:ext cx="691776" cy="123519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1" name="円/楕円 10"/>
            <p:cNvSpPr/>
            <p:nvPr/>
          </p:nvSpPr>
          <p:spPr>
            <a:xfrm>
              <a:off x="1900658" y="2458818"/>
              <a:ext cx="791826" cy="19094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社会</a:t>
              </a:r>
            </a:p>
          </p:txBody>
        </p:sp>
        <p:sp>
          <p:nvSpPr>
            <p:cNvPr id="12" name="円/楕円 11"/>
            <p:cNvSpPr/>
            <p:nvPr/>
          </p:nvSpPr>
          <p:spPr>
            <a:xfrm>
              <a:off x="6648757" y="3021116"/>
              <a:ext cx="890448" cy="1684229"/>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学級活動</a:t>
              </a:r>
            </a:p>
          </p:txBody>
        </p:sp>
        <p:sp>
          <p:nvSpPr>
            <p:cNvPr id="13" name="円/楕円 12"/>
            <p:cNvSpPr/>
            <p:nvPr/>
          </p:nvSpPr>
          <p:spPr>
            <a:xfrm>
              <a:off x="5758311" y="2123039"/>
              <a:ext cx="990497" cy="1684229"/>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t>道徳</a:t>
              </a:r>
            </a:p>
          </p:txBody>
        </p:sp>
        <p:sp>
          <p:nvSpPr>
            <p:cNvPr id="57357" name="テキスト ボックス 13"/>
            <p:cNvSpPr txBox="1">
              <a:spLocks noChangeArrowheads="1"/>
            </p:cNvSpPr>
            <p:nvPr/>
          </p:nvSpPr>
          <p:spPr bwMode="auto">
            <a:xfrm>
              <a:off x="714348" y="1785926"/>
              <a:ext cx="17804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a:t>情報倫理</a:t>
              </a:r>
            </a:p>
          </p:txBody>
        </p:sp>
        <p:sp>
          <p:nvSpPr>
            <p:cNvPr id="57358" name="テキスト ボックス 14"/>
            <p:cNvSpPr txBox="1">
              <a:spLocks noChangeArrowheads="1"/>
            </p:cNvSpPr>
            <p:nvPr/>
          </p:nvSpPr>
          <p:spPr bwMode="auto">
            <a:xfrm>
              <a:off x="714348" y="4255640"/>
              <a:ext cx="2373940" cy="62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a:t>情報安全</a:t>
              </a:r>
            </a:p>
          </p:txBody>
        </p:sp>
        <p:sp>
          <p:nvSpPr>
            <p:cNvPr id="16" name="円/楕円 15"/>
            <p:cNvSpPr/>
            <p:nvPr/>
          </p:nvSpPr>
          <p:spPr>
            <a:xfrm>
              <a:off x="2791106" y="2572077"/>
              <a:ext cx="693205" cy="123519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音楽</a:t>
              </a:r>
            </a:p>
          </p:txBody>
        </p:sp>
        <p:sp>
          <p:nvSpPr>
            <p:cNvPr id="17" name="円/楕円 16"/>
            <p:cNvSpPr/>
            <p:nvPr/>
          </p:nvSpPr>
          <p:spPr>
            <a:xfrm>
              <a:off x="3582932" y="2572077"/>
              <a:ext cx="691776" cy="1235190"/>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ja-JP" altLang="en-US" dirty="0"/>
                <a:t>美術</a:t>
              </a:r>
            </a:p>
          </p:txBody>
        </p:sp>
        <p:sp>
          <p:nvSpPr>
            <p:cNvPr id="18" name="円/楕円 17"/>
            <p:cNvSpPr/>
            <p:nvPr/>
          </p:nvSpPr>
          <p:spPr>
            <a:xfrm>
              <a:off x="4274708" y="3021116"/>
              <a:ext cx="693205" cy="1121931"/>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保体</a:t>
              </a:r>
            </a:p>
          </p:txBody>
        </p:sp>
        <p:sp>
          <p:nvSpPr>
            <p:cNvPr id="19" name="円/楕円 18"/>
            <p:cNvSpPr/>
            <p:nvPr/>
          </p:nvSpPr>
          <p:spPr>
            <a:xfrm>
              <a:off x="5057959" y="1897853"/>
              <a:ext cx="601730" cy="291941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技術・家庭</a:t>
              </a:r>
            </a:p>
          </p:txBody>
        </p:sp>
        <p:sp>
          <p:nvSpPr>
            <p:cNvPr id="20" name="円/楕円 19"/>
            <p:cNvSpPr/>
            <p:nvPr/>
          </p:nvSpPr>
          <p:spPr>
            <a:xfrm>
              <a:off x="7667841" y="1916507"/>
              <a:ext cx="648897" cy="2880777"/>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grpSp>
    </p:spTree>
    <p:extLst>
      <p:ext uri="{BB962C8B-B14F-4D97-AF65-F5344CB8AC3E}">
        <p14:creationId xmlns:p14="http://schemas.microsoft.com/office/powerpoint/2010/main" val="3935165937"/>
      </p:ext>
    </p:ext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3" name="フッター プレースホルダー 2"/>
          <p:cNvSpPr>
            <a:spLocks noGrp="1"/>
          </p:cNvSpPr>
          <p:nvPr>
            <p:ph type="ftr" sz="quarter" idx="11"/>
          </p:nvPr>
        </p:nvSpPr>
        <p:spPr/>
        <p:txBody>
          <a:bodyPr/>
          <a:lstStyle/>
          <a:p>
            <a:r>
              <a:rPr lang="ja-JP" altLang="en-US" smtClean="0"/>
              <a:t>情報モラル講座</a:t>
            </a:r>
            <a:endParaRPr lang="ja-JP" altLang="en-US" dirty="0"/>
          </a:p>
        </p:txBody>
      </p:sp>
      <p:sp>
        <p:nvSpPr>
          <p:cNvPr id="665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B4207C9C-68FC-4C44-8FCC-4A09ADC3F040}" type="slidenum">
              <a:rPr lang="en-US" altLang="ja-JP" smtClean="0">
                <a:latin typeface="ＭＳ Ｐゴシック" pitchFamily="50" charset="-128"/>
              </a:rPr>
              <a:pPr eaLnBrk="1" hangingPunct="1"/>
              <a:t>48</a:t>
            </a:fld>
            <a:endParaRPr lang="en-US" altLang="ja-JP" smtClean="0">
              <a:latin typeface="ＭＳ Ｐゴシック" pitchFamily="50" charset="-128"/>
            </a:endParaRPr>
          </a:p>
        </p:txBody>
      </p:sp>
      <p:pic>
        <p:nvPicPr>
          <p:cNvPr id="66563"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836613"/>
            <a:ext cx="352742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テキスト ボックス 4"/>
          <p:cNvSpPr txBox="1">
            <a:spLocks noChangeArrowheads="1"/>
          </p:cNvSpPr>
          <p:nvPr/>
        </p:nvSpPr>
        <p:spPr bwMode="auto">
          <a:xfrm>
            <a:off x="467544" y="299531"/>
            <a:ext cx="53990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情報モラル教育実践ガイダンス</a:t>
            </a:r>
          </a:p>
        </p:txBody>
      </p:sp>
      <p:sp>
        <p:nvSpPr>
          <p:cNvPr id="66565" name="正方形/長方形 5"/>
          <p:cNvSpPr>
            <a:spLocks noChangeArrowheads="1"/>
          </p:cNvSpPr>
          <p:nvPr/>
        </p:nvSpPr>
        <p:spPr bwMode="auto">
          <a:xfrm>
            <a:off x="250825" y="5937250"/>
            <a:ext cx="85693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2400" dirty="0">
                <a:latin typeface="ＭＳ ゴシック" pitchFamily="49" charset="-128"/>
                <a:ea typeface="ＭＳ ゴシック" pitchFamily="49" charset="-128"/>
              </a:rPr>
              <a:t>文部科学省　国立教育政策研究所（平成２３年３月）</a:t>
            </a:r>
          </a:p>
          <a:p>
            <a:pPr algn="ctr"/>
            <a:r>
              <a:rPr lang="en-US" altLang="en-US" dirty="0">
                <a:hlinkClick r:id="rId3"/>
              </a:rPr>
              <a:t>http://www.nier.go.jp/kaihatsu/jouhoumoral/guidance.pdf</a:t>
            </a:r>
            <a:endParaRPr lang="ja-JP" altLang="en-US" dirty="0"/>
          </a:p>
        </p:txBody>
      </p:sp>
    </p:spTree>
    <p:extLst>
      <p:ext uri="{BB962C8B-B14F-4D97-AF65-F5344CB8AC3E}">
        <p14:creationId xmlns:p14="http://schemas.microsoft.com/office/powerpoint/2010/main" val="3142363805"/>
      </p:ext>
    </p:extLst>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sz="4400" dirty="0" smtClean="0">
                <a:latin typeface="+mj-ea"/>
              </a:rPr>
              <a:t>自校における取り組みは</a:t>
            </a:r>
            <a:r>
              <a:rPr lang="ja-JP" altLang="en-US" sz="4400" dirty="0">
                <a:ea typeface="HGP創英角ｺﾞｼｯｸUB" pitchFamily="50" charset="-128"/>
              </a:rPr>
              <a:t/>
            </a:r>
            <a:br>
              <a:rPr lang="ja-JP" altLang="en-US" sz="4400" dirty="0">
                <a:ea typeface="HGP創英角ｺﾞｼｯｸUB" pitchFamily="50" charset="-128"/>
              </a:rPr>
            </a:br>
            <a:endParaRPr kumimoji="1" lang="ja-JP" altLang="en-US" dirty="0"/>
          </a:p>
        </p:txBody>
      </p:sp>
      <p:sp>
        <p:nvSpPr>
          <p:cNvPr id="67587" name="Rectangle 3"/>
          <p:cNvSpPr>
            <a:spLocks noGrp="1" noChangeArrowheads="1"/>
          </p:cNvSpPr>
          <p:nvPr>
            <p:ph sz="half" idx="1"/>
          </p:nvPr>
        </p:nvSpPr>
        <p:spPr/>
        <p:txBody>
          <a:bodyPr/>
          <a:lstStyle/>
          <a:p>
            <a:pPr marL="0" indent="0">
              <a:spcBef>
                <a:spcPct val="0"/>
              </a:spcBef>
              <a:buFontTx/>
              <a:buNone/>
            </a:pPr>
            <a:r>
              <a:rPr lang="ja-JP" altLang="en-US" sz="2400" dirty="0" smtClean="0">
                <a:latin typeface="ＭＳ Ｐゴシック" pitchFamily="50" charset="-128"/>
              </a:rPr>
              <a:t/>
            </a:r>
            <a:br>
              <a:rPr lang="ja-JP" altLang="en-US" sz="2400" dirty="0" smtClean="0">
                <a:latin typeface="ＭＳ Ｐゴシック" pitchFamily="50" charset="-128"/>
              </a:rPr>
            </a:br>
            <a:endParaRPr lang="ja-JP" altLang="en-US" sz="2400" dirty="0" smtClean="0">
              <a:latin typeface="ＭＳ Ｐゴシック" pitchFamily="50" charset="-128"/>
            </a:endParaRPr>
          </a:p>
          <a:p>
            <a:pPr marL="0" indent="0">
              <a:spcBef>
                <a:spcPct val="0"/>
              </a:spcBef>
              <a:buFontTx/>
              <a:buNone/>
            </a:pPr>
            <a:r>
              <a:rPr lang="ja-JP" altLang="en-US" sz="2400" dirty="0" smtClean="0">
                <a:latin typeface="ＭＳ Ｐゴシック" pitchFamily="50" charset="-128"/>
              </a:rPr>
              <a:t>　</a:t>
            </a:r>
          </a:p>
        </p:txBody>
      </p:sp>
      <p:sp>
        <p:nvSpPr>
          <p:cNvPr id="3" name="フッター プレースホルダー 2"/>
          <p:cNvSpPr>
            <a:spLocks noGrp="1"/>
          </p:cNvSpPr>
          <p:nvPr>
            <p:ph type="ftr" sz="quarter" idx="11"/>
          </p:nvPr>
        </p:nvSpPr>
        <p:spPr/>
        <p:txBody>
          <a:bodyPr/>
          <a:lstStyle/>
          <a:p>
            <a:r>
              <a:rPr lang="ja-JP" altLang="en-US" smtClean="0"/>
              <a:t>情報モラル講座</a:t>
            </a:r>
            <a:endParaRPr lang="ja-JP" altLang="en-US" dirty="0"/>
          </a:p>
        </p:txBody>
      </p:sp>
      <p:sp>
        <p:nvSpPr>
          <p:cNvPr id="675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3FE8905-7DD0-4372-BD78-C2219F824B16}" type="slidenum">
              <a:rPr lang="en-US" altLang="ja-JP" smtClean="0">
                <a:latin typeface="ＭＳ Ｐゴシック" pitchFamily="50" charset="-128"/>
              </a:rPr>
              <a:pPr eaLnBrk="1" hangingPunct="1"/>
              <a:t>49</a:t>
            </a:fld>
            <a:endParaRPr lang="en-US" altLang="ja-JP" smtClean="0">
              <a:latin typeface="ＭＳ Ｐゴシック" pitchFamily="50" charset="-128"/>
            </a:endParaRPr>
          </a:p>
        </p:txBody>
      </p:sp>
      <p:pic>
        <p:nvPicPr>
          <p:cNvPr id="6758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 r="272"/>
          <a:stretch/>
        </p:blipFill>
        <p:spPr bwMode="auto">
          <a:xfrm>
            <a:off x="179512" y="962618"/>
            <a:ext cx="8691483" cy="541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425437"/>
      </p:ext>
    </p:extLst>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1"/>
          <p:cNvSpPr>
            <a:spLocks noGrp="1"/>
          </p:cNvSpPr>
          <p:nvPr>
            <p:ph type="title"/>
          </p:nvPr>
        </p:nvSpPr>
        <p:spPr>
          <a:xfrm>
            <a:off x="457163" y="277819"/>
            <a:ext cx="8229046" cy="1139792"/>
          </a:xfrm>
          <a:noFill/>
          <a:ln w="25400" cap="flat" cmpd="sng" algn="ctr">
            <a:noFill/>
            <a:prstDash val="solid"/>
            <a:round/>
          </a:ln>
        </p:spPr>
        <p:txBody>
          <a:bodyPr vert="horz" wrap="square" lIns="91400" tIns="45700" rIns="91400" bIns="45700" anchor="t">
            <a:noAutofit/>
          </a:bodyPr>
          <a:lstStyle/>
          <a:p>
            <a:pPr defTabSz="899662">
              <a:buClr>
                <a:srgbClr val="000000">
                  <a:alpha val="100000"/>
                </a:srgbClr>
              </a:buClr>
              <a:buSzPct val="100000"/>
            </a:pPr>
            <a:r>
              <a:rPr lang="ja-JP" altLang="en-US" spc="5" dirty="0">
                <a:latin typeface="+mj-ea"/>
                <a:sym typeface="Wingdings"/>
              </a:rPr>
              <a:t>なぜ　ケータイ　ネット　が</a:t>
            </a:r>
            <a:br>
              <a:rPr lang="ja-JP" altLang="en-US" spc="5" dirty="0">
                <a:latin typeface="+mj-ea"/>
                <a:sym typeface="Wingdings"/>
              </a:rPr>
            </a:br>
            <a:r>
              <a:rPr lang="ja-JP" altLang="en-US" spc="5" dirty="0">
                <a:latin typeface="+mj-ea"/>
                <a:sym typeface="Wingdings"/>
              </a:rPr>
              <a:t>　　　　　　　</a:t>
            </a:r>
            <a:r>
              <a:rPr lang="ja-JP" altLang="en-US" spc="5" dirty="0" smtClean="0">
                <a:latin typeface="+mj-ea"/>
                <a:sym typeface="Wingdings"/>
              </a:rPr>
              <a:t>問題</a:t>
            </a:r>
            <a:r>
              <a:rPr lang="ja-JP" altLang="en-US" spc="5" dirty="0">
                <a:latin typeface="+mj-ea"/>
                <a:sym typeface="Wingdings"/>
              </a:rPr>
              <a:t>とされるのか</a:t>
            </a:r>
          </a:p>
        </p:txBody>
      </p:sp>
      <p:sp>
        <p:nvSpPr>
          <p:cNvPr id="3" name="四角形 2"/>
          <p:cNvSpPr>
            <a:spLocks noGrp="1"/>
          </p:cNvSpPr>
          <p:nvPr>
            <p:ph sz="quarter" idx="1"/>
          </p:nvPr>
        </p:nvSpPr>
        <p:spPr>
          <a:xfrm>
            <a:off x="457163" y="1600164"/>
            <a:ext cx="8229046" cy="4530707"/>
          </a:xfrm>
          <a:noFill/>
          <a:ln w="25400" cap="flat" cmpd="sng" algn="ctr">
            <a:noFill/>
            <a:prstDash val="solid"/>
            <a:round/>
          </a:ln>
        </p:spPr>
        <p:txBody>
          <a:bodyPr vert="horz" wrap="square" lIns="91400" tIns="45700" rIns="91400" bIns="45700" anchor="t">
            <a:noAutofit/>
          </a:bodyPr>
          <a:lstStyle/>
          <a:p>
            <a:pPr marL="0" indent="0" defTabSz="899662">
              <a:buFont typeface="Wingdings"/>
              <a:buChar char="n"/>
            </a:pPr>
            <a:r>
              <a:rPr lang="ja-JP" altLang="en-US" sz="3600" spc="5" dirty="0">
                <a:latin typeface="+mn-ea"/>
                <a:sym typeface="Wingdings"/>
              </a:rPr>
              <a:t>インターネットが　家庭でも使われるようになったのは</a:t>
            </a:r>
          </a:p>
          <a:p>
            <a:pPr marL="0" indent="0" defTabSz="899662">
              <a:buFont typeface="Wingdings"/>
              <a:buChar char="n"/>
            </a:pPr>
            <a:r>
              <a:rPr lang="ja-JP" altLang="en-US" sz="3600" spc="5" dirty="0">
                <a:latin typeface="+mn-ea"/>
                <a:sym typeface="Wingdings"/>
              </a:rPr>
              <a:t>１９９５年(平成7年) Windows95</a:t>
            </a:r>
          </a:p>
          <a:p>
            <a:pPr marL="0" indent="0" defTabSz="899662">
              <a:buFont typeface="Wingdings"/>
              <a:buChar char="n"/>
            </a:pPr>
            <a:endParaRPr lang="ja-JP" altLang="ja-JP" sz="3600" spc="5" dirty="0">
              <a:latin typeface="+mn-ea"/>
              <a:sym typeface="Wingdings"/>
            </a:endParaRPr>
          </a:p>
          <a:p>
            <a:pPr marL="0" indent="0" defTabSz="899662">
              <a:buFont typeface="Wingdings"/>
              <a:buChar char="n"/>
            </a:pPr>
            <a:r>
              <a:rPr lang="ja-JP" altLang="en-US" sz="3600" spc="5" dirty="0">
                <a:latin typeface="+mn-ea"/>
                <a:sym typeface="Wingdings"/>
              </a:rPr>
              <a:t>携帯電話でネットが使えるようになったのは</a:t>
            </a:r>
          </a:p>
          <a:p>
            <a:pPr marL="0" indent="0" defTabSz="899662">
              <a:buFont typeface="Wingdings"/>
              <a:buChar char="n"/>
            </a:pPr>
            <a:r>
              <a:rPr lang="ja-JP" altLang="en-US" sz="3600" spc="5" dirty="0">
                <a:latin typeface="+mn-ea"/>
                <a:sym typeface="Wingdings"/>
              </a:rPr>
              <a:t>１９９９年(平成11年)　i-Mode</a:t>
            </a:r>
            <a:r>
              <a:rPr lang="ja-JP" altLang="en-US" sz="3600" spc="5" dirty="0">
                <a:solidFill>
                  <a:srgbClr val="BFBFBF">
                    <a:alpha val="100000"/>
                  </a:srgbClr>
                </a:solidFill>
                <a:latin typeface="Arial"/>
                <a:ea typeface="ＭＳ Ｐゴシック"/>
                <a:sym typeface="Wingdings"/>
              </a:rPr>
              <a:t>  </a:t>
            </a:r>
          </a:p>
        </p:txBody>
      </p:sp>
      <p:sp>
        <p:nvSpPr>
          <p:cNvPr id="4" name="四角形 3"/>
          <p:cNvSpPr/>
          <p:nvPr/>
        </p:nvSpPr>
        <p:spPr>
          <a:xfrm>
            <a:off x="467544" y="1628800"/>
            <a:ext cx="8143328" cy="4429134"/>
          </a:xfrm>
          <a:prstGeom prst="rect">
            <a:avLst/>
          </a:prstGeom>
          <a:solidFill>
            <a:srgbClr val="FFFF99">
              <a:alpha val="45100"/>
            </a:srgbClr>
          </a:solidFill>
          <a:ln w="9523" cap="rnd" cmpd="sng" algn="ctr">
            <a:solidFill>
              <a:srgbClr val="000000"/>
            </a:solidFill>
            <a:prstDash val="solid"/>
            <a:round/>
          </a:ln>
        </p:spPr>
        <p:txBody>
          <a:bodyPr vert="horz" wrap="none" lIns="89949" tIns="46760" rIns="89949" bIns="46760" anchor="t">
            <a:noAutofit/>
          </a:bodyPr>
          <a:lstStyle/>
          <a:p>
            <a:pPr defTabSz="899662">
              <a:lnSpc>
                <a:spcPct val="150000"/>
              </a:lnSpc>
              <a:spcBef>
                <a:spcPct val="0"/>
              </a:spcBef>
              <a:spcAft>
                <a:spcPct val="0"/>
              </a:spcAft>
              <a:buClr>
                <a:srgbClr val="000000">
                  <a:alpha val="100000"/>
                </a:srgbClr>
              </a:buClr>
              <a:buSzPct val="100000"/>
            </a:pPr>
            <a:r>
              <a:rPr lang="ja-JP" altLang="en-US" sz="6000" spc="5" dirty="0">
                <a:solidFill>
                  <a:srgbClr val="FF0000">
                    <a:alpha val="100000"/>
                  </a:srgbClr>
                </a:solidFill>
                <a:latin typeface="Arial"/>
                <a:ea typeface="ＭＳ Ｐゴシック"/>
                <a:sym typeface="Wingdings"/>
              </a:rPr>
              <a:t>よくわからない</a:t>
            </a:r>
          </a:p>
          <a:p>
            <a:pPr defTabSz="899662">
              <a:lnSpc>
                <a:spcPct val="150000"/>
              </a:lnSpc>
              <a:spcBef>
                <a:spcPct val="0"/>
              </a:spcBef>
              <a:spcAft>
                <a:spcPct val="0"/>
              </a:spcAft>
              <a:buClr>
                <a:srgbClr val="000000">
                  <a:alpha val="100000"/>
                </a:srgbClr>
              </a:buClr>
              <a:buSzPct val="100000"/>
            </a:pPr>
            <a:r>
              <a:rPr lang="ja-JP" altLang="en-US" sz="6000" spc="5" dirty="0">
                <a:solidFill>
                  <a:srgbClr val="FF0000">
                    <a:alpha val="100000"/>
                  </a:srgbClr>
                </a:solidFill>
                <a:latin typeface="Arial"/>
                <a:ea typeface="ＭＳ Ｐゴシック"/>
                <a:sym typeface="Wingdings"/>
              </a:rPr>
              <a:t>人による違いが大きい</a:t>
            </a:r>
          </a:p>
          <a:p>
            <a:pPr defTabSz="899662">
              <a:lnSpc>
                <a:spcPct val="150000"/>
              </a:lnSpc>
              <a:spcBef>
                <a:spcPct val="0"/>
              </a:spcBef>
              <a:spcAft>
                <a:spcPct val="0"/>
              </a:spcAft>
              <a:buClr>
                <a:srgbClr val="000000">
                  <a:alpha val="100000"/>
                </a:srgbClr>
              </a:buClr>
              <a:buSzPct val="100000"/>
            </a:pPr>
            <a:r>
              <a:rPr lang="ja-JP" altLang="en-US" sz="6000" spc="5" dirty="0">
                <a:solidFill>
                  <a:srgbClr val="FF0000">
                    <a:alpha val="100000"/>
                  </a:srgbClr>
                </a:solidFill>
                <a:latin typeface="Arial"/>
                <a:ea typeface="ＭＳ Ｐゴシック"/>
                <a:sym typeface="Wingdings"/>
              </a:rPr>
              <a:t>ルールができていない</a:t>
            </a:r>
          </a:p>
        </p:txBody>
      </p:sp>
    </p:spTree>
    <p:extLst>
      <p:ext uri="{BB962C8B-B14F-4D97-AF65-F5344CB8AC3E}">
        <p14:creationId xmlns:p14="http://schemas.microsoft.com/office/powerpoint/2010/main" val="369552675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fade">
                                      <p:cBhvr>
                                        <p:cTn id="23" dur="5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何をしていれば良いか確認します</a:t>
            </a:r>
            <a:endParaRPr kumimoji="1" lang="ja-JP" altLang="en-US" dirty="0"/>
          </a:p>
        </p:txBody>
      </p:sp>
      <p:sp>
        <p:nvSpPr>
          <p:cNvPr id="3" name="フッター プレースホルダー 2"/>
          <p:cNvSpPr>
            <a:spLocks noGrp="1"/>
          </p:cNvSpPr>
          <p:nvPr>
            <p:ph type="ftr" sz="quarter" idx="11"/>
          </p:nvPr>
        </p:nvSpPr>
        <p:spPr/>
        <p:txBody>
          <a:bodyPr/>
          <a:lstStyle/>
          <a:p>
            <a:r>
              <a:rPr lang="ja-JP" altLang="en-US" smtClean="0"/>
              <a:t>情報モラル講座</a:t>
            </a:r>
            <a:endParaRPr lang="ja-JP" altLang="en-US" dirty="0"/>
          </a:p>
        </p:txBody>
      </p:sp>
      <p:sp>
        <p:nvSpPr>
          <p:cNvPr id="675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3FE8905-7DD0-4372-BD78-C2219F824B16}" type="slidenum">
              <a:rPr lang="en-US" altLang="ja-JP" smtClean="0">
                <a:latin typeface="ＭＳ Ｐゴシック" pitchFamily="50" charset="-128"/>
              </a:rPr>
              <a:pPr eaLnBrk="1" hangingPunct="1"/>
              <a:t>50</a:t>
            </a:fld>
            <a:endParaRPr lang="en-US" altLang="ja-JP" dirty="0" smtClean="0">
              <a:latin typeface="ＭＳ Ｐゴシック" pitchFamily="50" charset="-128"/>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6300121"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7" name="Rectangle 3"/>
          <p:cNvSpPr>
            <a:spLocks noGrp="1" noChangeArrowheads="1"/>
          </p:cNvSpPr>
          <p:nvPr>
            <p:ph idx="1"/>
          </p:nvPr>
        </p:nvSpPr>
        <p:spPr>
          <a:xfrm>
            <a:off x="6157599" y="2204864"/>
            <a:ext cx="2952328" cy="3738637"/>
          </a:xfrm>
          <a:solidFill>
            <a:schemeClr val="bg1"/>
          </a:solidFill>
        </p:spPr>
        <p:txBody>
          <a:bodyPr/>
          <a:lstStyle/>
          <a:p>
            <a:pPr>
              <a:spcBef>
                <a:spcPct val="0"/>
              </a:spcBef>
            </a:pPr>
            <a:r>
              <a:rPr lang="ja-JP" altLang="en-US" sz="2400" dirty="0" smtClean="0">
                <a:latin typeface="ＭＳ Ｐゴシック" pitchFamily="50" charset="-128"/>
              </a:rPr>
              <a:t>指導要領，解説を確認しましょう。</a:t>
            </a:r>
            <a:r>
              <a:rPr lang="ja-JP" altLang="en-US" sz="2400" dirty="0" smtClean="0">
                <a:latin typeface="ＭＳ Ｐゴシック" pitchFamily="50" charset="-128"/>
              </a:rPr>
              <a:t/>
            </a:r>
            <a:br>
              <a:rPr lang="ja-JP" altLang="en-US" sz="2400" dirty="0" smtClean="0">
                <a:latin typeface="ＭＳ Ｐゴシック" pitchFamily="50" charset="-128"/>
              </a:rPr>
            </a:br>
            <a:endParaRPr lang="ja-JP" altLang="en-US" sz="2400" dirty="0" smtClean="0">
              <a:latin typeface="ＭＳ Ｐゴシック" pitchFamily="50" charset="-128"/>
            </a:endParaRPr>
          </a:p>
          <a:p>
            <a:pPr>
              <a:spcBef>
                <a:spcPct val="0"/>
              </a:spcBef>
            </a:pPr>
            <a:r>
              <a:rPr lang="en-US" altLang="ja-JP" sz="2400" dirty="0" smtClean="0">
                <a:latin typeface="ＭＳ Ｐゴシック" pitchFamily="50" charset="-128"/>
              </a:rPr>
              <a:t>[5]</a:t>
            </a:r>
            <a:r>
              <a:rPr lang="ja-JP" altLang="en-US" sz="2400" dirty="0" smtClean="0">
                <a:latin typeface="ＭＳ Ｐゴシック" pitchFamily="50" charset="-128"/>
              </a:rPr>
              <a:t>は</a:t>
            </a:r>
            <a:r>
              <a:rPr lang="en-US" altLang="ja-JP" sz="2400" dirty="0" smtClean="0">
                <a:latin typeface="ＭＳ Ｐゴシック" pitchFamily="50" charset="-128"/>
              </a:rPr>
              <a:t>5</a:t>
            </a:r>
            <a:r>
              <a:rPr lang="ja-JP" altLang="en-US" sz="2400" dirty="0" smtClean="0">
                <a:latin typeface="ＭＳ Ｐゴシック" pitchFamily="50" charset="-128"/>
              </a:rPr>
              <a:t>年です。</a:t>
            </a:r>
            <a:endParaRPr lang="en-US" altLang="ja-JP" sz="2400" dirty="0" smtClean="0">
              <a:latin typeface="ＭＳ Ｐゴシック" pitchFamily="50" charset="-128"/>
            </a:endParaRPr>
          </a:p>
          <a:p>
            <a:pPr>
              <a:spcBef>
                <a:spcPct val="0"/>
              </a:spcBef>
            </a:pPr>
            <a:r>
              <a:rPr lang="ja-JP" altLang="en-US" sz="2400" dirty="0" smtClean="0">
                <a:latin typeface="ＭＳ Ｐゴシック" pitchFamily="50" charset="-128"/>
              </a:rPr>
              <a:t>担当されている学年，教科を中心に</a:t>
            </a:r>
            <a:endParaRPr lang="en-US" altLang="ja-JP" sz="2400" dirty="0" smtClean="0">
              <a:latin typeface="ＭＳ Ｐゴシック" pitchFamily="50" charset="-128"/>
            </a:endParaRPr>
          </a:p>
          <a:p>
            <a:pPr>
              <a:spcBef>
                <a:spcPct val="0"/>
              </a:spcBef>
            </a:pPr>
            <a:r>
              <a:rPr lang="ja-JP" altLang="en-US" sz="2400" dirty="0" smtClean="0">
                <a:latin typeface="ＭＳ Ｐゴシック" pitchFamily="50" charset="-128"/>
              </a:rPr>
              <a:t>お隣と協力して</a:t>
            </a:r>
            <a:endParaRPr lang="ja-JP" altLang="en-US" sz="2400" dirty="0" smtClean="0">
              <a:latin typeface="ＭＳ Ｐゴシック" pitchFamily="50" charset="-128"/>
            </a:endParaRPr>
          </a:p>
        </p:txBody>
      </p:sp>
    </p:spTree>
    <p:extLst>
      <p:ext uri="{BB962C8B-B14F-4D97-AF65-F5344CB8AC3E}">
        <p14:creationId xmlns:p14="http://schemas.microsoft.com/office/powerpoint/2010/main" val="89209993"/>
      </p:ext>
    </p:extLst>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583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B956A295-1BC3-4E5B-BA1F-E87AFA4BF4B6}" type="slidenum">
              <a:rPr lang="en-US" altLang="ja-JP" smtClean="0">
                <a:latin typeface="ＭＳ Ｐゴシック" pitchFamily="50" charset="-128"/>
              </a:rPr>
              <a:pPr eaLnBrk="1" hangingPunct="1"/>
              <a:t>51</a:t>
            </a:fld>
            <a:endParaRPr lang="en-US" altLang="ja-JP" smtClean="0">
              <a:latin typeface="ＭＳ Ｐゴシック" pitchFamily="50" charset="-128"/>
            </a:endParaRPr>
          </a:p>
        </p:txBody>
      </p:sp>
      <p:sp>
        <p:nvSpPr>
          <p:cNvPr id="58371" name="Text Box 4"/>
          <p:cNvSpPr txBox="1">
            <a:spLocks noChangeArrowheads="1"/>
          </p:cNvSpPr>
          <p:nvPr/>
        </p:nvSpPr>
        <p:spPr bwMode="auto">
          <a:xfrm>
            <a:off x="0" y="27622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3200" dirty="0">
                <a:ea typeface="HGP創英角ｺﾞｼｯｸUB" pitchFamily="50" charset="-128"/>
              </a:rPr>
              <a:t>「情報モラル教育実践ガイダンス」の指導案</a:t>
            </a:r>
          </a:p>
        </p:txBody>
      </p:sp>
      <p:pic>
        <p:nvPicPr>
          <p:cNvPr id="583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 y="855663"/>
            <a:ext cx="80248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287057"/>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593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C4AF34AB-90FD-459E-940A-7CA278758883}" type="slidenum">
              <a:rPr lang="en-US" altLang="ja-JP" smtClean="0">
                <a:latin typeface="ＭＳ Ｐゴシック" pitchFamily="50" charset="-128"/>
              </a:rPr>
              <a:pPr eaLnBrk="1" hangingPunct="1"/>
              <a:t>52</a:t>
            </a:fld>
            <a:endParaRPr lang="en-US" altLang="ja-JP" smtClean="0">
              <a:latin typeface="ＭＳ Ｐゴシック" pitchFamily="50" charset="-128"/>
            </a:endParaRPr>
          </a:p>
        </p:txBody>
      </p:sp>
      <p:sp>
        <p:nvSpPr>
          <p:cNvPr id="17" name="右矢印 16"/>
          <p:cNvSpPr/>
          <p:nvPr/>
        </p:nvSpPr>
        <p:spPr>
          <a:xfrm rot="1873439">
            <a:off x="3306763" y="4187825"/>
            <a:ext cx="2008187"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285750" y="769938"/>
            <a:ext cx="2484438" cy="46196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ja-JP" altLang="en-US" sz="2400" dirty="0"/>
              <a:t>解説（３・４年）より</a:t>
            </a:r>
          </a:p>
        </p:txBody>
      </p:sp>
      <p:sp>
        <p:nvSpPr>
          <p:cNvPr id="10" name="正方形/長方形 9"/>
          <p:cNvSpPr/>
          <p:nvPr/>
        </p:nvSpPr>
        <p:spPr>
          <a:xfrm>
            <a:off x="571500" y="1270000"/>
            <a:ext cx="7858125" cy="101600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ja-JP" altLang="en-US" sz="2000" dirty="0"/>
              <a:t>・・・引用する部分をかぎ（「」）でくくり，出典を明示することや，引用部分が適切な量になることなどについても指導することが求められる。このことは，著作権を尊重し保護することになる。</a:t>
            </a:r>
          </a:p>
        </p:txBody>
      </p:sp>
      <p:sp>
        <p:nvSpPr>
          <p:cNvPr id="12" name="フローチャート : 書類 11"/>
          <p:cNvSpPr/>
          <p:nvPr/>
        </p:nvSpPr>
        <p:spPr>
          <a:xfrm>
            <a:off x="357188" y="2714625"/>
            <a:ext cx="3214687" cy="2286000"/>
          </a:xfrm>
          <a:prstGeom prst="flowChartDocument">
            <a:avLst/>
          </a:prstGeom>
        </p:spPr>
        <p:style>
          <a:lnRef idx="1">
            <a:schemeClr val="dk1"/>
          </a:lnRef>
          <a:fillRef idx="2">
            <a:schemeClr val="dk1"/>
          </a:fillRef>
          <a:effectRef idx="1">
            <a:schemeClr val="dk1"/>
          </a:effectRef>
          <a:fontRef idx="minor">
            <a:schemeClr val="dk1"/>
          </a:fontRef>
        </p:style>
        <p:txBody>
          <a:bodyPr/>
          <a:lstStyle/>
          <a:p>
            <a:pPr>
              <a:defRPr/>
            </a:pPr>
            <a:r>
              <a:rPr lang="en-US" altLang="ja-JP" sz="2000" dirty="0"/>
              <a:t>4</a:t>
            </a:r>
            <a:r>
              <a:rPr lang="ja-JP" altLang="en-US" sz="2000" dirty="0"/>
              <a:t>年□□　町の橋調べ</a:t>
            </a:r>
            <a:endParaRPr lang="en-US" altLang="ja-JP" sz="2000" dirty="0"/>
          </a:p>
          <a:p>
            <a:pPr>
              <a:defRPr/>
            </a:pPr>
            <a:r>
              <a:rPr lang="ja-JP" altLang="en-US" sz="2000" dirty="0"/>
              <a:t>○○橋は、万延元年（１８６０）に美濃国</a:t>
            </a:r>
            <a:r>
              <a:rPr lang="en-US" altLang="ja-JP" sz="2000" dirty="0"/>
              <a:t>××</a:t>
            </a:r>
            <a:r>
              <a:rPr lang="ja-JP" altLang="en-US" sz="2000" dirty="0"/>
              <a:t>という人が</a:t>
            </a:r>
            <a:r>
              <a:rPr lang="en-US" altLang="ja-JP" sz="2000" dirty="0"/>
              <a:t>20</a:t>
            </a:r>
            <a:r>
              <a:rPr lang="ja-JP" altLang="en-US" sz="2000" dirty="0"/>
              <a:t>年かけて完成させ、安心して川を渡れるようになってよかったです。</a:t>
            </a:r>
          </a:p>
        </p:txBody>
      </p:sp>
      <p:sp>
        <p:nvSpPr>
          <p:cNvPr id="13" name="フローチャート : 書類 12"/>
          <p:cNvSpPr/>
          <p:nvPr/>
        </p:nvSpPr>
        <p:spPr>
          <a:xfrm>
            <a:off x="5214938" y="3857625"/>
            <a:ext cx="3571875" cy="2428875"/>
          </a:xfrm>
          <a:prstGeom prst="flowChartDocument">
            <a:avLst/>
          </a:prstGeom>
        </p:spPr>
        <p:style>
          <a:lnRef idx="1">
            <a:schemeClr val="dk1"/>
          </a:lnRef>
          <a:fillRef idx="2">
            <a:schemeClr val="dk1"/>
          </a:fillRef>
          <a:effectRef idx="1">
            <a:schemeClr val="dk1"/>
          </a:effectRef>
          <a:fontRef idx="minor">
            <a:schemeClr val="dk1"/>
          </a:fontRef>
        </p:style>
        <p:txBody>
          <a:bodyPr/>
          <a:lstStyle/>
          <a:p>
            <a:pPr>
              <a:defRPr/>
            </a:pPr>
            <a:r>
              <a:rPr lang="en-US" altLang="ja-JP" sz="2000" dirty="0">
                <a:solidFill>
                  <a:srgbClr val="002060"/>
                </a:solidFill>
              </a:rPr>
              <a:t>【</a:t>
            </a:r>
            <a:r>
              <a:rPr lang="ja-JP" altLang="en-US" sz="2000" dirty="0">
                <a:solidFill>
                  <a:srgbClr val="002060"/>
                </a:solidFill>
              </a:rPr>
              <a:t>指導後</a:t>
            </a:r>
            <a:r>
              <a:rPr lang="en-US" altLang="ja-JP" sz="2000" dirty="0">
                <a:solidFill>
                  <a:srgbClr val="002060"/>
                </a:solidFill>
              </a:rPr>
              <a:t>】</a:t>
            </a:r>
          </a:p>
          <a:p>
            <a:pPr>
              <a:defRPr/>
            </a:pPr>
            <a:r>
              <a:rPr lang="ja-JP" altLang="en-US" sz="2000" dirty="0">
                <a:solidFill>
                  <a:srgbClr val="FF0000"/>
                </a:solidFill>
              </a:rPr>
              <a:t>町の橋図鑑に、「</a:t>
            </a:r>
            <a:r>
              <a:rPr lang="ja-JP" altLang="en-US" sz="2000" dirty="0"/>
              <a:t>○○橋は、万延元年（１８６０）に美濃国</a:t>
            </a:r>
            <a:r>
              <a:rPr lang="en-US" altLang="ja-JP" sz="2000" dirty="0"/>
              <a:t>××</a:t>
            </a:r>
            <a:r>
              <a:rPr lang="ja-JP" altLang="en-US" sz="2000" dirty="0"/>
              <a:t>という人が</a:t>
            </a:r>
            <a:r>
              <a:rPr lang="en-US" altLang="ja-JP" sz="2000" dirty="0"/>
              <a:t>20</a:t>
            </a:r>
            <a:r>
              <a:rPr lang="ja-JP" altLang="en-US" sz="2000" dirty="0"/>
              <a:t>年かけて完成させた。</a:t>
            </a:r>
            <a:r>
              <a:rPr lang="ja-JP" altLang="en-US" sz="2000" dirty="0">
                <a:solidFill>
                  <a:srgbClr val="FF0000"/>
                </a:solidFill>
              </a:rPr>
              <a:t>」と書いてありました。</a:t>
            </a:r>
            <a:r>
              <a:rPr lang="ja-JP" altLang="en-US" sz="2000" dirty="0"/>
              <a:t>安心して川を渡れるようになってよかったです。</a:t>
            </a:r>
          </a:p>
        </p:txBody>
      </p:sp>
      <p:sp>
        <p:nvSpPr>
          <p:cNvPr id="14" name="角丸四角形吹き出し 13"/>
          <p:cNvSpPr>
            <a:spLocks noChangeArrowheads="1"/>
          </p:cNvSpPr>
          <p:nvPr/>
        </p:nvSpPr>
        <p:spPr bwMode="auto">
          <a:xfrm>
            <a:off x="3779838" y="3214688"/>
            <a:ext cx="5006975" cy="571500"/>
          </a:xfrm>
          <a:prstGeom prst="wedgeRoundRectCallout">
            <a:avLst>
              <a:gd name="adj1" fmla="val -29394"/>
              <a:gd name="adj2" fmla="val -77500"/>
              <a:gd name="adj3" fmla="val 16667"/>
            </a:avLst>
          </a:prstGeom>
          <a:solidFill>
            <a:srgbClr val="FFFF00"/>
          </a:solidFill>
          <a:ln w="25400" algn="ctr">
            <a:solidFill>
              <a:srgbClr val="23236F"/>
            </a:solidFill>
            <a:miter lim="800000"/>
            <a:headEnd/>
            <a:tailEnd/>
          </a:ln>
        </p:spPr>
        <p:txBody>
          <a:bodyPr anchor="ctr"/>
          <a:lstStyle/>
          <a:p>
            <a:pPr algn="ctr">
              <a:defRPr/>
            </a:pPr>
            <a:r>
              <a:rPr lang="ja-JP" altLang="en-US" sz="2400" dirty="0">
                <a:solidFill>
                  <a:srgbClr val="002060"/>
                </a:solidFill>
                <a:latin typeface="+mn-lt"/>
                <a:ea typeface="+mn-ea"/>
              </a:rPr>
              <a:t>これは、だれが言っているのかな</a:t>
            </a:r>
            <a:r>
              <a:rPr lang="en-US" altLang="ja-JP" sz="2400" dirty="0">
                <a:solidFill>
                  <a:srgbClr val="002060"/>
                </a:solidFill>
                <a:latin typeface="+mn-lt"/>
                <a:ea typeface="+mn-ea"/>
              </a:rPr>
              <a:t>?</a:t>
            </a:r>
          </a:p>
        </p:txBody>
      </p:sp>
      <p:sp>
        <p:nvSpPr>
          <p:cNvPr id="16" name="フローチャート : 代替処理 15"/>
          <p:cNvSpPr/>
          <p:nvPr/>
        </p:nvSpPr>
        <p:spPr>
          <a:xfrm>
            <a:off x="264757" y="5304705"/>
            <a:ext cx="4861743" cy="1000125"/>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400" dirty="0"/>
              <a:t>出典（出所）等の明示を行わせる。</a:t>
            </a:r>
            <a:endParaRPr lang="en-US" altLang="ja-JP" sz="2400" dirty="0"/>
          </a:p>
          <a:p>
            <a:pPr algn="ctr">
              <a:defRPr/>
            </a:pPr>
            <a:r>
              <a:rPr lang="ja-JP" altLang="en-US" sz="2400" dirty="0"/>
              <a:t>著作権に関わる指導</a:t>
            </a:r>
            <a:endParaRPr lang="en-US" altLang="ja-JP" sz="2400" dirty="0"/>
          </a:p>
        </p:txBody>
      </p:sp>
      <p:pic>
        <p:nvPicPr>
          <p:cNvPr id="59402" name="図 17" descr="mpsb1101c-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1875" y="2500313"/>
            <a:ext cx="9779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p:cNvSpPr/>
          <p:nvPr/>
        </p:nvSpPr>
        <p:spPr>
          <a:xfrm>
            <a:off x="347663" y="2366963"/>
            <a:ext cx="2511425" cy="369887"/>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ja-JP" altLang="en-US" dirty="0"/>
              <a:t>町の橋調べの授業から</a:t>
            </a:r>
            <a:r>
              <a:rPr lang="en-US" altLang="ja-JP" dirty="0"/>
              <a:t> </a:t>
            </a:r>
            <a:endParaRPr lang="ja-JP" altLang="en-US" dirty="0"/>
          </a:p>
        </p:txBody>
      </p:sp>
      <p:sp>
        <p:nvSpPr>
          <p:cNvPr id="59404" name="テキスト ボックス 4"/>
          <p:cNvSpPr txBox="1">
            <a:spLocks noChangeArrowheads="1"/>
          </p:cNvSpPr>
          <p:nvPr/>
        </p:nvSpPr>
        <p:spPr bwMode="auto">
          <a:xfrm>
            <a:off x="128588" y="190500"/>
            <a:ext cx="454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latin typeface="HGP創英角ｺﾞｼｯｸUB" pitchFamily="50" charset="-128"/>
                <a:ea typeface="HGP創英角ｺﾞｼｯｸUB" pitchFamily="50" charset="-128"/>
              </a:rPr>
              <a:t>国語科の学習での指導例</a:t>
            </a:r>
          </a:p>
        </p:txBody>
      </p:sp>
    </p:spTree>
    <p:extLst>
      <p:ext uri="{BB962C8B-B14F-4D97-AF65-F5344CB8AC3E}">
        <p14:creationId xmlns:p14="http://schemas.microsoft.com/office/powerpoint/2010/main" val="3459482069"/>
      </p:ext>
    </p:extLst>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604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5597C462-5673-4E9D-8645-E1EB81199C62}" type="slidenum">
              <a:rPr lang="en-US" altLang="ja-JP" smtClean="0">
                <a:latin typeface="ＭＳ Ｐゴシック" pitchFamily="50" charset="-128"/>
              </a:rPr>
              <a:pPr eaLnBrk="1" hangingPunct="1"/>
              <a:t>53</a:t>
            </a:fld>
            <a:endParaRPr lang="en-US" altLang="ja-JP" smtClean="0">
              <a:latin typeface="ＭＳ Ｐゴシック" pitchFamily="50" charset="-128"/>
            </a:endParaRPr>
          </a:p>
        </p:txBody>
      </p:sp>
      <p:sp>
        <p:nvSpPr>
          <p:cNvPr id="17" name="右矢印 16"/>
          <p:cNvSpPr/>
          <p:nvPr/>
        </p:nvSpPr>
        <p:spPr>
          <a:xfrm rot="1873439">
            <a:off x="3306763" y="4187825"/>
            <a:ext cx="2008187"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433388" y="1270000"/>
            <a:ext cx="8207375"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ja-JP" altLang="en-US" sz="2400" dirty="0"/>
              <a:t>・・・様々な情報に対して適切に判断し，望ましい行動を</a:t>
            </a:r>
          </a:p>
          <a:p>
            <a:pPr>
              <a:defRPr/>
            </a:pPr>
            <a:r>
              <a:rPr lang="ja-JP" altLang="en-US" sz="2400" dirty="0"/>
              <a:t>しようとする能力や態度を身に付けることである。</a:t>
            </a:r>
          </a:p>
        </p:txBody>
      </p:sp>
      <p:sp>
        <p:nvSpPr>
          <p:cNvPr id="12" name="フローチャート : 書類 11"/>
          <p:cNvSpPr/>
          <p:nvPr/>
        </p:nvSpPr>
        <p:spPr>
          <a:xfrm>
            <a:off x="357188" y="2571750"/>
            <a:ext cx="3214687" cy="3000375"/>
          </a:xfrm>
          <a:prstGeom prst="flowChartDocument">
            <a:avLst/>
          </a:prstGeom>
        </p:spPr>
        <p:style>
          <a:lnRef idx="1">
            <a:schemeClr val="dk1"/>
          </a:lnRef>
          <a:fillRef idx="2">
            <a:schemeClr val="dk1"/>
          </a:fillRef>
          <a:effectRef idx="1">
            <a:schemeClr val="dk1"/>
          </a:effectRef>
          <a:fontRef idx="minor">
            <a:schemeClr val="dk1"/>
          </a:fontRef>
        </p:style>
        <p:txBody>
          <a:bodyPr/>
          <a:lstStyle/>
          <a:p>
            <a:pPr>
              <a:defRPr/>
            </a:pPr>
            <a:r>
              <a:rPr lang="ja-JP" altLang="en-US" sz="2000" dirty="0"/>
              <a:t>天気とコンビニ弁当の関係</a:t>
            </a:r>
            <a:endParaRPr lang="en-US" altLang="ja-JP" sz="2000" dirty="0"/>
          </a:p>
          <a:p>
            <a:pPr>
              <a:defRPr/>
            </a:pPr>
            <a:endParaRPr lang="en-US" altLang="ja-JP" sz="2000" dirty="0"/>
          </a:p>
          <a:p>
            <a:pPr>
              <a:defRPr/>
            </a:pPr>
            <a:endParaRPr lang="en-US" altLang="ja-JP" sz="2000" dirty="0"/>
          </a:p>
          <a:p>
            <a:pPr>
              <a:defRPr/>
            </a:pPr>
            <a:endParaRPr lang="en-US" altLang="ja-JP" sz="2000" dirty="0"/>
          </a:p>
          <a:p>
            <a:pPr>
              <a:defRPr/>
            </a:pPr>
            <a:endParaRPr lang="en-US" altLang="ja-JP" sz="2000" dirty="0"/>
          </a:p>
          <a:p>
            <a:pPr>
              <a:defRPr/>
            </a:pPr>
            <a:endParaRPr lang="en-US" altLang="ja-JP" sz="2000" dirty="0"/>
          </a:p>
          <a:p>
            <a:pPr>
              <a:defRPr/>
            </a:pPr>
            <a:r>
              <a:rPr lang="ja-JP" altLang="en-US" sz="2000" dirty="0"/>
              <a:t>見つけた一つの情報だけで考えを作っていた。</a:t>
            </a:r>
            <a:endParaRPr lang="en-US" altLang="ja-JP" sz="2000" dirty="0"/>
          </a:p>
          <a:p>
            <a:pPr>
              <a:defRPr/>
            </a:pPr>
            <a:r>
              <a:rPr lang="ja-JP" altLang="en-US" sz="2000" dirty="0"/>
              <a:t>　　　　　　　　</a:t>
            </a:r>
          </a:p>
        </p:txBody>
      </p:sp>
      <p:sp>
        <p:nvSpPr>
          <p:cNvPr id="13" name="フローチャート : 書類 12"/>
          <p:cNvSpPr/>
          <p:nvPr/>
        </p:nvSpPr>
        <p:spPr>
          <a:xfrm>
            <a:off x="5214938" y="3857625"/>
            <a:ext cx="3571875" cy="2428875"/>
          </a:xfrm>
          <a:prstGeom prst="flowChartDocument">
            <a:avLst/>
          </a:prstGeom>
        </p:spPr>
        <p:style>
          <a:lnRef idx="1">
            <a:schemeClr val="dk1"/>
          </a:lnRef>
          <a:fillRef idx="2">
            <a:schemeClr val="dk1"/>
          </a:fillRef>
          <a:effectRef idx="1">
            <a:schemeClr val="dk1"/>
          </a:effectRef>
          <a:fontRef idx="minor">
            <a:schemeClr val="dk1"/>
          </a:fontRef>
        </p:style>
        <p:txBody>
          <a:bodyPr/>
          <a:lstStyle/>
          <a:p>
            <a:pPr>
              <a:defRPr/>
            </a:pPr>
            <a:endParaRPr lang="ja-JP" altLang="en-US" sz="2000" dirty="0"/>
          </a:p>
        </p:txBody>
      </p:sp>
      <p:sp>
        <p:nvSpPr>
          <p:cNvPr id="14" name="角丸四角形吹き出し 13"/>
          <p:cNvSpPr>
            <a:spLocks noChangeArrowheads="1"/>
          </p:cNvSpPr>
          <p:nvPr/>
        </p:nvSpPr>
        <p:spPr bwMode="auto">
          <a:xfrm>
            <a:off x="3635375" y="3214688"/>
            <a:ext cx="5294313" cy="571500"/>
          </a:xfrm>
          <a:prstGeom prst="wedgeRoundRectCallout">
            <a:avLst>
              <a:gd name="adj1" fmla="val -27394"/>
              <a:gd name="adj2" fmla="val -77500"/>
              <a:gd name="adj3" fmla="val 16667"/>
            </a:avLst>
          </a:prstGeom>
          <a:solidFill>
            <a:srgbClr val="FFFF00"/>
          </a:solidFill>
          <a:ln w="25400" algn="ctr">
            <a:solidFill>
              <a:srgbClr val="23236F"/>
            </a:solidFill>
            <a:miter lim="800000"/>
            <a:headEnd/>
            <a:tailEnd/>
          </a:ln>
        </p:spPr>
        <p:txBody>
          <a:bodyPr anchor="ctr"/>
          <a:lstStyle/>
          <a:p>
            <a:pPr algn="ctr">
              <a:defRPr/>
            </a:pPr>
            <a:r>
              <a:rPr lang="ja-JP" altLang="en-US" sz="2400" dirty="0">
                <a:solidFill>
                  <a:srgbClr val="002060"/>
                </a:solidFill>
                <a:latin typeface="+mn-lt"/>
                <a:ea typeface="+mn-ea"/>
              </a:rPr>
              <a:t>いくつか見比べて、正しいか確認！</a:t>
            </a:r>
            <a:endParaRPr lang="en-US" altLang="ja-JP" sz="2400" dirty="0">
              <a:solidFill>
                <a:srgbClr val="002060"/>
              </a:solidFill>
              <a:latin typeface="+mn-lt"/>
              <a:ea typeface="+mn-ea"/>
            </a:endParaRPr>
          </a:p>
        </p:txBody>
      </p:sp>
      <p:sp>
        <p:nvSpPr>
          <p:cNvPr id="16" name="フローチャート : 代替処理 15"/>
          <p:cNvSpPr/>
          <p:nvPr/>
        </p:nvSpPr>
        <p:spPr>
          <a:xfrm>
            <a:off x="3571875" y="5500688"/>
            <a:ext cx="4643438" cy="1000125"/>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400" dirty="0"/>
              <a:t>複数の情報を比較し、</a:t>
            </a:r>
            <a:endParaRPr lang="en-US" altLang="ja-JP" sz="2400" dirty="0"/>
          </a:p>
          <a:p>
            <a:pPr algn="ctr">
              <a:defRPr/>
            </a:pPr>
            <a:r>
              <a:rPr lang="ja-JP" altLang="en-US" sz="2400" dirty="0"/>
              <a:t>真偽を確かめて行動させる。</a:t>
            </a:r>
            <a:endParaRPr lang="en-US" altLang="ja-JP" sz="2400" dirty="0"/>
          </a:p>
        </p:txBody>
      </p:sp>
      <p:pic>
        <p:nvPicPr>
          <p:cNvPr id="60425" name="図 17" descr="mpsb1101c-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3313" y="2357438"/>
            <a:ext cx="9779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p:cNvSpPr/>
          <p:nvPr/>
        </p:nvSpPr>
        <p:spPr>
          <a:xfrm>
            <a:off x="433388" y="752475"/>
            <a:ext cx="2482428" cy="4619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ja-JP" altLang="en-US" sz="2400" dirty="0"/>
              <a:t>社会科５年より</a:t>
            </a:r>
          </a:p>
        </p:txBody>
      </p:sp>
      <p:pic>
        <p:nvPicPr>
          <p:cNvPr id="60427" name="図 19" descr="cale087-s.jpg"/>
          <p:cNvPicPr>
            <a:picLocks noChangeAspect="1"/>
          </p:cNvPicPr>
          <p:nvPr/>
        </p:nvPicPr>
        <p:blipFill>
          <a:blip r:embed="rId4">
            <a:extLst>
              <a:ext uri="{28A0092B-C50C-407E-A947-70E740481C1C}">
                <a14:useLocalDpi xmlns:a14="http://schemas.microsoft.com/office/drawing/2010/main" val="0"/>
              </a:ext>
            </a:extLst>
          </a:blip>
          <a:srcRect l="5569" t="29167"/>
          <a:stretch>
            <a:fillRect/>
          </a:stretch>
        </p:blipFill>
        <p:spPr bwMode="auto">
          <a:xfrm>
            <a:off x="500063" y="2974975"/>
            <a:ext cx="121126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p:cNvSpPr/>
          <p:nvPr/>
        </p:nvSpPr>
        <p:spPr>
          <a:xfrm>
            <a:off x="357188" y="2214563"/>
            <a:ext cx="3152775" cy="369887"/>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ja-JP" altLang="en-US" dirty="0"/>
              <a:t>くらしを支える情報の授業から</a:t>
            </a:r>
            <a:r>
              <a:rPr lang="en-US" altLang="ja-JP" dirty="0"/>
              <a:t> </a:t>
            </a:r>
            <a:endParaRPr lang="ja-JP" altLang="en-US" dirty="0"/>
          </a:p>
        </p:txBody>
      </p:sp>
      <p:pic>
        <p:nvPicPr>
          <p:cNvPr id="60429" name="図 22" descr="clas015-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2974975"/>
            <a:ext cx="1354138"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図 23" descr="cale087-s.jpg"/>
          <p:cNvPicPr>
            <a:picLocks noChangeAspect="1"/>
          </p:cNvPicPr>
          <p:nvPr/>
        </p:nvPicPr>
        <p:blipFill>
          <a:blip r:embed="rId4">
            <a:extLst>
              <a:ext uri="{28A0092B-C50C-407E-A947-70E740481C1C}">
                <a14:useLocalDpi xmlns:a14="http://schemas.microsoft.com/office/drawing/2010/main" val="0"/>
              </a:ext>
            </a:extLst>
          </a:blip>
          <a:srcRect l="5569" t="29167"/>
          <a:stretch>
            <a:fillRect/>
          </a:stretch>
        </p:blipFill>
        <p:spPr bwMode="auto">
          <a:xfrm>
            <a:off x="5357813" y="3929063"/>
            <a:ext cx="928687"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図 24" descr="s5c1a012c-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286250"/>
            <a:ext cx="100012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図 25" descr="s5c1a013c-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5063" y="4071938"/>
            <a:ext cx="795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3" name="図 26" descr="clas015-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3929063"/>
            <a:ext cx="14970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4" name="テキスト ボックス 4"/>
          <p:cNvSpPr txBox="1">
            <a:spLocks noChangeArrowheads="1"/>
          </p:cNvSpPr>
          <p:nvPr/>
        </p:nvSpPr>
        <p:spPr bwMode="auto">
          <a:xfrm>
            <a:off x="74613" y="173037"/>
            <a:ext cx="454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latin typeface="HGP創英角ｺﾞｼｯｸUB" pitchFamily="50" charset="-128"/>
                <a:ea typeface="HGP創英角ｺﾞｼｯｸUB" pitchFamily="50" charset="-128"/>
              </a:rPr>
              <a:t>社会科の学習での指導例</a:t>
            </a:r>
          </a:p>
        </p:txBody>
      </p:sp>
    </p:spTree>
    <p:extLst>
      <p:ext uri="{BB962C8B-B14F-4D97-AF65-F5344CB8AC3E}">
        <p14:creationId xmlns:p14="http://schemas.microsoft.com/office/powerpoint/2010/main" val="4101896994"/>
      </p:ext>
    </p:extLst>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ja-JP" altLang="en-US" smtClean="0"/>
              <a:t>平成</a:t>
            </a:r>
            <a:r>
              <a:rPr kumimoji="1" lang="en-US" altLang="ja-JP" smtClean="0"/>
              <a:t>23</a:t>
            </a:r>
            <a:r>
              <a:rPr kumimoji="1" lang="ja-JP" altLang="en-US" smtClean="0"/>
              <a:t>年</a:t>
            </a:r>
            <a:r>
              <a:rPr kumimoji="1" lang="en-US" altLang="ja-JP" smtClean="0"/>
              <a:t>7</a:t>
            </a:r>
            <a:r>
              <a:rPr kumimoji="1" lang="ja-JP" altLang="en-US" smtClean="0"/>
              <a:t>月</a:t>
            </a:r>
            <a:r>
              <a:rPr kumimoji="1" lang="en-US" altLang="ja-JP" smtClean="0"/>
              <a:t>29</a:t>
            </a:r>
            <a:r>
              <a:rPr kumimoji="1" lang="ja-JP" altLang="en-US" smtClean="0"/>
              <a:t>日</a:t>
            </a:r>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6144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AB7125D2-A0D6-4BA6-97C4-11BB4D72814B}" type="slidenum">
              <a:rPr lang="en-US" altLang="ja-JP" smtClean="0">
                <a:latin typeface="ＭＳ Ｐゴシック" pitchFamily="50" charset="-128"/>
              </a:rPr>
              <a:pPr eaLnBrk="1" hangingPunct="1"/>
              <a:t>54</a:t>
            </a:fld>
            <a:endParaRPr lang="en-US" altLang="ja-JP" smtClean="0">
              <a:latin typeface="ＭＳ Ｐゴシック" pitchFamily="50" charset="-128"/>
            </a:endParaRPr>
          </a:p>
        </p:txBody>
      </p:sp>
      <p:sp>
        <p:nvSpPr>
          <p:cNvPr id="28" name="角丸四角形吹き出し 27"/>
          <p:cNvSpPr/>
          <p:nvPr/>
        </p:nvSpPr>
        <p:spPr>
          <a:xfrm>
            <a:off x="5000625" y="1928813"/>
            <a:ext cx="3786188" cy="928687"/>
          </a:xfrm>
          <a:prstGeom prst="wedgeRoundRectCallout">
            <a:avLst>
              <a:gd name="adj1" fmla="val -57967"/>
              <a:gd name="adj2" fmla="val -47254"/>
              <a:gd name="adj3" fmla="val 16667"/>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400" dirty="0">
                <a:solidFill>
                  <a:srgbClr val="002060"/>
                </a:solidFill>
              </a:rPr>
              <a:t>もし、自分だったらどんな気持ちになるか考えよう</a:t>
            </a:r>
            <a:endParaRPr lang="en-US" altLang="ja-JP" sz="2200" dirty="0">
              <a:solidFill>
                <a:srgbClr val="002060"/>
              </a:solidFill>
            </a:endParaRPr>
          </a:p>
        </p:txBody>
      </p:sp>
      <p:pic>
        <p:nvPicPr>
          <p:cNvPr id="61444" name="図 28" descr="mpsb1101c-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7625" y="1285875"/>
            <a:ext cx="9779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p:cNvSpPr/>
          <p:nvPr/>
        </p:nvSpPr>
        <p:spPr>
          <a:xfrm>
            <a:off x="1428750" y="785813"/>
            <a:ext cx="5667375" cy="369887"/>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ja-JP" altLang="en-US" dirty="0"/>
              <a:t>メールや掲示板でのコミュニケーションを考える授業から</a:t>
            </a:r>
            <a:r>
              <a:rPr lang="en-US" altLang="ja-JP" dirty="0"/>
              <a:t> </a:t>
            </a:r>
            <a:endParaRPr lang="ja-JP" altLang="en-US" dirty="0"/>
          </a:p>
        </p:txBody>
      </p:sp>
      <p:sp>
        <p:nvSpPr>
          <p:cNvPr id="17" name="フローチャート : 代替処理 16"/>
          <p:cNvSpPr/>
          <p:nvPr/>
        </p:nvSpPr>
        <p:spPr>
          <a:xfrm>
            <a:off x="1214438" y="1285875"/>
            <a:ext cx="2143125" cy="500063"/>
          </a:xfrm>
          <a:prstGeom prst="flowChartAlternateProcess">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400" dirty="0"/>
              <a:t>技術・家庭科</a:t>
            </a:r>
            <a:endParaRPr lang="en-US" altLang="ja-JP" sz="2400" dirty="0"/>
          </a:p>
        </p:txBody>
      </p:sp>
      <p:sp>
        <p:nvSpPr>
          <p:cNvPr id="23" name="フローチャート : 代替処理 22"/>
          <p:cNvSpPr/>
          <p:nvPr/>
        </p:nvSpPr>
        <p:spPr>
          <a:xfrm>
            <a:off x="5715000" y="1285875"/>
            <a:ext cx="2143125" cy="500063"/>
          </a:xfrm>
          <a:prstGeom prst="flowChartAlternateProcess">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400" dirty="0"/>
              <a:t>道徳</a:t>
            </a:r>
            <a:endParaRPr lang="en-US" altLang="ja-JP" sz="2400" dirty="0"/>
          </a:p>
        </p:txBody>
      </p:sp>
      <p:sp>
        <p:nvSpPr>
          <p:cNvPr id="25" name="角丸四角形吹き出し 24"/>
          <p:cNvSpPr/>
          <p:nvPr/>
        </p:nvSpPr>
        <p:spPr>
          <a:xfrm>
            <a:off x="428625" y="1928813"/>
            <a:ext cx="3500438" cy="928687"/>
          </a:xfrm>
          <a:prstGeom prst="wedgeRoundRectCallout">
            <a:avLst>
              <a:gd name="adj1" fmla="val 59030"/>
              <a:gd name="adj2" fmla="val -40658"/>
              <a:gd name="adj3" fmla="val 16667"/>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000" dirty="0">
                <a:solidFill>
                  <a:srgbClr val="002060"/>
                </a:solidFill>
              </a:rPr>
              <a:t>ネットの特徴や仕組み、</a:t>
            </a:r>
            <a:endParaRPr lang="en-US" altLang="ja-JP" sz="2000" dirty="0">
              <a:solidFill>
                <a:srgbClr val="002060"/>
              </a:solidFill>
            </a:endParaRPr>
          </a:p>
          <a:p>
            <a:pPr algn="ctr">
              <a:defRPr/>
            </a:pPr>
            <a:r>
              <a:rPr lang="ja-JP" altLang="en-US" sz="2000" dirty="0">
                <a:solidFill>
                  <a:srgbClr val="002060"/>
                </a:solidFill>
              </a:rPr>
              <a:t>関連法規から両者の気持ちを考えよう</a:t>
            </a:r>
            <a:endParaRPr lang="en-US" altLang="ja-JP" sz="2000" dirty="0">
              <a:solidFill>
                <a:srgbClr val="002060"/>
              </a:solidFill>
            </a:endParaRPr>
          </a:p>
        </p:txBody>
      </p:sp>
      <p:sp>
        <p:nvSpPr>
          <p:cNvPr id="26" name="フローチャート : 書類 25"/>
          <p:cNvSpPr/>
          <p:nvPr/>
        </p:nvSpPr>
        <p:spPr>
          <a:xfrm>
            <a:off x="357188" y="3286125"/>
            <a:ext cx="4071937" cy="3000375"/>
          </a:xfrm>
          <a:prstGeom prst="flowChartDocument">
            <a:avLst/>
          </a:prstGeom>
        </p:spPr>
        <p:style>
          <a:lnRef idx="1">
            <a:schemeClr val="dk1"/>
          </a:lnRef>
          <a:fillRef idx="2">
            <a:schemeClr val="dk1"/>
          </a:fillRef>
          <a:effectRef idx="1">
            <a:schemeClr val="dk1"/>
          </a:effectRef>
          <a:fontRef idx="minor">
            <a:schemeClr val="dk1"/>
          </a:fontRef>
        </p:style>
        <p:txBody>
          <a:bodyPr/>
          <a:lstStyle/>
          <a:p>
            <a:pPr>
              <a:defRPr/>
            </a:pPr>
            <a:r>
              <a:rPr lang="ja-JP" altLang="en-US" sz="2000" dirty="0"/>
              <a:t>ネットに書かれてしまうと、</a:t>
            </a:r>
            <a:r>
              <a:rPr lang="ja-JP" altLang="en-US" sz="2000" dirty="0">
                <a:solidFill>
                  <a:srgbClr val="FF0000"/>
                </a:solidFill>
              </a:rPr>
              <a:t>すぐにコピーされてばらまかれたり</a:t>
            </a:r>
            <a:r>
              <a:rPr lang="ja-JP" altLang="en-US" sz="2000" dirty="0"/>
              <a:t>する。</a:t>
            </a:r>
            <a:r>
              <a:rPr lang="ja-JP" altLang="en-US" sz="2000" dirty="0">
                <a:solidFill>
                  <a:srgbClr val="FF0000"/>
                </a:solidFill>
              </a:rPr>
              <a:t>あっという間に</a:t>
            </a:r>
            <a:r>
              <a:rPr lang="ja-JP" altLang="en-US" sz="2000" dirty="0"/>
              <a:t>多くの人に知られてしまうことになる。それに、一度ネットに流出してしまうと、自分の力では全てを</a:t>
            </a:r>
            <a:r>
              <a:rPr lang="ja-JP" altLang="en-US" sz="2000" dirty="0">
                <a:solidFill>
                  <a:srgbClr val="FF0000"/>
                </a:solidFill>
              </a:rPr>
              <a:t>消すことができない</a:t>
            </a:r>
            <a:r>
              <a:rPr lang="ja-JP" altLang="en-US" sz="2000" dirty="0"/>
              <a:t>。いつまでも、びくびくしなければならなくなる。</a:t>
            </a:r>
          </a:p>
        </p:txBody>
      </p:sp>
      <p:sp>
        <p:nvSpPr>
          <p:cNvPr id="27" name="フローチャート : 書類 26"/>
          <p:cNvSpPr/>
          <p:nvPr/>
        </p:nvSpPr>
        <p:spPr>
          <a:xfrm>
            <a:off x="4714875" y="3286125"/>
            <a:ext cx="4214813" cy="3000375"/>
          </a:xfrm>
          <a:prstGeom prst="flowChartDocument">
            <a:avLst/>
          </a:prstGeom>
        </p:spPr>
        <p:style>
          <a:lnRef idx="1">
            <a:schemeClr val="dk1"/>
          </a:lnRef>
          <a:fillRef idx="2">
            <a:schemeClr val="dk1"/>
          </a:fillRef>
          <a:effectRef idx="1">
            <a:schemeClr val="dk1"/>
          </a:effectRef>
          <a:fontRef idx="minor">
            <a:schemeClr val="dk1"/>
          </a:fontRef>
        </p:style>
        <p:txBody>
          <a:bodyPr/>
          <a:lstStyle/>
          <a:p>
            <a:pPr>
              <a:defRPr/>
            </a:pPr>
            <a:r>
              <a:rPr lang="ja-JP" altLang="en-US" sz="2000" dirty="0"/>
              <a:t>多くの他人が知ることになったら、自分だったら「</a:t>
            </a:r>
            <a:r>
              <a:rPr lang="ja-JP" altLang="en-US" sz="2000" dirty="0">
                <a:solidFill>
                  <a:srgbClr val="FF0000"/>
                </a:solidFill>
              </a:rPr>
              <a:t>会う人がみんな自分を笑っているように思う</a:t>
            </a:r>
            <a:r>
              <a:rPr lang="ja-JP" altLang="en-US" sz="2000" dirty="0"/>
              <a:t>」。怖くて、外に出られなくなる。相手が分からないから、周りの人</a:t>
            </a:r>
            <a:r>
              <a:rPr lang="ja-JP" altLang="en-US" sz="2000" dirty="0">
                <a:solidFill>
                  <a:srgbClr val="FF0000"/>
                </a:solidFill>
              </a:rPr>
              <a:t>すべてを疑いたくなる</a:t>
            </a:r>
            <a:r>
              <a:rPr lang="ja-JP" altLang="en-US" sz="2000" dirty="0"/>
              <a:t>。</a:t>
            </a:r>
          </a:p>
        </p:txBody>
      </p:sp>
      <p:sp>
        <p:nvSpPr>
          <p:cNvPr id="22" name="フローチャート : 代替処理 21"/>
          <p:cNvSpPr/>
          <p:nvPr/>
        </p:nvSpPr>
        <p:spPr>
          <a:xfrm>
            <a:off x="428625" y="5877272"/>
            <a:ext cx="8358188" cy="766416"/>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400" dirty="0"/>
              <a:t>教科・道徳のそれぞれの本質を確実にとらえ</a:t>
            </a:r>
            <a:endParaRPr lang="en-US" altLang="ja-JP" sz="2400" dirty="0"/>
          </a:p>
          <a:p>
            <a:pPr algn="ctr">
              <a:defRPr/>
            </a:pPr>
            <a:r>
              <a:rPr lang="ja-JP" altLang="en-US" sz="2400" dirty="0"/>
              <a:t>学習の足場を混同しないように留意する必要がある。</a:t>
            </a:r>
            <a:endParaRPr lang="en-US" altLang="ja-JP" sz="2400" dirty="0"/>
          </a:p>
        </p:txBody>
      </p:sp>
      <p:sp>
        <p:nvSpPr>
          <p:cNvPr id="31" name="正方形/長方形 30"/>
          <p:cNvSpPr/>
          <p:nvPr/>
        </p:nvSpPr>
        <p:spPr>
          <a:xfrm>
            <a:off x="3857625" y="2928938"/>
            <a:ext cx="1338263" cy="369887"/>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ja-JP" altLang="en-US" dirty="0"/>
              <a:t>生徒の発言</a:t>
            </a:r>
          </a:p>
        </p:txBody>
      </p:sp>
      <p:sp>
        <p:nvSpPr>
          <p:cNvPr id="34" name="下矢印 33"/>
          <p:cNvSpPr/>
          <p:nvPr/>
        </p:nvSpPr>
        <p:spPr>
          <a:xfrm>
            <a:off x="1928813" y="2857500"/>
            <a:ext cx="500062"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下矢印 34"/>
          <p:cNvSpPr/>
          <p:nvPr/>
        </p:nvSpPr>
        <p:spPr>
          <a:xfrm>
            <a:off x="6786563" y="2857500"/>
            <a:ext cx="500062"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正方形/長方形 35"/>
          <p:cNvSpPr/>
          <p:nvPr/>
        </p:nvSpPr>
        <p:spPr>
          <a:xfrm>
            <a:off x="1428750" y="2928938"/>
            <a:ext cx="1570038" cy="36988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ja-JP" altLang="en-US" dirty="0">
                <a:solidFill>
                  <a:srgbClr val="002060"/>
                </a:solidFill>
              </a:rPr>
              <a:t>特徴や仕組み</a:t>
            </a:r>
            <a:endParaRPr lang="ja-JP" altLang="en-US" dirty="0"/>
          </a:p>
        </p:txBody>
      </p:sp>
      <p:sp>
        <p:nvSpPr>
          <p:cNvPr id="37" name="正方形/長方形 36"/>
          <p:cNvSpPr/>
          <p:nvPr/>
        </p:nvSpPr>
        <p:spPr>
          <a:xfrm>
            <a:off x="6464300" y="2928938"/>
            <a:ext cx="1108075" cy="36988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ja-JP" altLang="en-US" dirty="0"/>
              <a:t>相手意識</a:t>
            </a:r>
          </a:p>
        </p:txBody>
      </p:sp>
      <p:sp>
        <p:nvSpPr>
          <p:cNvPr id="61457" name="テキスト ボックス 4"/>
          <p:cNvSpPr txBox="1">
            <a:spLocks noChangeArrowheads="1"/>
          </p:cNvSpPr>
          <p:nvPr/>
        </p:nvSpPr>
        <p:spPr bwMode="auto">
          <a:xfrm>
            <a:off x="-24750" y="206375"/>
            <a:ext cx="5905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技術・家庭科と道徳の学習の違い</a:t>
            </a:r>
            <a:endParaRPr lang="ja-JP" altLang="en-US" sz="3200" dirty="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735354134"/>
      </p:ext>
    </p:extLst>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正方形/長方形 8"/>
          <p:cNvSpPr>
            <a:spLocks noChangeArrowheads="1"/>
          </p:cNvSpPr>
          <p:nvPr/>
        </p:nvSpPr>
        <p:spPr bwMode="auto">
          <a:xfrm>
            <a:off x="467544" y="476672"/>
            <a:ext cx="5427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200" dirty="0">
                <a:ea typeface="HGP創英角ｺﾞｼｯｸUB" pitchFamily="50" charset="-128"/>
              </a:rPr>
              <a:t>道徳の授業の指導上の留意点</a:t>
            </a:r>
          </a:p>
        </p:txBody>
      </p:sp>
      <p:sp>
        <p:nvSpPr>
          <p:cNvPr id="4" name="正方形/長方形 3"/>
          <p:cNvSpPr/>
          <p:nvPr/>
        </p:nvSpPr>
        <p:spPr>
          <a:xfrm>
            <a:off x="323850" y="3068638"/>
            <a:ext cx="2735263" cy="708025"/>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defRPr/>
            </a:pPr>
            <a:r>
              <a:rPr lang="ja-JP" altLang="en-US" sz="4000" dirty="0">
                <a:solidFill>
                  <a:schemeClr val="bg1"/>
                </a:solidFill>
              </a:rPr>
              <a:t>道徳の時間</a:t>
            </a:r>
          </a:p>
        </p:txBody>
      </p:sp>
      <p:sp>
        <p:nvSpPr>
          <p:cNvPr id="5" name="正方形/長方形 4"/>
          <p:cNvSpPr/>
          <p:nvPr/>
        </p:nvSpPr>
        <p:spPr>
          <a:xfrm>
            <a:off x="3276600" y="1341438"/>
            <a:ext cx="5472113" cy="18000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800" dirty="0"/>
              <a:t>道徳的価値の自覚及び自己の生き方についての考えを深めることを通して道徳的実践力を育成する</a:t>
            </a:r>
          </a:p>
        </p:txBody>
      </p:sp>
      <p:sp>
        <p:nvSpPr>
          <p:cNvPr id="6" name="正方形/長方形 5"/>
          <p:cNvSpPr/>
          <p:nvPr/>
        </p:nvSpPr>
        <p:spPr>
          <a:xfrm>
            <a:off x="3276600" y="4076700"/>
            <a:ext cx="5472113" cy="18000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ja-JP" altLang="en-US" sz="2800" dirty="0"/>
              <a:t>情報機器の使い方やインターネットの操作，危険回避の方法やその際の行動の具体的な練習を行う</a:t>
            </a:r>
          </a:p>
        </p:txBody>
      </p:sp>
      <p:sp>
        <p:nvSpPr>
          <p:cNvPr id="65543" name="テキスト ボックス 6"/>
          <p:cNvSpPr txBox="1">
            <a:spLocks noChangeArrowheads="1"/>
          </p:cNvSpPr>
          <p:nvPr/>
        </p:nvSpPr>
        <p:spPr bwMode="auto">
          <a:xfrm>
            <a:off x="1763713" y="1412875"/>
            <a:ext cx="16621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9600"/>
              <a:t>○</a:t>
            </a:r>
          </a:p>
        </p:txBody>
      </p:sp>
      <p:sp>
        <p:nvSpPr>
          <p:cNvPr id="65544" name="テキスト ボックス 7"/>
          <p:cNvSpPr txBox="1">
            <a:spLocks noChangeArrowheads="1"/>
          </p:cNvSpPr>
          <p:nvPr/>
        </p:nvSpPr>
        <p:spPr bwMode="auto">
          <a:xfrm>
            <a:off x="1619250" y="4005263"/>
            <a:ext cx="20320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2000"/>
              <a:t>×</a:t>
            </a:r>
            <a:endParaRPr lang="ja-JP" altLang="en-US" sz="12000"/>
          </a:p>
        </p:txBody>
      </p:sp>
      <p:sp>
        <p:nvSpPr>
          <p:cNvPr id="3" name="フッター プレースホルダー 2"/>
          <p:cNvSpPr>
            <a:spLocks noGrp="1"/>
          </p:cNvSpPr>
          <p:nvPr>
            <p:ph type="ftr" sz="quarter" idx="11"/>
          </p:nvPr>
        </p:nvSpPr>
        <p:spPr/>
        <p:txBody>
          <a:bodyPr/>
          <a:lstStyle/>
          <a:p>
            <a:r>
              <a:rPr kumimoji="1" lang="ja-JP" altLang="en-US" smtClean="0"/>
              <a:t>情報モラル講座</a:t>
            </a:r>
            <a:endParaRPr kumimoji="1" lang="ja-JP" altLang="en-US"/>
          </a:p>
        </p:txBody>
      </p:sp>
      <p:sp>
        <p:nvSpPr>
          <p:cNvPr id="7" name="スライド番号プレースホルダー 6"/>
          <p:cNvSpPr>
            <a:spLocks noGrp="1"/>
          </p:cNvSpPr>
          <p:nvPr>
            <p:ph type="sldNum" sz="quarter" idx="12"/>
          </p:nvPr>
        </p:nvSpPr>
        <p:spPr/>
        <p:txBody>
          <a:bodyPr/>
          <a:lstStyle/>
          <a:p>
            <a:fld id="{F370EA60-FEF6-4CE1-BE86-66FA9E71023F}" type="slidenum">
              <a:rPr lang="ja-JP" altLang="en-US" smtClean="0"/>
              <a:pPr/>
              <a:t>55</a:t>
            </a:fld>
            <a:endParaRPr lang="ja-JP" altLang="en-US" dirty="0"/>
          </a:p>
        </p:txBody>
      </p:sp>
    </p:spTree>
    <p:extLst>
      <p:ext uri="{BB962C8B-B14F-4D97-AF65-F5344CB8AC3E}">
        <p14:creationId xmlns:p14="http://schemas.microsoft.com/office/powerpoint/2010/main" val="310101164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3" name="フッター プレースホルダー 2"/>
          <p:cNvSpPr>
            <a:spLocks noGrp="1"/>
          </p:cNvSpPr>
          <p:nvPr>
            <p:ph type="ftr" sz="quarter" idx="11"/>
          </p:nvPr>
        </p:nvSpPr>
        <p:spPr/>
        <p:txBody>
          <a:bodyPr/>
          <a:lstStyle/>
          <a:p>
            <a:r>
              <a:rPr lang="ja-JP" altLang="en-US" smtClean="0"/>
              <a:t>情報モラル講座</a:t>
            </a:r>
            <a:endParaRPr lang="ja-JP" altLang="en-US" dirty="0"/>
          </a:p>
        </p:txBody>
      </p:sp>
      <p:sp>
        <p:nvSpPr>
          <p:cNvPr id="6451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7D8545CA-6A8C-4E4C-B384-CBF96648F7E2}" type="slidenum">
              <a:rPr lang="en-US" altLang="ja-JP" smtClean="0">
                <a:latin typeface="ＭＳ Ｐゴシック" pitchFamily="50" charset="-128"/>
              </a:rPr>
              <a:pPr eaLnBrk="1" hangingPunct="1"/>
              <a:t>56</a:t>
            </a:fld>
            <a:endParaRPr lang="en-US" altLang="ja-JP" smtClean="0">
              <a:latin typeface="ＭＳ Ｐゴシック" pitchFamily="50" charset="-128"/>
            </a:endParaRPr>
          </a:p>
        </p:txBody>
      </p:sp>
      <p:sp>
        <p:nvSpPr>
          <p:cNvPr id="64515" name="テキスト ボックス 4"/>
          <p:cNvSpPr txBox="1">
            <a:spLocks noChangeArrowheads="1"/>
          </p:cNvSpPr>
          <p:nvPr/>
        </p:nvSpPr>
        <p:spPr bwMode="auto">
          <a:xfrm>
            <a:off x="107504" y="401637"/>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200" dirty="0">
                <a:ea typeface="HGP創英角ｺﾞｼｯｸUB" pitchFamily="50" charset="-128"/>
              </a:rPr>
              <a:t>道徳で扱う内容</a:t>
            </a:r>
          </a:p>
        </p:txBody>
      </p:sp>
      <p:sp>
        <p:nvSpPr>
          <p:cNvPr id="6" name="正方形/長方形 5"/>
          <p:cNvSpPr/>
          <p:nvPr/>
        </p:nvSpPr>
        <p:spPr>
          <a:xfrm>
            <a:off x="250825" y="981075"/>
            <a:ext cx="8569325" cy="57600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en-US" sz="2800" dirty="0">
                <a:solidFill>
                  <a:srgbClr val="000000"/>
                </a:solidFill>
              </a:rPr>
              <a:t>情報モラルの内容</a:t>
            </a:r>
            <a:endParaRPr lang="en-US" altLang="ja-JP" sz="2800" dirty="0">
              <a:solidFill>
                <a:srgbClr val="000000"/>
              </a:solidFill>
            </a:endParaRPr>
          </a:p>
          <a:p>
            <a:pPr>
              <a:defRPr/>
            </a:pPr>
            <a:r>
              <a:rPr lang="ja-JP" altLang="en-US" sz="2400" dirty="0">
                <a:solidFill>
                  <a:srgbClr val="000000"/>
                </a:solidFill>
              </a:rPr>
              <a:t>個人情報の保護，人権侵害，著作権等に対する対応，危険回避やネットワーク上のルール，マナーなどが一般に指摘されている</a:t>
            </a:r>
            <a:endParaRPr lang="en-US" altLang="ja-JP" sz="2400" dirty="0">
              <a:solidFill>
                <a:srgbClr val="000000"/>
              </a:solidFill>
            </a:endParaRPr>
          </a:p>
          <a:p>
            <a:pPr>
              <a:defRPr/>
            </a:pPr>
            <a:endParaRPr lang="ja-JP" altLang="en-US" sz="2400" dirty="0">
              <a:solidFill>
                <a:srgbClr val="000000"/>
              </a:solidFill>
            </a:endParaRPr>
          </a:p>
          <a:p>
            <a:pPr>
              <a:defRPr/>
            </a:pPr>
            <a:r>
              <a:rPr lang="ja-JP" altLang="en-US" sz="2800" dirty="0">
                <a:solidFill>
                  <a:srgbClr val="000000"/>
                </a:solidFill>
              </a:rPr>
              <a:t>道徳の時間との関連</a:t>
            </a:r>
            <a:endParaRPr lang="en-US" altLang="ja-JP" sz="2800" dirty="0">
              <a:solidFill>
                <a:srgbClr val="000000"/>
              </a:solidFill>
            </a:endParaRPr>
          </a:p>
          <a:p>
            <a:pPr>
              <a:defRPr/>
            </a:pPr>
            <a:r>
              <a:rPr lang="ja-JP" altLang="en-US" sz="2400" dirty="0">
                <a:solidFill>
                  <a:srgbClr val="000000"/>
                </a:solidFill>
              </a:rPr>
              <a:t>情報モラルに関する題材を生かしたり，情報機器のある環境を生かすなどして指導に留意すること</a:t>
            </a:r>
            <a:endParaRPr lang="en-US" altLang="ja-JP" sz="2400" dirty="0">
              <a:solidFill>
                <a:srgbClr val="000000"/>
              </a:solidFill>
            </a:endParaRPr>
          </a:p>
          <a:p>
            <a:pPr>
              <a:defRPr/>
            </a:pPr>
            <a:endParaRPr lang="en-US" altLang="ja-JP" sz="2400" dirty="0">
              <a:solidFill>
                <a:srgbClr val="000000"/>
              </a:solidFill>
            </a:endParaRPr>
          </a:p>
          <a:p>
            <a:pPr>
              <a:defRPr/>
            </a:pPr>
            <a:r>
              <a:rPr lang="ja-JP" altLang="en-US" sz="2800" dirty="0">
                <a:solidFill>
                  <a:srgbClr val="000000"/>
                </a:solidFill>
              </a:rPr>
              <a:t>道徳の内容との関連</a:t>
            </a:r>
            <a:endParaRPr lang="en-US" altLang="ja-JP" sz="2800" dirty="0">
              <a:solidFill>
                <a:srgbClr val="000000"/>
              </a:solidFill>
            </a:endParaRPr>
          </a:p>
          <a:p>
            <a:pPr>
              <a:buFont typeface="Arial" pitchFamily="34" charset="0"/>
              <a:buNone/>
              <a:defRPr/>
            </a:pPr>
            <a:r>
              <a:rPr lang="ja-JP" altLang="en-US" sz="2400" dirty="0">
                <a:solidFill>
                  <a:srgbClr val="000000"/>
                </a:solidFill>
              </a:rPr>
              <a:t>・ 他者への思いやりや礼儀の問題</a:t>
            </a:r>
            <a:endParaRPr lang="en-US" altLang="ja-JP" sz="2400" dirty="0">
              <a:solidFill>
                <a:srgbClr val="000000"/>
              </a:solidFill>
            </a:endParaRPr>
          </a:p>
          <a:p>
            <a:pPr>
              <a:buFont typeface="Arial" pitchFamily="34" charset="0"/>
              <a:buNone/>
              <a:defRPr/>
            </a:pPr>
            <a:r>
              <a:rPr lang="ja-JP" altLang="en-US" sz="2400" dirty="0">
                <a:solidFill>
                  <a:srgbClr val="000000"/>
                </a:solidFill>
              </a:rPr>
              <a:t>・ 友人関係の問題，</a:t>
            </a:r>
            <a:endParaRPr lang="en-US" altLang="ja-JP" sz="2400" dirty="0">
              <a:solidFill>
                <a:srgbClr val="000000"/>
              </a:solidFill>
            </a:endParaRPr>
          </a:p>
          <a:p>
            <a:pPr>
              <a:buFont typeface="Arial" pitchFamily="34" charset="0"/>
              <a:buNone/>
              <a:defRPr/>
            </a:pPr>
            <a:r>
              <a:rPr lang="ja-JP" altLang="en-US" sz="2400" dirty="0">
                <a:solidFill>
                  <a:srgbClr val="000000"/>
                </a:solidFill>
              </a:rPr>
              <a:t>・ 情報を生かすときの法やきまりの遵守に伴う問題</a:t>
            </a:r>
            <a:endParaRPr lang="en-US" altLang="ja-JP" sz="2400" dirty="0">
              <a:solidFill>
                <a:srgbClr val="000000"/>
              </a:solidFill>
            </a:endParaRPr>
          </a:p>
          <a:p>
            <a:pPr>
              <a:buFont typeface="Arial" pitchFamily="34" charset="0"/>
              <a:buNone/>
              <a:defRPr/>
            </a:pPr>
            <a:r>
              <a:rPr lang="ja-JP" altLang="en-US" sz="2400" dirty="0">
                <a:solidFill>
                  <a:srgbClr val="000000"/>
                </a:solidFill>
              </a:rPr>
              <a:t>・ 特に，匿名性に伴って，人間関係に負の影響を及ぼすこと</a:t>
            </a:r>
            <a:endParaRPr lang="en-US" altLang="ja-JP" sz="2400" dirty="0">
              <a:solidFill>
                <a:srgbClr val="000000"/>
              </a:solidFill>
            </a:endParaRPr>
          </a:p>
          <a:p>
            <a:pPr algn="r">
              <a:defRPr/>
            </a:pPr>
            <a:r>
              <a:rPr lang="ja-JP" altLang="en-US" sz="2400" dirty="0">
                <a:solidFill>
                  <a:srgbClr val="000000"/>
                </a:solidFill>
              </a:rPr>
              <a:t>（小学校学習指導要領解説　道徳編）</a:t>
            </a:r>
          </a:p>
        </p:txBody>
      </p:sp>
    </p:spTree>
    <p:extLst>
      <p:ext uri="{BB962C8B-B14F-4D97-AF65-F5344CB8AC3E}">
        <p14:creationId xmlns:p14="http://schemas.microsoft.com/office/powerpoint/2010/main" val="1284870259"/>
      </p:ext>
    </p:extLst>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どんな指導をするか</a:t>
            </a:r>
            <a:r>
              <a:rPr kumimoji="1" lang="en-US" altLang="ja-JP" dirty="0" smtClean="0"/>
              <a:t/>
            </a:r>
            <a:br>
              <a:rPr kumimoji="1" lang="en-US" altLang="ja-JP" dirty="0" smtClean="0"/>
            </a:br>
            <a:r>
              <a:rPr lang="ja-JP" altLang="en-US" dirty="0"/>
              <a:t>　</a:t>
            </a:r>
            <a:r>
              <a:rPr lang="ja-JP" altLang="en-US" dirty="0" smtClean="0"/>
              <a:t>　　　　　</a:t>
            </a:r>
            <a:r>
              <a:rPr kumimoji="1" lang="ja-JP" altLang="en-US" dirty="0" smtClean="0"/>
              <a:t>　考えてみましょう。</a:t>
            </a:r>
            <a:endParaRPr kumimoji="1" lang="ja-JP" altLang="en-US" dirty="0"/>
          </a:p>
        </p:txBody>
      </p:sp>
      <p:sp>
        <p:nvSpPr>
          <p:cNvPr id="3" name="コンテンツ プレースホルダー 2"/>
          <p:cNvSpPr>
            <a:spLocks noGrp="1"/>
          </p:cNvSpPr>
          <p:nvPr>
            <p:ph idx="1"/>
          </p:nvPr>
        </p:nvSpPr>
        <p:spPr>
          <a:xfrm>
            <a:off x="457200" y="1600201"/>
            <a:ext cx="8147248" cy="3268960"/>
          </a:xfrm>
        </p:spPr>
        <p:txBody>
          <a:bodyPr/>
          <a:lstStyle/>
          <a:p>
            <a:pPr marL="0" indent="0">
              <a:buNone/>
            </a:pPr>
            <a:r>
              <a:rPr kumimoji="1" lang="ja-JP" altLang="en-US" dirty="0" smtClean="0"/>
              <a:t>参考</a:t>
            </a:r>
            <a:endParaRPr kumimoji="1" lang="en-US" altLang="ja-JP" dirty="0" smtClean="0"/>
          </a:p>
          <a:p>
            <a:r>
              <a:rPr lang="ja-JP" altLang="en-US" dirty="0" smtClean="0"/>
              <a:t>情報モラル教育実践ガイダンス</a:t>
            </a:r>
            <a:endParaRPr lang="en-US" altLang="ja-JP" dirty="0" smtClean="0"/>
          </a:p>
          <a:p>
            <a:r>
              <a:rPr kumimoji="1" lang="ja-JP" altLang="en-US" dirty="0" smtClean="0"/>
              <a:t>教育の情報化に関する手引　</a:t>
            </a:r>
            <a:r>
              <a:rPr kumimoji="1" lang="en-US" altLang="ja-JP" dirty="0" smtClean="0"/>
              <a:t>5</a:t>
            </a:r>
            <a:r>
              <a:rPr kumimoji="1" lang="ja-JP" altLang="en-US" dirty="0" smtClean="0"/>
              <a:t>章 </a:t>
            </a:r>
            <a:r>
              <a:rPr kumimoji="1" lang="en-US" altLang="ja-JP" dirty="0" smtClean="0"/>
              <a:t>p124</a:t>
            </a:r>
            <a:endParaRPr lang="en-US" altLang="ja-JP" dirty="0" smtClean="0"/>
          </a:p>
          <a:p>
            <a:r>
              <a:rPr kumimoji="1" lang="ja-JP" altLang="en-US" dirty="0" smtClean="0"/>
              <a:t>事例で学ぶネットモラル</a:t>
            </a:r>
            <a:endParaRPr kumimoji="1" lang="en-US" altLang="ja-JP" dirty="0" smtClean="0"/>
          </a:p>
          <a:p>
            <a:pPr marL="0" indent="0">
              <a:buNone/>
            </a:pPr>
            <a:r>
              <a:rPr lang="ja-JP" altLang="en-US" dirty="0" smtClean="0"/>
              <a:t>　　モデルカリキュラム対応メニュー</a:t>
            </a:r>
            <a:endParaRPr lang="en-US" altLang="ja-JP" dirty="0"/>
          </a:p>
          <a:p>
            <a:r>
              <a:rPr lang="en-US" altLang="ja-JP" dirty="0" smtClean="0"/>
              <a:t>IT</a:t>
            </a:r>
            <a:r>
              <a:rPr lang="ja-JP" altLang="en-US" dirty="0" smtClean="0"/>
              <a:t>アドバイザーオンライン</a:t>
            </a:r>
            <a:r>
              <a:rPr lang="en-US" altLang="ja-JP" dirty="0" smtClean="0"/>
              <a:t/>
            </a:r>
            <a:br>
              <a:rPr lang="en-US" altLang="ja-JP" dirty="0" smtClean="0"/>
            </a:br>
            <a:r>
              <a:rPr lang="ja-JP" altLang="en-US" dirty="0" smtClean="0"/>
              <a:t>　情報モラルリテラシー</a:t>
            </a:r>
            <a:endParaRPr lang="en-US" altLang="ja-JP" dirty="0" smtClean="0"/>
          </a:p>
        </p:txBody>
      </p:sp>
      <p:sp>
        <p:nvSpPr>
          <p:cNvPr id="4" name="日付プレースホルダー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フッター プレースホルダー 4"/>
          <p:cNvSpPr>
            <a:spLocks noGrp="1"/>
          </p:cNvSpPr>
          <p:nvPr>
            <p:ph type="ftr" sz="quarter" idx="11"/>
          </p:nvPr>
        </p:nvSpPr>
        <p:spPr/>
        <p:txBody>
          <a:bodyPr/>
          <a:lstStyle/>
          <a:p>
            <a:r>
              <a:rPr lang="ja-JP" altLang="en-US" smtClean="0"/>
              <a:t>情報モラル講座</a:t>
            </a:r>
            <a:endParaRPr lang="ja-JP" altLang="en-US" dirty="0"/>
          </a:p>
        </p:txBody>
      </p:sp>
      <p:sp>
        <p:nvSpPr>
          <p:cNvPr id="6" name="スライド番号プレースホルダー 5"/>
          <p:cNvSpPr>
            <a:spLocks noGrp="1"/>
          </p:cNvSpPr>
          <p:nvPr>
            <p:ph type="sldNum" sz="quarter" idx="12"/>
          </p:nvPr>
        </p:nvSpPr>
        <p:spPr/>
        <p:txBody>
          <a:bodyPr/>
          <a:lstStyle/>
          <a:p>
            <a:pPr algn="r"/>
            <a:fld id="{0A5A4B86-9A0D-4356-A458-210EB57472AC}" type="slidenum">
              <a:rPr lang="ja-JP" altLang="en-US" smtClean="0"/>
              <a:t>57</a:t>
            </a:fld>
            <a:endParaRPr lang="ja-JP" altLang="en-US" dirty="0"/>
          </a:p>
        </p:txBody>
      </p:sp>
    </p:spTree>
    <p:extLst>
      <p:ext uri="{BB962C8B-B14F-4D97-AF65-F5344CB8AC3E}">
        <p14:creationId xmlns:p14="http://schemas.microsoft.com/office/powerpoint/2010/main" val="4201565513"/>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指導を考えてみましょう。</a:t>
            </a:r>
            <a:endParaRPr kumimoji="1" lang="ja-JP" altLang="en-US" dirty="0"/>
          </a:p>
        </p:txBody>
      </p:sp>
      <p:sp>
        <p:nvSpPr>
          <p:cNvPr id="4" name="日付プレースホルダー 3"/>
          <p:cNvSpPr>
            <a:spLocks noGrp="1"/>
          </p:cNvSpPr>
          <p:nvPr>
            <p:ph type="dt" sz="half" idx="10"/>
          </p:nvPr>
        </p:nvSpPr>
        <p:spPr/>
        <p:txBody>
          <a:bodyPr/>
          <a:lstStyle/>
          <a:p>
            <a:r>
              <a:rPr lang="ja-JP" altLang="en-US" smtClean="0"/>
              <a:t>平成</a:t>
            </a:r>
            <a:r>
              <a:rPr lang="en-US" altLang="ja-JP" smtClean="0"/>
              <a:t>24</a:t>
            </a:r>
            <a:r>
              <a:rPr lang="ja-JP" altLang="en-US" smtClean="0"/>
              <a:t>年</a:t>
            </a:r>
            <a:r>
              <a:rPr lang="en-US" altLang="ja-JP" smtClean="0"/>
              <a:t>7</a:t>
            </a:r>
            <a:r>
              <a:rPr lang="ja-JP" altLang="en-US" smtClean="0"/>
              <a:t>月</a:t>
            </a:r>
            <a:r>
              <a:rPr lang="en-US" altLang="ja-JP" smtClean="0"/>
              <a:t>30</a:t>
            </a:r>
            <a:r>
              <a:rPr lang="ja-JP" altLang="en-US" smtClean="0"/>
              <a:t>日</a:t>
            </a:r>
            <a:endParaRPr lang="ja-JP" altLang="en-US" dirty="0"/>
          </a:p>
        </p:txBody>
      </p:sp>
      <p:sp>
        <p:nvSpPr>
          <p:cNvPr id="5" name="フッター プレースホルダー 4"/>
          <p:cNvSpPr>
            <a:spLocks noGrp="1"/>
          </p:cNvSpPr>
          <p:nvPr>
            <p:ph type="ftr" sz="quarter" idx="11"/>
          </p:nvPr>
        </p:nvSpPr>
        <p:spPr/>
        <p:txBody>
          <a:bodyPr/>
          <a:lstStyle/>
          <a:p>
            <a:r>
              <a:rPr lang="ja-JP" altLang="en-US" smtClean="0"/>
              <a:t>情報モラル講座</a:t>
            </a:r>
            <a:endParaRPr lang="ja-JP" altLang="en-US" dirty="0"/>
          </a:p>
        </p:txBody>
      </p:sp>
      <p:sp>
        <p:nvSpPr>
          <p:cNvPr id="6" name="スライド番号プレースホルダー 5"/>
          <p:cNvSpPr>
            <a:spLocks noGrp="1"/>
          </p:cNvSpPr>
          <p:nvPr>
            <p:ph type="sldNum" sz="quarter" idx="12"/>
          </p:nvPr>
        </p:nvSpPr>
        <p:spPr/>
        <p:txBody>
          <a:bodyPr/>
          <a:lstStyle/>
          <a:p>
            <a:pPr algn="r"/>
            <a:fld id="{0A5A4B86-9A0D-4356-A458-210EB57472AC}" type="slidenum">
              <a:rPr lang="ja-JP" altLang="en-US" smtClean="0"/>
              <a:t>58</a:t>
            </a:fld>
            <a:endParaRPr lang="ja-JP" alt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5"/>
            <a:ext cx="8352928" cy="530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26056"/>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どのような指導が必要でしょうか</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800" dirty="0" smtClean="0"/>
              <a:t>Web</a:t>
            </a:r>
            <a:r>
              <a:rPr lang="ja-JP" altLang="en-US" sz="2800" dirty="0" smtClean="0"/>
              <a:t>で調べた資料を使う</a:t>
            </a:r>
            <a:endParaRPr kumimoji="1" lang="en-US" altLang="ja-JP" sz="2800" dirty="0" smtClean="0"/>
          </a:p>
        </p:txBody>
      </p:sp>
      <p:sp>
        <p:nvSpPr>
          <p:cNvPr id="4" name="日付プレースホルダー 3"/>
          <p:cNvSpPr>
            <a:spLocks noGrp="1"/>
          </p:cNvSpPr>
          <p:nvPr>
            <p:ph type="dt" sz="half" idx="10"/>
          </p:nvPr>
        </p:nvSpPr>
        <p:spPr/>
        <p:txBody>
          <a:bodyPr/>
          <a:lstStyle/>
          <a:p>
            <a:r>
              <a:rPr lang="ja-JP" altLang="en-US" smtClean="0"/>
              <a:t>平成</a:t>
            </a:r>
            <a:r>
              <a:rPr lang="en-US" altLang="ja-JP" smtClean="0"/>
              <a:t>23</a:t>
            </a:r>
            <a:r>
              <a:rPr lang="ja-JP" altLang="en-US" smtClean="0"/>
              <a:t>年</a:t>
            </a:r>
            <a:r>
              <a:rPr lang="en-US" altLang="ja-JP" smtClean="0"/>
              <a:t>7</a:t>
            </a:r>
            <a:r>
              <a:rPr lang="ja-JP" altLang="en-US" smtClean="0"/>
              <a:t>月</a:t>
            </a:r>
            <a:r>
              <a:rPr lang="en-US" altLang="ja-JP" smtClean="0"/>
              <a:t>29</a:t>
            </a:r>
            <a:r>
              <a:rPr lang="ja-JP" altLang="en-US" smtClean="0"/>
              <a:t>日</a:t>
            </a:r>
            <a:endParaRPr lang="ja-JP" altLang="en-US" dirty="0"/>
          </a:p>
        </p:txBody>
      </p:sp>
      <p:sp>
        <p:nvSpPr>
          <p:cNvPr id="5" name="フッター プレースホルダー 4"/>
          <p:cNvSpPr>
            <a:spLocks noGrp="1"/>
          </p:cNvSpPr>
          <p:nvPr>
            <p:ph type="ftr" sz="quarter" idx="11"/>
          </p:nvPr>
        </p:nvSpPr>
        <p:spPr/>
        <p:txBody>
          <a:bodyPr/>
          <a:lstStyle/>
          <a:p>
            <a:r>
              <a:rPr lang="ja-JP" altLang="en-US" smtClean="0"/>
              <a:t>情報モラル講座</a:t>
            </a:r>
            <a:endParaRPr lang="ja-JP" altLang="en-US" dirty="0"/>
          </a:p>
        </p:txBody>
      </p:sp>
      <p:sp>
        <p:nvSpPr>
          <p:cNvPr id="6" name="スライド番号プレースホルダー 5"/>
          <p:cNvSpPr>
            <a:spLocks noGrp="1"/>
          </p:cNvSpPr>
          <p:nvPr>
            <p:ph type="sldNum" sz="quarter" idx="12"/>
          </p:nvPr>
        </p:nvSpPr>
        <p:spPr/>
        <p:txBody>
          <a:bodyPr/>
          <a:lstStyle/>
          <a:p>
            <a:pPr algn="r"/>
            <a:fld id="{0A5A4B86-9A0D-4356-A458-210EB57472AC}" type="slidenum">
              <a:rPr lang="ja-JP" altLang="en-US" smtClean="0"/>
              <a:t>59</a:t>
            </a:fld>
            <a:endParaRPr lang="ja-JP" altLang="en-US" dirty="0"/>
          </a:p>
        </p:txBody>
      </p:sp>
      <p:pic>
        <p:nvPicPr>
          <p:cNvPr id="8" name="Picture 3"/>
          <p:cNvPicPr>
            <a:picLocks noChangeAspect="1" noChangeArrowheads="1"/>
          </p:cNvPicPr>
          <p:nvPr/>
        </p:nvPicPr>
        <p:blipFill>
          <a:blip r:embed="rId2" cstate="print"/>
          <a:srcRect b="5000"/>
          <a:stretch>
            <a:fillRect/>
          </a:stretch>
        </p:blipFill>
        <p:spPr bwMode="auto">
          <a:xfrm>
            <a:off x="179512" y="2115569"/>
            <a:ext cx="5885942" cy="4193751"/>
          </a:xfrm>
          <a:prstGeom prst="rect">
            <a:avLst/>
          </a:prstGeom>
          <a:noFill/>
          <a:ln w="9525">
            <a:noFill/>
            <a:miter lim="800000"/>
            <a:headEnd/>
            <a:tailEnd/>
          </a:ln>
        </p:spPr>
      </p:pic>
      <p:pic>
        <p:nvPicPr>
          <p:cNvPr id="7" name="Picture 3"/>
          <p:cNvPicPr>
            <a:picLocks noChangeAspect="1" noChangeArrowheads="1"/>
          </p:cNvPicPr>
          <p:nvPr/>
        </p:nvPicPr>
        <p:blipFill rotWithShape="1">
          <a:blip r:embed="rId3" cstate="print"/>
          <a:srcRect l="3125" t="24016" r="59602" b="14842"/>
          <a:stretch/>
        </p:blipFill>
        <p:spPr>
          <a:xfrm>
            <a:off x="4932040" y="1484025"/>
            <a:ext cx="4078288" cy="5113327"/>
          </a:xfrm>
          <a:prstGeom prst="rect">
            <a:avLst/>
          </a:prstGeom>
          <a:noFill/>
          <a:ln/>
        </p:spPr>
      </p:pic>
    </p:spTree>
    <p:extLst>
      <p:ext uri="{BB962C8B-B14F-4D97-AF65-F5344CB8AC3E}">
        <p14:creationId xmlns:p14="http://schemas.microsoft.com/office/powerpoint/2010/main" val="319014952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eaLnBrk="1" hangingPunct="1"/>
            <a:r>
              <a:rPr lang="ja-JP" altLang="en-US" sz="4400" dirty="0" smtClean="0"/>
              <a:t>コミュニケーションの変化</a:t>
            </a:r>
            <a:r>
              <a:rPr lang="ja-JP" altLang="en-US" sz="3600" dirty="0" smtClean="0"/>
              <a:t/>
            </a:r>
            <a:br>
              <a:rPr lang="ja-JP" altLang="en-US" sz="3600" dirty="0" smtClean="0"/>
            </a:br>
            <a:r>
              <a:rPr lang="ja-JP" altLang="en-US" sz="3600" dirty="0" smtClean="0"/>
              <a:t>　　　　いえ電　と　ケータイ</a:t>
            </a:r>
          </a:p>
        </p:txBody>
      </p:sp>
      <p:sp>
        <p:nvSpPr>
          <p:cNvPr id="23555" name="AutoShape 3"/>
          <p:cNvSpPr>
            <a:spLocks noGrp="1" noChangeAspect="1" noChangeArrowheads="1"/>
          </p:cNvSpPr>
          <p:nvPr>
            <p:ph idx="1"/>
          </p:nvPr>
        </p:nvSpPr>
        <p:spPr/>
        <p:txBody>
          <a:bodyPr/>
          <a:lstStyle/>
          <a:p>
            <a:pPr eaLnBrk="1" hangingPunct="1"/>
            <a:r>
              <a:rPr lang="ja-JP" altLang="en-US" sz="3800" dirty="0" smtClean="0"/>
              <a:t>家電の時代</a:t>
            </a:r>
          </a:p>
          <a:p>
            <a:pPr lvl="2" eaLnBrk="1" hangingPunct="1"/>
            <a:r>
              <a:rPr lang="ja-JP" altLang="en-US" sz="3000" dirty="0" smtClean="0"/>
              <a:t>家族の中にあった電話</a:t>
            </a:r>
          </a:p>
          <a:p>
            <a:pPr lvl="2" eaLnBrk="1" hangingPunct="1"/>
            <a:r>
              <a:rPr lang="ja-JP" altLang="en-US" sz="3000" dirty="0" smtClean="0"/>
              <a:t>自然に目が行き届いた</a:t>
            </a:r>
          </a:p>
          <a:p>
            <a:pPr eaLnBrk="1" hangingPunct="1"/>
            <a:r>
              <a:rPr lang="ja-JP" altLang="en-US" sz="3800" dirty="0" smtClean="0"/>
              <a:t>ケータイになって</a:t>
            </a:r>
          </a:p>
          <a:p>
            <a:pPr lvl="2" eaLnBrk="1" hangingPunct="1"/>
            <a:r>
              <a:rPr lang="ja-JP" altLang="en-US" sz="3000" dirty="0" smtClean="0"/>
              <a:t>個人の電話</a:t>
            </a:r>
          </a:p>
          <a:p>
            <a:pPr lvl="2" eaLnBrk="1" hangingPunct="1"/>
            <a:r>
              <a:rPr lang="ja-JP" altLang="en-US" sz="3000" dirty="0" smtClean="0"/>
              <a:t>誰にもわからない</a:t>
            </a:r>
          </a:p>
          <a:p>
            <a:pPr lvl="2" eaLnBrk="1" hangingPunct="1"/>
            <a:r>
              <a:rPr lang="ja-JP" altLang="en-US" sz="3000" dirty="0" smtClean="0"/>
              <a:t>電話だけではない</a:t>
            </a:r>
          </a:p>
          <a:p>
            <a:pPr eaLnBrk="1" hangingPunct="1">
              <a:buFont typeface="Wingdings" pitchFamily="2" charset="2"/>
              <a:buNone/>
            </a:pPr>
            <a:endParaRPr lang="en-US" altLang="ja-JP" sz="3800" dirty="0" smtClean="0"/>
          </a:p>
        </p:txBody>
      </p:sp>
      <p:pic>
        <p:nvPicPr>
          <p:cNvPr id="23556" name="Picture 4"/>
          <p:cNvPicPr>
            <a:picLocks noChangeAspect="1" noChangeArrowheads="1"/>
          </p:cNvPicPr>
          <p:nvPr/>
        </p:nvPicPr>
        <p:blipFill>
          <a:blip r:embed="rId3"/>
          <a:srcRect/>
          <a:stretch>
            <a:fillRect/>
          </a:stretch>
        </p:blipFill>
        <p:spPr bwMode="auto">
          <a:xfrm>
            <a:off x="4932363" y="4149725"/>
            <a:ext cx="3794125" cy="2497138"/>
          </a:xfrm>
          <a:prstGeom prst="rect">
            <a:avLst/>
          </a:prstGeom>
          <a:noFill/>
          <a:ln w="9525">
            <a:noFill/>
            <a:miter lim="800000"/>
            <a:headEnd/>
            <a:tailEnd/>
          </a:ln>
        </p:spPr>
      </p:pic>
    </p:spTree>
    <p:extLst>
      <p:ext uri="{BB962C8B-B14F-4D97-AF65-F5344CB8AC3E}">
        <p14:creationId xmlns:p14="http://schemas.microsoft.com/office/powerpoint/2010/main" val="1160895602"/>
      </p:ext>
    </p:extLst>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67544" y="476672"/>
            <a:ext cx="8229600" cy="720725"/>
          </a:xfrm>
        </p:spPr>
        <p:txBody>
          <a:bodyPr/>
          <a:lstStyle/>
          <a:p>
            <a:pPr eaLnBrk="1" hangingPunct="1"/>
            <a:r>
              <a:rPr lang="ja-JP" altLang="en-US" smtClean="0"/>
              <a:t>その写真はだれの</a:t>
            </a:r>
          </a:p>
        </p:txBody>
      </p:sp>
      <p:sp>
        <p:nvSpPr>
          <p:cNvPr id="118787" name="Rectangle 3"/>
          <p:cNvSpPr>
            <a:spLocks noGrp="1" noChangeArrowheads="1"/>
          </p:cNvSpPr>
          <p:nvPr>
            <p:ph type="body" sz="half" idx="1"/>
          </p:nvPr>
        </p:nvSpPr>
        <p:spPr/>
        <p:txBody>
          <a:bodyPr/>
          <a:lstStyle/>
          <a:p>
            <a:pPr eaLnBrk="1" hangingPunct="1"/>
            <a:r>
              <a:rPr lang="ja-JP" altLang="en-US" sz="2800" smtClean="0"/>
              <a:t>撮った人のもの</a:t>
            </a:r>
          </a:p>
          <a:p>
            <a:pPr eaLnBrk="1" hangingPunct="1"/>
            <a:r>
              <a:rPr lang="ja-JP" altLang="en-US" sz="2800" smtClean="0"/>
              <a:t>みんなのもの</a:t>
            </a:r>
          </a:p>
          <a:p>
            <a:pPr eaLnBrk="1" hangingPunct="1"/>
            <a:r>
              <a:rPr lang="ja-JP" altLang="en-US" sz="2800" smtClean="0"/>
              <a:t>自分のもの</a:t>
            </a:r>
          </a:p>
          <a:p>
            <a:pPr eaLnBrk="1" hangingPunct="1"/>
            <a:endParaRPr lang="en-US" altLang="ja-JP" sz="2800" smtClean="0"/>
          </a:p>
        </p:txBody>
      </p:sp>
      <p:graphicFrame>
        <p:nvGraphicFramePr>
          <p:cNvPr id="118788" name="Object 2"/>
          <p:cNvGraphicFramePr>
            <a:graphicFrameLocks noGrp="1" noChangeAspect="1"/>
          </p:cNvGraphicFramePr>
          <p:nvPr>
            <p:ph sz="quarter" idx="2"/>
            <p:extLst>
              <p:ext uri="{D42A27DB-BD31-4B8C-83A1-F6EECF244321}">
                <p14:modId xmlns:p14="http://schemas.microsoft.com/office/powerpoint/2010/main" val="3725411140"/>
              </p:ext>
            </p:extLst>
          </p:nvPr>
        </p:nvGraphicFramePr>
        <p:xfrm>
          <a:off x="4715669" y="836712"/>
          <a:ext cx="4210995" cy="6108365"/>
        </p:xfrm>
        <a:graphic>
          <a:graphicData uri="http://schemas.openxmlformats.org/presentationml/2006/ole">
            <mc:AlternateContent xmlns:mc="http://schemas.openxmlformats.org/markup-compatibility/2006">
              <mc:Choice xmlns:v="urn:schemas-microsoft-com:vml" Requires="v">
                <p:oleObj spid="_x0000_s4116" name="グラフ" r:id="rId4" imgW="4143254" imgH="6010341" progId="MSGraph.Chart.8">
                  <p:embed followColorScheme="full"/>
                </p:oleObj>
              </mc:Choice>
              <mc:Fallback>
                <p:oleObj name="グラフ" r:id="rId4" imgW="4143254" imgH="6010341" progId="MSGraph.Chart.8">
                  <p:embed followColorScheme="full"/>
                  <p:pic>
                    <p:nvPicPr>
                      <p:cNvPr id="0" name=""/>
                      <p:cNvPicPr>
                        <a:picLocks noGrp="1" noChangeAspect="1" noChangeArrowheads="1"/>
                      </p:cNvPicPr>
                      <p:nvPr/>
                    </p:nvPicPr>
                    <p:blipFill>
                      <a:blip r:embed="rId5"/>
                      <a:srcRect/>
                      <a:stretch>
                        <a:fillRect/>
                      </a:stretch>
                    </p:blipFill>
                    <p:spPr bwMode="auto">
                      <a:xfrm>
                        <a:off x="4715669" y="836712"/>
                        <a:ext cx="4210995" cy="6108365"/>
                      </a:xfrm>
                      <a:prstGeom prst="rect">
                        <a:avLst/>
                      </a:prstGeom>
                      <a:noFill/>
                      <a:ln>
                        <a:noFill/>
                      </a:ln>
                      <a:extLst/>
                    </p:spPr>
                  </p:pic>
                </p:oleObj>
              </mc:Fallback>
            </mc:AlternateContent>
          </a:graphicData>
        </a:graphic>
      </p:graphicFrame>
      <p:pic>
        <p:nvPicPr>
          <p:cNvPr id="118792" name="Picture 8">
            <a:hlinkClick r:id="rId6" action="ppaction://hlinkfile"/>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116013" y="4365625"/>
            <a:ext cx="2641600" cy="1981200"/>
          </a:xfrm>
        </p:spPr>
      </p:pic>
      <p:sp>
        <p:nvSpPr>
          <p:cNvPr id="118789" name="Line 5"/>
          <p:cNvSpPr>
            <a:spLocks noChangeShapeType="1"/>
          </p:cNvSpPr>
          <p:nvPr/>
        </p:nvSpPr>
        <p:spPr bwMode="auto">
          <a:xfrm flipV="1">
            <a:off x="3995738" y="1844675"/>
            <a:ext cx="2160587" cy="5048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8790" name="Line 6"/>
          <p:cNvSpPr>
            <a:spLocks noChangeShapeType="1"/>
          </p:cNvSpPr>
          <p:nvPr/>
        </p:nvSpPr>
        <p:spPr bwMode="auto">
          <a:xfrm>
            <a:off x="3708400" y="2924175"/>
            <a:ext cx="2519363" cy="12255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8791" name="Line 7"/>
          <p:cNvSpPr>
            <a:spLocks noChangeShapeType="1"/>
          </p:cNvSpPr>
          <p:nvPr/>
        </p:nvSpPr>
        <p:spPr bwMode="auto">
          <a:xfrm>
            <a:off x="3203575" y="3500438"/>
            <a:ext cx="3024188" cy="18002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Tree>
    <p:extLst>
      <p:ext uri="{BB962C8B-B14F-4D97-AF65-F5344CB8AC3E}">
        <p14:creationId xmlns:p14="http://schemas.microsoft.com/office/powerpoint/2010/main" val="2441215958"/>
      </p:ext>
    </p:extLst>
  </p:cSld>
  <p:clrMapOvr>
    <a:masterClrMapping/>
  </p:clrMapOvr>
  <p:transition spd="med">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67544" y="620688"/>
            <a:ext cx="8229600" cy="692150"/>
          </a:xfrm>
        </p:spPr>
        <p:txBody>
          <a:bodyPr lIns="90049" tIns="46839" rIns="90049" bIns="46839">
            <a:normAutofit fontScale="90000"/>
          </a:bodyPr>
          <a:lstStyle/>
          <a:p>
            <a:pPr marL="449263" indent="-449263" eaLnBrk="1" hangingPunct="1"/>
            <a:r>
              <a:rPr lang="ja-JP" altLang="en-US" sz="4800" b="1" smtClean="0"/>
              <a:t>学校での指導が欠かせない！</a:t>
            </a:r>
          </a:p>
        </p:txBody>
      </p:sp>
      <p:sp>
        <p:nvSpPr>
          <p:cNvPr id="119811" name="Rectangle 3"/>
          <p:cNvSpPr>
            <a:spLocks noGrp="1" noChangeArrowheads="1"/>
          </p:cNvSpPr>
          <p:nvPr>
            <p:ph idx="1"/>
          </p:nvPr>
        </p:nvSpPr>
        <p:spPr>
          <a:xfrm>
            <a:off x="457200" y="1600200"/>
            <a:ext cx="8437563" cy="4530725"/>
          </a:xfrm>
        </p:spPr>
        <p:txBody>
          <a:bodyPr lIns="90049" tIns="46839" rIns="90049" bIns="46839"/>
          <a:lstStyle/>
          <a:p>
            <a:pPr marL="449263" indent="-449263" eaLnBrk="1" hangingPunct="1">
              <a:lnSpc>
                <a:spcPct val="110000"/>
              </a:lnSpc>
              <a:spcBef>
                <a:spcPct val="0"/>
              </a:spcBef>
            </a:pPr>
            <a:r>
              <a:rPr lang="ja-JP" altLang="en-US" sz="3900" dirty="0" smtClean="0"/>
              <a:t>学習の機会があれば子どもは変わる</a:t>
            </a:r>
          </a:p>
          <a:p>
            <a:pPr marL="449263" indent="-449263" eaLnBrk="1" hangingPunct="1">
              <a:lnSpc>
                <a:spcPct val="110000"/>
              </a:lnSpc>
              <a:spcBef>
                <a:spcPct val="0"/>
              </a:spcBef>
            </a:pPr>
            <a:r>
              <a:rPr lang="ja-JP" altLang="en-US" sz="3900" dirty="0" smtClean="0"/>
              <a:t>周囲の影響は，知らない間に受けている。</a:t>
            </a:r>
          </a:p>
          <a:p>
            <a:pPr marL="449263" indent="-449263" eaLnBrk="1" hangingPunct="1">
              <a:lnSpc>
                <a:spcPct val="110000"/>
              </a:lnSpc>
              <a:spcBef>
                <a:spcPct val="0"/>
              </a:spcBef>
            </a:pPr>
            <a:r>
              <a:rPr lang="ja-JP" altLang="en-US" sz="3900" dirty="0" smtClean="0"/>
              <a:t>正しい事を知らないと・・・</a:t>
            </a:r>
          </a:p>
          <a:p>
            <a:pPr marL="449263" indent="-449263" eaLnBrk="1" hangingPunct="1">
              <a:lnSpc>
                <a:spcPct val="110000"/>
              </a:lnSpc>
              <a:spcBef>
                <a:spcPct val="0"/>
              </a:spcBef>
            </a:pPr>
            <a:r>
              <a:rPr lang="ja-JP" altLang="en-US" sz="3900" dirty="0" smtClean="0"/>
              <a:t>考え方を知らないと・・・</a:t>
            </a:r>
          </a:p>
          <a:p>
            <a:pPr marL="449263" indent="-449263" eaLnBrk="1" hangingPunct="1">
              <a:lnSpc>
                <a:spcPct val="110000"/>
              </a:lnSpc>
              <a:spcBef>
                <a:spcPct val="0"/>
              </a:spcBef>
            </a:pPr>
            <a:endParaRPr lang="en-US" altLang="ja-JP" dirty="0" smtClean="0"/>
          </a:p>
        </p:txBody>
      </p:sp>
      <p:sp>
        <p:nvSpPr>
          <p:cNvPr id="119812" name="AutoShape 4"/>
          <p:cNvSpPr>
            <a:spLocks noChangeArrowheads="1"/>
          </p:cNvSpPr>
          <p:nvPr/>
        </p:nvSpPr>
        <p:spPr bwMode="auto">
          <a:xfrm>
            <a:off x="3014160" y="5517233"/>
            <a:ext cx="5861050" cy="1340768"/>
          </a:xfrm>
          <a:prstGeom prst="foldedCorner">
            <a:avLst>
              <a:gd name="adj" fmla="val 12500"/>
            </a:avLst>
          </a:prstGeom>
          <a:solidFill>
            <a:schemeClr val="accent1"/>
          </a:solidFill>
          <a:ln w="9487">
            <a:solidFill>
              <a:srgbClr val="000000"/>
            </a:solidFill>
            <a:round/>
            <a:headEnd/>
            <a:tailEnd/>
          </a:ln>
        </p:spPr>
        <p:txBody>
          <a:bodyPr wrap="none" lIns="89993" tIns="44996" rIns="89993" bIns="44996" anchor="ctr"/>
          <a:lstStyle/>
          <a:p>
            <a:pPr algn="ctr" latinLnBrk="1"/>
            <a:r>
              <a:rPr lang="ja-JP" altLang="en-US" sz="3600" dirty="0" smtClean="0">
                <a:cs typeface="Arial" pitchFamily="34" charset="0"/>
              </a:rPr>
              <a:t>社会の変化に対応し</a:t>
            </a:r>
          </a:p>
          <a:p>
            <a:pPr algn="ctr" latinLnBrk="1"/>
            <a:r>
              <a:rPr lang="ja-JP" altLang="en-US" sz="3600" dirty="0" smtClean="0">
                <a:cs typeface="Arial" pitchFamily="34" charset="0"/>
              </a:rPr>
              <a:t>幸せに生きるために</a:t>
            </a:r>
            <a:endParaRPr lang="ja-JP" altLang="en-US" sz="3600" dirty="0">
              <a:cs typeface="Arial" pitchFamily="34" charset="0"/>
            </a:endParaRPr>
          </a:p>
        </p:txBody>
      </p:sp>
    </p:spTree>
    <p:extLst>
      <p:ext uri="{BB962C8B-B14F-4D97-AF65-F5344CB8AC3E}">
        <p14:creationId xmlns:p14="http://schemas.microsoft.com/office/powerpoint/2010/main" val="858649324"/>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タイトル 1"/>
          <p:cNvSpPr>
            <a:spLocks noGrp="1"/>
          </p:cNvSpPr>
          <p:nvPr>
            <p:ph type="title"/>
          </p:nvPr>
        </p:nvSpPr>
        <p:spPr>
          <a:xfrm>
            <a:off x="385763" y="332656"/>
            <a:ext cx="8229600" cy="1139825"/>
          </a:xfrm>
        </p:spPr>
        <p:txBody>
          <a:bodyPr>
            <a:normAutofit fontScale="90000"/>
          </a:bodyPr>
          <a:lstStyle/>
          <a:p>
            <a:r>
              <a:rPr lang="ja-JP" altLang="en-US" dirty="0" smtClean="0"/>
              <a:t>危険性のある物</a:t>
            </a:r>
            <a:r>
              <a:rPr lang="en-US" altLang="ja-JP" dirty="0" smtClean="0"/>
              <a:t/>
            </a:r>
            <a:br>
              <a:rPr lang="en-US" altLang="ja-JP" dirty="0" smtClean="0"/>
            </a:br>
            <a:r>
              <a:rPr lang="ja-JP" altLang="en-US" dirty="0" smtClean="0"/>
              <a:t>　　　　　＝指導する。見届ける</a:t>
            </a:r>
          </a:p>
        </p:txBody>
      </p:sp>
      <p:pic>
        <p:nvPicPr>
          <p:cNvPr id="120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857375"/>
            <a:ext cx="6858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630469"/>
      </p:ext>
    </p:extLst>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500063" y="548680"/>
            <a:ext cx="8229600" cy="620713"/>
          </a:xfrm>
        </p:spPr>
        <p:txBody>
          <a:bodyPr lIns="90040" tIns="46834" rIns="90040" bIns="46834">
            <a:normAutofit fontScale="90000"/>
          </a:bodyPr>
          <a:lstStyle/>
          <a:p>
            <a:pPr marL="447675" indent="-447675" eaLnBrk="1" hangingPunct="1"/>
            <a:r>
              <a:rPr lang="ja-JP" altLang="en-US" b="1" dirty="0" smtClean="0"/>
              <a:t>情報モラルを身につける</a:t>
            </a:r>
          </a:p>
        </p:txBody>
      </p:sp>
      <p:graphicFrame>
        <p:nvGraphicFramePr>
          <p:cNvPr id="121859" name="Object 4"/>
          <p:cNvGraphicFramePr>
            <a:graphicFrameLocks noGrp="1" noChangeAspect="1"/>
          </p:cNvGraphicFramePr>
          <p:nvPr>
            <p:ph idx="1"/>
          </p:nvPr>
        </p:nvGraphicFramePr>
        <p:xfrm>
          <a:off x="900113" y="1192213"/>
          <a:ext cx="7343775" cy="5346700"/>
        </p:xfrm>
        <a:graphic>
          <a:graphicData uri="http://schemas.openxmlformats.org/presentationml/2006/ole">
            <mc:AlternateContent xmlns:mc="http://schemas.openxmlformats.org/markup-compatibility/2006">
              <mc:Choice xmlns:v="urn:schemas-microsoft-com:vml" Requires="v">
                <p:oleObj spid="_x0000_s5140" name="花子フォトレタッチ 1.0 /R.1" r:id="rId4" imgW="5742857" imgH="4180952" progId="HPT.Document.1">
                  <p:embed/>
                </p:oleObj>
              </mc:Choice>
              <mc:Fallback>
                <p:oleObj name="花子フォトレタッチ 1.0 /R.1" r:id="rId4" imgW="5742857" imgH="4180952" progId="HPT.Document.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192213"/>
                        <a:ext cx="7343775"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角丸四角形 3"/>
          <p:cNvSpPr/>
          <p:nvPr/>
        </p:nvSpPr>
        <p:spPr bwMode="auto">
          <a:xfrm>
            <a:off x="500063" y="2643188"/>
            <a:ext cx="7858125" cy="2571750"/>
          </a:xfrm>
          <a:prstGeom prst="roundRect">
            <a:avLst/>
          </a:prstGeom>
          <a:solidFill>
            <a:schemeClr val="accent1">
              <a:alpha val="12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none" lIns="91430" tIns="45716" rIns="91430" bIns="45716"/>
          <a:lstStyle/>
          <a:p>
            <a:pPr fontAlgn="auto">
              <a:spcBef>
                <a:spcPts val="0"/>
              </a:spcBef>
              <a:spcAft>
                <a:spcPts val="0"/>
              </a:spcAft>
              <a:defRPr/>
            </a:pPr>
            <a:endParaRPr lang="ja-JP" altLang="en-US">
              <a:solidFill>
                <a:schemeClr val="tx1"/>
              </a:solidFill>
            </a:endParaRPr>
          </a:p>
        </p:txBody>
      </p:sp>
    </p:spTree>
    <p:extLst>
      <p:ext uri="{BB962C8B-B14F-4D97-AF65-F5344CB8AC3E}">
        <p14:creationId xmlns:p14="http://schemas.microsoft.com/office/powerpoint/2010/main" val="30523652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539552" y="260648"/>
            <a:ext cx="8229600" cy="990600"/>
          </a:xfrm>
        </p:spPr>
        <p:txBody>
          <a:bodyPr>
            <a:normAutofit fontScale="90000"/>
          </a:bodyPr>
          <a:lstStyle/>
          <a:p>
            <a:r>
              <a:rPr lang="ja-JP" altLang="en-US" sz="4900" dirty="0"/>
              <a:t>指導要領</a:t>
            </a:r>
            <a:r>
              <a:rPr lang="ja-JP" altLang="en-US" sz="4900" dirty="0" smtClean="0"/>
              <a:t>で　情報モラル教育は</a:t>
            </a:r>
            <a:r>
              <a:rPr lang="ja-JP" altLang="en-US" sz="5300" dirty="0" smtClean="0"/>
              <a:t>　</a:t>
            </a:r>
            <a:r>
              <a:rPr lang="en-US" altLang="ja-JP" sz="3600" dirty="0" smtClean="0"/>
              <a:t/>
            </a:r>
            <a:br>
              <a:rPr lang="en-US" altLang="ja-JP" sz="3600" dirty="0" smtClean="0"/>
            </a:br>
            <a:endParaRPr lang="ja-JP" altLang="en-US" sz="3600" dirty="0" smtClean="0"/>
          </a:p>
        </p:txBody>
      </p:sp>
      <p:sp>
        <p:nvSpPr>
          <p:cNvPr id="60419" name="コンテンツ プレースホルダ 2"/>
          <p:cNvSpPr>
            <a:spLocks noGrp="1"/>
          </p:cNvSpPr>
          <p:nvPr>
            <p:ph idx="1"/>
          </p:nvPr>
        </p:nvSpPr>
        <p:spPr>
          <a:xfrm>
            <a:off x="518864" y="1268760"/>
            <a:ext cx="8229600" cy="4392488"/>
          </a:xfrm>
        </p:spPr>
        <p:txBody>
          <a:bodyPr/>
          <a:lstStyle/>
          <a:p>
            <a:pPr eaLnBrk="1" hangingPunct="1"/>
            <a:r>
              <a:rPr lang="ja-JP" altLang="en-US" dirty="0" smtClean="0"/>
              <a:t>小中高</a:t>
            </a:r>
            <a:r>
              <a:rPr lang="ja-JP" altLang="en-US" dirty="0" smtClean="0"/>
              <a:t>を通じて，各教科指導の中で</a:t>
            </a:r>
            <a:r>
              <a:rPr lang="en-US" altLang="ja-JP" dirty="0" smtClean="0"/>
              <a:t>ICT</a:t>
            </a:r>
            <a:r>
              <a:rPr lang="ja-JP" altLang="en-US" dirty="0" smtClean="0"/>
              <a:t>活用の充実</a:t>
            </a:r>
            <a:endParaRPr lang="en-US" altLang="ja-JP" dirty="0" smtClean="0"/>
          </a:p>
          <a:p>
            <a:pPr eaLnBrk="1" hangingPunct="1"/>
            <a:r>
              <a:rPr lang="ja-JP" altLang="en-US" dirty="0" smtClean="0"/>
              <a:t>中学校　技術家庭科での　情報基礎　見直し</a:t>
            </a:r>
            <a:r>
              <a:rPr lang="en-US" altLang="ja-JP" dirty="0" smtClean="0"/>
              <a:t/>
            </a:r>
            <a:br>
              <a:rPr lang="en-US" altLang="ja-JP" dirty="0" smtClean="0"/>
            </a:br>
            <a:r>
              <a:rPr lang="ja-JP" altLang="en-US" dirty="0" smtClean="0"/>
              <a:t>　　選択 →　必修</a:t>
            </a:r>
            <a:endParaRPr lang="en-US" altLang="ja-JP" dirty="0" smtClean="0"/>
          </a:p>
          <a:p>
            <a:r>
              <a:rPr lang="ja-JP" altLang="en-US" dirty="0" smtClean="0"/>
              <a:t>高校　　教科情報　の見直し</a:t>
            </a:r>
            <a:endParaRPr lang="en-US" altLang="ja-JP" dirty="0"/>
          </a:p>
          <a:p>
            <a:pPr marL="0" indent="0">
              <a:buNone/>
            </a:pPr>
            <a:r>
              <a:rPr lang="ja-JP" altLang="en-US" dirty="0" smtClean="0"/>
              <a:t>「</a:t>
            </a:r>
            <a:r>
              <a:rPr lang="ja-JP" altLang="en-US" dirty="0"/>
              <a:t>社会と情報」「情報の科学</a:t>
            </a:r>
            <a:r>
              <a:rPr lang="ja-JP" altLang="en-US" dirty="0" smtClean="0"/>
              <a:t>」から選択必履修</a:t>
            </a:r>
          </a:p>
        </p:txBody>
      </p:sp>
      <p:sp>
        <p:nvSpPr>
          <p:cNvPr id="2" name="1 つの角を丸めた四角形 1"/>
          <p:cNvSpPr/>
          <p:nvPr/>
        </p:nvSpPr>
        <p:spPr bwMode="auto">
          <a:xfrm>
            <a:off x="2123728" y="4576108"/>
            <a:ext cx="6768752" cy="864096"/>
          </a:xfrm>
          <a:prstGeom prst="snipRoundRect">
            <a:avLst/>
          </a:prstGeom>
          <a:solidFill>
            <a:schemeClr val="accent2">
              <a:lumMod val="40000"/>
              <a:lumOff val="60000"/>
            </a:schemeClr>
          </a:solid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dirty="0" smtClean="0">
                <a:ln>
                  <a:noFill/>
                </a:ln>
                <a:solidFill>
                  <a:srgbClr val="FF0000"/>
                </a:solidFill>
                <a:effectLst/>
                <a:latin typeface="Arial" pitchFamily="34" charset="0"/>
                <a:ea typeface="ＭＳ Ｐゴシック" pitchFamily="50" charset="-128"/>
              </a:rPr>
              <a:t>小学校には中心の教科がない</a:t>
            </a:r>
            <a:endParaRPr kumimoji="1" lang="ja-JP" altLang="en-US" sz="1800" b="0" i="0" u="none" strike="noStrike" cap="none" normalizeH="0" baseline="0" dirty="0" smtClean="0">
              <a:ln>
                <a:noFill/>
              </a:ln>
              <a:solidFill>
                <a:srgbClr val="FF0000"/>
              </a:solidFill>
              <a:effectLst/>
              <a:latin typeface="Arial" pitchFamily="34" charset="0"/>
              <a:ea typeface="ＭＳ Ｐゴシック" pitchFamily="50" charset="-128"/>
            </a:endParaRPr>
          </a:p>
        </p:txBody>
      </p:sp>
      <p:grpSp>
        <p:nvGrpSpPr>
          <p:cNvPr id="5" name="グループ化 4"/>
          <p:cNvGrpSpPr/>
          <p:nvPr/>
        </p:nvGrpSpPr>
        <p:grpSpPr>
          <a:xfrm>
            <a:off x="1187624" y="5589240"/>
            <a:ext cx="7848871" cy="1080120"/>
            <a:chOff x="1187624" y="5589240"/>
            <a:chExt cx="7848871" cy="1080120"/>
          </a:xfrm>
        </p:grpSpPr>
        <p:sp>
          <p:nvSpPr>
            <p:cNvPr id="4" name="テキスト ボックス 3"/>
            <p:cNvSpPr txBox="1"/>
            <p:nvPr/>
          </p:nvSpPr>
          <p:spPr>
            <a:xfrm>
              <a:off x="1331640" y="5806134"/>
              <a:ext cx="7704855" cy="646331"/>
            </a:xfrm>
            <a:prstGeom prst="rect">
              <a:avLst/>
            </a:prstGeom>
            <a:solidFill>
              <a:schemeClr val="bg1"/>
            </a:solidFill>
          </p:spPr>
          <p:txBody>
            <a:bodyPr wrap="square" rtlCol="0">
              <a:spAutoFit/>
            </a:bodyPr>
            <a:lstStyle/>
            <a:p>
              <a:r>
                <a:rPr kumimoji="1" lang="ja-JP" altLang="en-US" sz="3600" dirty="0" smtClean="0"/>
                <a:t>全教科領域に位置づけられている。</a:t>
              </a:r>
              <a:endParaRPr kumimoji="1" lang="ja-JP" altLang="en-US" dirty="0"/>
            </a:p>
          </p:txBody>
        </p:sp>
        <p:sp>
          <p:nvSpPr>
            <p:cNvPr id="3" name="フレーム 2"/>
            <p:cNvSpPr/>
            <p:nvPr/>
          </p:nvSpPr>
          <p:spPr bwMode="auto">
            <a:xfrm>
              <a:off x="1187624" y="5589240"/>
              <a:ext cx="7488832" cy="1080120"/>
            </a:xfrm>
            <a:prstGeom prst="fram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grpSp>
    </p:spTree>
    <p:extLst>
      <p:ext uri="{BB962C8B-B14F-4D97-AF65-F5344CB8AC3E}">
        <p14:creationId xmlns:p14="http://schemas.microsoft.com/office/powerpoint/2010/main" val="3486981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o2004120617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030074"/>
            <a:ext cx="6407993" cy="480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2"/>
          <p:cNvSpPr>
            <a:spLocks noGrp="1" noChangeArrowheads="1"/>
          </p:cNvSpPr>
          <p:nvPr>
            <p:ph type="title"/>
          </p:nvPr>
        </p:nvSpPr>
        <p:spPr>
          <a:xfrm>
            <a:off x="591344" y="476350"/>
            <a:ext cx="8229600" cy="360362"/>
          </a:xfrm>
        </p:spPr>
        <p:txBody>
          <a:bodyPr>
            <a:noAutofit/>
          </a:bodyPr>
          <a:lstStyle/>
          <a:p>
            <a:pPr eaLnBrk="1" hangingPunct="1"/>
            <a:r>
              <a:rPr lang="ja-JP" altLang="en-US" sz="3600" dirty="0" smtClean="0"/>
              <a:t>ありがとうございました。</a:t>
            </a:r>
          </a:p>
        </p:txBody>
      </p:sp>
      <p:sp>
        <p:nvSpPr>
          <p:cNvPr id="124932" name="Rectangle 3"/>
          <p:cNvSpPr>
            <a:spLocks noGrp="1" noChangeArrowheads="1"/>
          </p:cNvSpPr>
          <p:nvPr>
            <p:ph idx="1"/>
          </p:nvPr>
        </p:nvSpPr>
        <p:spPr>
          <a:xfrm>
            <a:off x="393700" y="5805488"/>
            <a:ext cx="8229600" cy="1123950"/>
          </a:xfrm>
        </p:spPr>
        <p:txBody>
          <a:bodyPr/>
          <a:lstStyle/>
          <a:p>
            <a:pPr eaLnBrk="1" hangingPunct="1"/>
            <a:r>
              <a:rPr lang="ja-JP" altLang="en-US" dirty="0" smtClean="0"/>
              <a:t>お役にたてることがあれば</a:t>
            </a:r>
          </a:p>
          <a:p>
            <a:pPr eaLnBrk="1" hangingPunct="1">
              <a:buFont typeface="Wingdings" pitchFamily="2" charset="2"/>
              <a:buNone/>
            </a:pPr>
            <a:r>
              <a:rPr lang="ja-JP" altLang="en-US" dirty="0" smtClean="0"/>
              <a:t>　　　</a:t>
            </a:r>
            <a:r>
              <a:rPr lang="en-US" altLang="ja-JP" dirty="0" smtClean="0"/>
              <a:t>E-mail</a:t>
            </a:r>
            <a:r>
              <a:rPr lang="ja-JP" altLang="en-US" dirty="0" smtClean="0"/>
              <a:t>　　</a:t>
            </a:r>
            <a:r>
              <a:rPr lang="en-US" altLang="ja-JP" dirty="0" smtClean="0"/>
              <a:t>nishid01@kashiwa.ed.jp</a:t>
            </a:r>
          </a:p>
          <a:p>
            <a:pPr eaLnBrk="1" hangingPunct="1">
              <a:buFont typeface="Wingdings" pitchFamily="2" charset="2"/>
              <a:buNone/>
            </a:pPr>
            <a:endParaRPr lang="en-US" altLang="ja-JP" dirty="0" smtClean="0"/>
          </a:p>
        </p:txBody>
      </p:sp>
      <p:pic>
        <p:nvPicPr>
          <p:cNvPr id="124933"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7625" y="5478463"/>
            <a:ext cx="14763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18153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914400" y="274638"/>
            <a:ext cx="8229600" cy="868346"/>
          </a:xfrm>
        </p:spPr>
        <p:txBody>
          <a:bodyPr>
            <a:normAutofit/>
          </a:bodyPr>
          <a:lstStyle/>
          <a:p>
            <a:r>
              <a:rPr lang="ja-JP" altLang="en-US" dirty="0" smtClean="0"/>
              <a:t>携帯電話　と　ケータイ　同じ？</a:t>
            </a:r>
          </a:p>
        </p:txBody>
      </p:sp>
      <p:sp>
        <p:nvSpPr>
          <p:cNvPr id="3" name="コンテンツ プレースホルダ 2"/>
          <p:cNvSpPr>
            <a:spLocks noGrp="1"/>
          </p:cNvSpPr>
          <p:nvPr>
            <p:ph idx="1"/>
          </p:nvPr>
        </p:nvSpPr>
        <p:spPr/>
        <p:txBody>
          <a:bodyPr/>
          <a:lstStyle/>
          <a:p>
            <a:r>
              <a:rPr lang="ja-JP" altLang="en-US" smtClean="0"/>
              <a:t>電話　　と　　　ネットワーク端末</a:t>
            </a:r>
          </a:p>
        </p:txBody>
      </p:sp>
      <p:grpSp>
        <p:nvGrpSpPr>
          <p:cNvPr id="2" name="グループ化 7"/>
          <p:cNvGrpSpPr>
            <a:grpSpLocks/>
          </p:cNvGrpSpPr>
          <p:nvPr/>
        </p:nvGrpSpPr>
        <p:grpSpPr bwMode="auto">
          <a:xfrm>
            <a:off x="857250" y="2286000"/>
            <a:ext cx="7858125" cy="4572000"/>
            <a:chOff x="857224" y="2285992"/>
            <a:chExt cx="7858180" cy="4572008"/>
          </a:xfrm>
        </p:grpSpPr>
        <p:grpSp>
          <p:nvGrpSpPr>
            <p:cNvPr id="4" name="グループ化 6"/>
            <p:cNvGrpSpPr>
              <a:grpSpLocks/>
            </p:cNvGrpSpPr>
            <p:nvPr/>
          </p:nvGrpSpPr>
          <p:grpSpPr bwMode="auto">
            <a:xfrm>
              <a:off x="857224" y="2285992"/>
              <a:ext cx="3376382" cy="1658192"/>
              <a:chOff x="857224" y="2285992"/>
              <a:chExt cx="3376382" cy="1658192"/>
            </a:xfrm>
          </p:grpSpPr>
          <p:sp>
            <p:nvSpPr>
              <p:cNvPr id="9223" name="角丸四角形 3"/>
              <p:cNvSpPr>
                <a:spLocks noChangeArrowheads="1"/>
              </p:cNvSpPr>
              <p:nvPr/>
            </p:nvSpPr>
            <p:spPr bwMode="auto">
              <a:xfrm>
                <a:off x="857224" y="2285992"/>
                <a:ext cx="2357454" cy="1071570"/>
              </a:xfrm>
              <a:prstGeom prst="roundRect">
                <a:avLst>
                  <a:gd name="adj" fmla="val 16667"/>
                </a:avLst>
              </a:prstGeom>
              <a:solidFill>
                <a:schemeClr val="accent1"/>
              </a:solidFill>
              <a:ln w="9525" algn="ctr">
                <a:solidFill>
                  <a:schemeClr val="tx1"/>
                </a:solidFill>
                <a:miter lim="800000"/>
                <a:headEnd/>
                <a:tailEnd/>
              </a:ln>
            </p:spPr>
            <p:txBody>
              <a:bodyPr wrap="none"/>
              <a:lstStyle/>
              <a:p>
                <a:pPr algn="ctr"/>
                <a:r>
                  <a:rPr lang="ja-JP" altLang="en-US" sz="5400"/>
                  <a:t>会話</a:t>
                </a:r>
                <a:endParaRPr lang="ja-JP" altLang="en-US"/>
              </a:p>
            </p:txBody>
          </p:sp>
          <p:sp>
            <p:nvSpPr>
              <p:cNvPr id="5" name="下矢印 4"/>
              <p:cNvSpPr/>
              <p:nvPr/>
            </p:nvSpPr>
            <p:spPr bwMode="auto">
              <a:xfrm rot="18537893">
                <a:off x="3299612" y="3010684"/>
                <a:ext cx="744539" cy="1123958"/>
              </a:xfrm>
              <a:prstGeom prst="downArrow">
                <a:avLst/>
              </a:prstGeom>
              <a:solidFill>
                <a:schemeClr val="tx2">
                  <a:lumMod val="60000"/>
                  <a:lumOff val="40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ja-JP" altLang="en-US"/>
              </a:p>
            </p:txBody>
          </p:sp>
        </p:grpSp>
        <p:sp>
          <p:nvSpPr>
            <p:cNvPr id="6" name="雲 5"/>
            <p:cNvSpPr/>
            <p:nvPr/>
          </p:nvSpPr>
          <p:spPr bwMode="auto">
            <a:xfrm>
              <a:off x="3857620" y="3143244"/>
              <a:ext cx="4857784" cy="3714757"/>
            </a:xfrm>
            <a:prstGeom prst="cloud">
              <a:avLst/>
            </a:prstGeom>
            <a:solidFill>
              <a:srgbClr val="0099FF"/>
            </a:solidFill>
            <a:ln w="9525" cap="flat" cmpd="sng" algn="ctr">
              <a:solidFill>
                <a:schemeClr val="tx1"/>
              </a:solidFill>
              <a:prstDash val="solid"/>
              <a:miter lim="800000"/>
              <a:headEnd type="none" w="med" len="med"/>
              <a:tailEnd type="none" w="med" len="med"/>
            </a:ln>
            <a:effectLst/>
          </p:spPr>
          <p:txBody>
            <a:bodyPr wrap="none"/>
            <a:lstStyle/>
            <a:p>
              <a:pPr>
                <a:defRPr/>
              </a:pPr>
              <a:r>
                <a:rPr lang="ja-JP" altLang="en-US" sz="3200" dirty="0"/>
                <a:t>いろいろなことができる</a:t>
              </a:r>
              <a:endParaRPr lang="en-US" altLang="ja-JP" sz="3200" dirty="0"/>
            </a:p>
            <a:p>
              <a:pPr>
                <a:defRPr/>
              </a:pPr>
              <a:endParaRPr lang="en-US" altLang="ja-JP" sz="3200" dirty="0"/>
            </a:p>
            <a:p>
              <a:pPr>
                <a:defRPr/>
              </a:pPr>
              <a:r>
                <a:rPr lang="ja-JP" altLang="en-US" sz="3200" dirty="0"/>
                <a:t>パソコンと同じ</a:t>
              </a:r>
              <a:endParaRPr lang="en-US" altLang="ja-JP" sz="3200" dirty="0"/>
            </a:p>
            <a:p>
              <a:pPr>
                <a:defRPr/>
              </a:pPr>
              <a:r>
                <a:rPr lang="ja-JP" altLang="en-US" sz="3200" dirty="0"/>
                <a:t>　　　それ以上かも</a:t>
              </a:r>
              <a:endParaRPr lang="ja-JP" altLang="en-US" dirty="0"/>
            </a:p>
          </p:txBody>
        </p:sp>
      </p:grpSp>
    </p:spTree>
    <p:extLst>
      <p:ext uri="{BB962C8B-B14F-4D97-AF65-F5344CB8AC3E}">
        <p14:creationId xmlns:p14="http://schemas.microsoft.com/office/powerpoint/2010/main" val="277560258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ctrTitle"/>
          </p:nvPr>
        </p:nvSpPr>
        <p:spPr>
          <a:xfrm>
            <a:off x="899592" y="1556792"/>
            <a:ext cx="7200800" cy="1368152"/>
          </a:xfrm>
        </p:spPr>
        <p:txBody>
          <a:bodyPr>
            <a:normAutofit fontScale="90000"/>
          </a:bodyPr>
          <a:lstStyle/>
          <a:p>
            <a:pPr fontAlgn="auto">
              <a:spcAft>
                <a:spcPts val="0"/>
              </a:spcAft>
              <a:defRPr/>
            </a:pPr>
            <a:r>
              <a:rPr lang="ja-JP" altLang="en-US" sz="4000" dirty="0" smtClean="0"/>
              <a:t>青少年の</a:t>
            </a:r>
            <a:r>
              <a:rPr lang="en-US" altLang="ja-JP" sz="4000" dirty="0" smtClean="0"/>
              <a:t/>
            </a:r>
            <a:br>
              <a:rPr lang="en-US" altLang="ja-JP" sz="4000" dirty="0" smtClean="0"/>
            </a:br>
            <a:r>
              <a:rPr lang="ja-JP" altLang="en-US" sz="4000" dirty="0" smtClean="0"/>
              <a:t>インターネット利用環境実態調査</a:t>
            </a:r>
            <a:endParaRPr lang="ja-JP" altLang="en-US" sz="2800" b="1" dirty="0" smtClean="0"/>
          </a:p>
        </p:txBody>
      </p:sp>
      <p:sp>
        <p:nvSpPr>
          <p:cNvPr id="14339" name="Text Box 11"/>
          <p:cNvSpPr txBox="1">
            <a:spLocks noChangeArrowheads="1"/>
          </p:cNvSpPr>
          <p:nvPr/>
        </p:nvSpPr>
        <p:spPr bwMode="auto">
          <a:xfrm>
            <a:off x="1907704" y="4725145"/>
            <a:ext cx="46105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algn="ctr" eaLnBrk="0" hangingPunct="0"/>
            <a:r>
              <a:rPr lang="ja-JP" altLang="en-US" sz="3200" dirty="0">
                <a:latin typeface="Arial" pitchFamily="34" charset="0"/>
                <a:ea typeface="ＭＳ Ｐゴシック" pitchFamily="50" charset="-128"/>
              </a:rPr>
              <a:t>平成</a:t>
            </a:r>
            <a:r>
              <a:rPr lang="en-US" altLang="ja-JP" sz="3200" dirty="0" smtClean="0">
                <a:latin typeface="Arial" pitchFamily="34" charset="0"/>
                <a:ea typeface="ＭＳ Ｐゴシック" pitchFamily="50" charset="-128"/>
              </a:rPr>
              <a:t>23 </a:t>
            </a:r>
            <a:r>
              <a:rPr lang="ja-JP" altLang="en-US" sz="3200" dirty="0" smtClean="0">
                <a:latin typeface="Arial" pitchFamily="34" charset="0"/>
                <a:ea typeface="ＭＳ Ｐゴシック" pitchFamily="50" charset="-128"/>
              </a:rPr>
              <a:t>年</a:t>
            </a:r>
            <a:r>
              <a:rPr lang="en-US" altLang="ja-JP" sz="3200" dirty="0" smtClean="0">
                <a:latin typeface="Arial" pitchFamily="34" charset="0"/>
                <a:ea typeface="ＭＳ Ｐゴシック" pitchFamily="50" charset="-128"/>
              </a:rPr>
              <a:t>8</a:t>
            </a:r>
            <a:r>
              <a:rPr lang="ja-JP" altLang="en-US" sz="3200" dirty="0" smtClean="0">
                <a:latin typeface="Arial" pitchFamily="34" charset="0"/>
                <a:ea typeface="ＭＳ Ｐゴシック" pitchFamily="50" charset="-128"/>
              </a:rPr>
              <a:t>月</a:t>
            </a:r>
            <a:endParaRPr lang="ja-JP" altLang="en-US" sz="3200" dirty="0">
              <a:latin typeface="Arial" pitchFamily="34" charset="0"/>
              <a:ea typeface="ＭＳ Ｐゴシック" pitchFamily="50" charset="-128"/>
            </a:endParaRPr>
          </a:p>
          <a:p>
            <a:pPr algn="ctr" eaLnBrk="0" hangingPunct="0"/>
            <a:r>
              <a:rPr lang="ja-JP" altLang="en-US" sz="3200" dirty="0">
                <a:latin typeface="Arial" pitchFamily="34" charset="0"/>
                <a:ea typeface="ＭＳ Ｐゴシック" pitchFamily="50" charset="-128"/>
              </a:rPr>
              <a:t>内閣府</a:t>
            </a:r>
          </a:p>
        </p:txBody>
      </p:sp>
      <p:sp>
        <p:nvSpPr>
          <p:cNvPr id="2" name="テキスト ボックス 1"/>
          <p:cNvSpPr txBox="1"/>
          <p:nvPr/>
        </p:nvSpPr>
        <p:spPr>
          <a:xfrm>
            <a:off x="1763688" y="6064648"/>
            <a:ext cx="6502101" cy="369332"/>
          </a:xfrm>
          <a:prstGeom prst="rect">
            <a:avLst/>
          </a:prstGeom>
          <a:noFill/>
        </p:spPr>
        <p:txBody>
          <a:bodyPr wrap="none" rtlCol="0">
            <a:spAutoFit/>
          </a:bodyPr>
          <a:lstStyle/>
          <a:p>
            <a:r>
              <a:rPr lang="en-US" altLang="ja-JP" dirty="0" smtClean="0"/>
              <a:t>http://www8.cao.go.jp/youth/youth-harm/chousa/index.html</a:t>
            </a:r>
            <a:endParaRPr kumimoji="1" lang="ja-JP" altLang="en-US" dirty="0"/>
          </a:p>
        </p:txBody>
      </p:sp>
    </p:spTree>
    <p:extLst>
      <p:ext uri="{BB962C8B-B14F-4D97-AF65-F5344CB8AC3E}">
        <p14:creationId xmlns:p14="http://schemas.microsoft.com/office/powerpoint/2010/main" val="3402160082"/>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473075" y="185738"/>
            <a:ext cx="8229600" cy="1052512"/>
          </a:xfrm>
        </p:spPr>
        <p:txBody>
          <a:bodyPr/>
          <a:lstStyle/>
          <a:p>
            <a:pPr fontAlgn="auto">
              <a:spcAft>
                <a:spcPts val="0"/>
              </a:spcAft>
              <a:defRPr/>
            </a:pPr>
            <a:r>
              <a:rPr lang="ja-JP" altLang="en-US" sz="2800" b="1" smtClean="0"/>
              <a:t>青少年が安心してインターネットを</a:t>
            </a:r>
            <a:r>
              <a:rPr lang="en-US" altLang="ja-JP" sz="2800" b="1" smtClean="0"/>
              <a:t/>
            </a:r>
            <a:br>
              <a:rPr lang="en-US" altLang="ja-JP" sz="2800" b="1" smtClean="0"/>
            </a:br>
            <a:r>
              <a:rPr lang="ja-JP" altLang="en-US" sz="2800" b="1" smtClean="0"/>
              <a:t>利用できる環境</a:t>
            </a:r>
            <a:r>
              <a:rPr lang="ja-JP" altLang="en-US" sz="2800" smtClean="0"/>
              <a:t>の整備等に関する法律</a:t>
            </a:r>
            <a:endParaRPr lang="ja-JP" altLang="en-US" sz="2800" b="1" smtClean="0"/>
          </a:p>
        </p:txBody>
      </p:sp>
      <p:sp>
        <p:nvSpPr>
          <p:cNvPr id="15367"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pPr fontAlgn="base">
              <a:spcBef>
                <a:spcPct val="0"/>
              </a:spcBef>
              <a:spcAft>
                <a:spcPct val="0"/>
              </a:spcAft>
            </a:pPr>
            <a:fld id="{B19474CB-6297-4AB9-96E7-0754CABA50BB}" type="slidenum">
              <a:rPr lang="ja-JP" altLang="en-US">
                <a:solidFill>
                  <a:srgbClr val="000000"/>
                </a:solidFill>
              </a:rPr>
              <a:pPr fontAlgn="base">
                <a:spcBef>
                  <a:spcPct val="0"/>
                </a:spcBef>
                <a:spcAft>
                  <a:spcPct val="0"/>
                </a:spcAft>
              </a:pPr>
              <a:t>9</a:t>
            </a:fld>
            <a:endParaRPr lang="ja-JP" altLang="en-US">
              <a:solidFill>
                <a:srgbClr val="000000"/>
              </a:solidFill>
            </a:endParaRP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t="4137"/>
          <a:stretch>
            <a:fillRect/>
          </a:stretch>
        </p:blipFill>
        <p:spPr bwMode="auto">
          <a:xfrm>
            <a:off x="458296" y="1219200"/>
            <a:ext cx="832485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テキスト ボックス 2"/>
          <p:cNvSpPr txBox="1">
            <a:spLocks noChangeArrowheads="1"/>
          </p:cNvSpPr>
          <p:nvPr/>
        </p:nvSpPr>
        <p:spPr bwMode="auto">
          <a:xfrm>
            <a:off x="1947863" y="6488113"/>
            <a:ext cx="536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pitchFamily="34" charset="0"/>
                <a:ea typeface="HGｺﾞｼｯｸM" pitchFamily="49" charset="-128"/>
              </a:defRPr>
            </a:lvl1pPr>
            <a:lvl2pPr marL="742950" indent="-285750">
              <a:defRPr kumimoji="1">
                <a:solidFill>
                  <a:schemeClr val="tx1"/>
                </a:solidFill>
                <a:latin typeface="Corbel" pitchFamily="34" charset="0"/>
                <a:ea typeface="HGｺﾞｼｯｸM" pitchFamily="49" charset="-128"/>
              </a:defRPr>
            </a:lvl2pPr>
            <a:lvl3pPr marL="1143000" indent="-228600">
              <a:defRPr kumimoji="1">
                <a:solidFill>
                  <a:schemeClr val="tx1"/>
                </a:solidFill>
                <a:latin typeface="Corbel" pitchFamily="34" charset="0"/>
                <a:ea typeface="HGｺﾞｼｯｸM" pitchFamily="49" charset="-128"/>
              </a:defRPr>
            </a:lvl3pPr>
            <a:lvl4pPr marL="1600200" indent="-228600">
              <a:defRPr kumimoji="1">
                <a:solidFill>
                  <a:schemeClr val="tx1"/>
                </a:solidFill>
                <a:latin typeface="Corbel" pitchFamily="34" charset="0"/>
                <a:ea typeface="HGｺﾞｼｯｸM" pitchFamily="49" charset="-128"/>
              </a:defRPr>
            </a:lvl4pPr>
            <a:lvl5pPr marL="2057400" indent="-228600">
              <a:defRPr kumimoji="1">
                <a:solidFill>
                  <a:schemeClr val="tx1"/>
                </a:solidFill>
                <a:latin typeface="Corbel" pitchFamily="34" charset="0"/>
                <a:ea typeface="HGｺﾞｼｯｸM" pitchFamily="49" charset="-128"/>
              </a:defRPr>
            </a:lvl5pPr>
            <a:lvl6pPr marL="2514600" indent="-228600" fontAlgn="base">
              <a:spcBef>
                <a:spcPct val="0"/>
              </a:spcBef>
              <a:spcAft>
                <a:spcPct val="0"/>
              </a:spcAft>
              <a:defRPr kumimoji="1">
                <a:solidFill>
                  <a:schemeClr val="tx1"/>
                </a:solidFill>
                <a:latin typeface="Corbel" pitchFamily="34" charset="0"/>
                <a:ea typeface="HGｺﾞｼｯｸM" pitchFamily="49" charset="-128"/>
              </a:defRPr>
            </a:lvl6pPr>
            <a:lvl7pPr marL="2971800" indent="-228600" fontAlgn="base">
              <a:spcBef>
                <a:spcPct val="0"/>
              </a:spcBef>
              <a:spcAft>
                <a:spcPct val="0"/>
              </a:spcAft>
              <a:defRPr kumimoji="1">
                <a:solidFill>
                  <a:schemeClr val="tx1"/>
                </a:solidFill>
                <a:latin typeface="Corbel" pitchFamily="34" charset="0"/>
                <a:ea typeface="HGｺﾞｼｯｸM" pitchFamily="49" charset="-128"/>
              </a:defRPr>
            </a:lvl7pPr>
            <a:lvl8pPr marL="3429000" indent="-228600" fontAlgn="base">
              <a:spcBef>
                <a:spcPct val="0"/>
              </a:spcBef>
              <a:spcAft>
                <a:spcPct val="0"/>
              </a:spcAft>
              <a:defRPr kumimoji="1">
                <a:solidFill>
                  <a:schemeClr val="tx1"/>
                </a:solidFill>
                <a:latin typeface="Corbel" pitchFamily="34" charset="0"/>
                <a:ea typeface="HGｺﾞｼｯｸM" pitchFamily="49" charset="-128"/>
              </a:defRPr>
            </a:lvl8pPr>
            <a:lvl9pPr marL="3886200" indent="-228600" fontAlgn="base">
              <a:spcBef>
                <a:spcPct val="0"/>
              </a:spcBef>
              <a:spcAft>
                <a:spcPct val="0"/>
              </a:spcAft>
              <a:defRPr kumimoji="1">
                <a:solidFill>
                  <a:schemeClr val="tx1"/>
                </a:solidFill>
                <a:latin typeface="Corbel" pitchFamily="34" charset="0"/>
                <a:ea typeface="HGｺﾞｼｯｸM" pitchFamily="49" charset="-128"/>
              </a:defRPr>
            </a:lvl9pPr>
          </a:lstStyle>
          <a:p>
            <a:r>
              <a:rPr lang="en-US" altLang="ja-JP" dirty="0">
                <a:latin typeface="Arial" pitchFamily="34" charset="0"/>
                <a:ea typeface="ＭＳ Ｐゴシック" pitchFamily="50" charset="-128"/>
              </a:rPr>
              <a:t>http://www8.cao.go.jp/youth/youth-harm/index.html</a:t>
            </a:r>
            <a:endParaRPr lang="ja-JP" altLang="en-US" dirty="0">
              <a:latin typeface="Arial" pitchFamily="34" charset="0"/>
              <a:ea typeface="ＭＳ Ｐゴシック" pitchFamily="50" charset="-128"/>
            </a:endParaRPr>
          </a:p>
        </p:txBody>
      </p:sp>
    </p:spTree>
    <p:extLst>
      <p:ext uri="{BB962C8B-B14F-4D97-AF65-F5344CB8AC3E}">
        <p14:creationId xmlns:p14="http://schemas.microsoft.com/office/powerpoint/2010/main" val="2486505225"/>
      </p:ext>
    </p:extLst>
  </p:cSld>
  <p:clrMapOvr>
    <a:masterClrMapping/>
  </p:clrMapOvr>
  <p:transition spd="med">
    <p:wipe dir="r"/>
  </p:transition>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丸ゴシ">
      <a:majorFont>
        <a:latin typeface="Lucida Sans"/>
        <a:ea typeface="HG丸ｺﾞｼｯｸM-PRO"/>
        <a:cs typeface=""/>
      </a:majorFont>
      <a:minorFont>
        <a:latin typeface="Book Antiqua"/>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トラベル">
  <a:themeElements>
    <a:clrScheme name="トラベル">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トラベル">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トラベル">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0531yokohama</Template>
  <TotalTime>3398</TotalTime>
  <Words>2079</Words>
  <Application>Microsoft Office PowerPoint</Application>
  <PresentationFormat>画面に合わせる (4:3)</PresentationFormat>
  <Paragraphs>432</Paragraphs>
  <Slides>65</Slides>
  <Notes>35</Notes>
  <HiddenSlides>0</HiddenSlides>
  <MMClips>0</MMClips>
  <ScaleCrop>false</ScaleCrop>
  <HeadingPairs>
    <vt:vector size="6" baseType="variant">
      <vt:variant>
        <vt:lpstr>テーマ</vt:lpstr>
      </vt:variant>
      <vt:variant>
        <vt:i4>3</vt:i4>
      </vt:variant>
      <vt:variant>
        <vt:lpstr>埋め込まれた OLE サーバー</vt:lpstr>
      </vt:variant>
      <vt:variant>
        <vt:i4>2</vt:i4>
      </vt:variant>
      <vt:variant>
        <vt:lpstr>スライド タイトル</vt:lpstr>
      </vt:variant>
      <vt:variant>
        <vt:i4>65</vt:i4>
      </vt:variant>
    </vt:vector>
  </HeadingPairs>
  <TitlesOfParts>
    <vt:vector size="70" baseType="lpstr">
      <vt:lpstr>Edge</vt:lpstr>
      <vt:lpstr>スリップストリーム</vt:lpstr>
      <vt:lpstr>トラベル</vt:lpstr>
      <vt:lpstr>グラフ</vt:lpstr>
      <vt:lpstr>花子フォトレタッチ 1.0 /R.1</vt:lpstr>
      <vt:lpstr> 道徳・教科で展開する情報モラル</vt:lpstr>
      <vt:lpstr>PowerPoint プレゼンテーション</vt:lpstr>
      <vt:lpstr>自校の様子を振り返りましょう </vt:lpstr>
      <vt:lpstr>デジタルネイティブ</vt:lpstr>
      <vt:lpstr>なぜ　ケータイ　ネット　が 　　　　　　　問題とされるのか</vt:lpstr>
      <vt:lpstr>コミュニケーションの変化 　　　　いえ電　と　ケータイ</vt:lpstr>
      <vt:lpstr>携帯電話　と　ケータイ　同じ？</vt:lpstr>
      <vt:lpstr>青少年の インターネット利用環境実態調査</vt:lpstr>
      <vt:lpstr>青少年が安心してインターネットを 利用できる環境の整備等に関する法律</vt:lpstr>
      <vt:lpstr>所有率とインターネット利用率</vt:lpstr>
      <vt:lpstr>所持するケータイ</vt:lpstr>
      <vt:lpstr>青少年の実態と保護者のギャップ</vt:lpstr>
      <vt:lpstr>フィルタリングの有無のトラブルの差</vt:lpstr>
      <vt:lpstr>フィルタリングの利用状況</vt:lpstr>
      <vt:lpstr>子どもの携帯電話等の利用に関する調査</vt:lpstr>
      <vt:lpstr>親の目の届かない場所で利用</vt:lpstr>
      <vt:lpstr>ネット利用は学年があがるに従い多様化</vt:lpstr>
      <vt:lpstr>青少年が利用する 学校非公式サイトに関する調査報告書</vt:lpstr>
      <vt:lpstr>学校裏サイト</vt:lpstr>
      <vt:lpstr>小学生向け掲示板の存在</vt:lpstr>
      <vt:lpstr>ふみコミュ！</vt:lpstr>
      <vt:lpstr>プロフって？</vt:lpstr>
      <vt:lpstr>ネットゲーム(ゲーム？)</vt:lpstr>
      <vt:lpstr>楽しませる要素満載</vt:lpstr>
      <vt:lpstr>SNS　（Social Network　Service）</vt:lpstr>
      <vt:lpstr>ネットに流れたら　回収できない</vt:lpstr>
      <vt:lpstr>子どもが犯罪被害に</vt:lpstr>
      <vt:lpstr>出会い系サイトとコミュニティサイト被害</vt:lpstr>
      <vt:lpstr>スマホ　の危険性とは？</vt:lpstr>
      <vt:lpstr>スマートフォンアプリでの事件</vt:lpstr>
      <vt:lpstr>PowerPoint プレゼンテーション</vt:lpstr>
      <vt:lpstr>PowerPoint プレゼンテーション</vt:lpstr>
      <vt:lpstr>ケータイとどうつきあわせるか</vt:lpstr>
      <vt:lpstr>情報モラルは身についているか？</vt:lpstr>
      <vt:lpstr>情報活用能力の調査</vt:lpstr>
      <vt:lpstr>ネットモラル検定</vt:lpstr>
      <vt:lpstr>情報モラルはどこで学ぶ 　　　　　　　　　　情報教育は？</vt:lpstr>
      <vt:lpstr>平成20年3月小中学校学習指導要領告示 平成21年3月高等学校・特別支援学校学習指導要領が告示 </vt:lpstr>
      <vt:lpstr>小中の比較から</vt:lpstr>
      <vt:lpstr>教育の情報化に関する手引き【概要】</vt:lpstr>
      <vt:lpstr>学校教育の情報化</vt:lpstr>
      <vt:lpstr>PowerPoint プレゼンテーション</vt:lpstr>
      <vt:lpstr>情報モラル教育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自校における取り組みは </vt:lpstr>
      <vt:lpstr>何をしていれば良いか確認します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どんな指導をするか 　　　　　　　考えてみましょう。</vt:lpstr>
      <vt:lpstr>指導を考えてみましょう。</vt:lpstr>
      <vt:lpstr>どのような指導が必要でしょうか</vt:lpstr>
      <vt:lpstr>その写真はだれの</vt:lpstr>
      <vt:lpstr>学校での指導が欠かせない！</vt:lpstr>
      <vt:lpstr>危険性のある物 　　　　　＝指導する。見届ける</vt:lpstr>
      <vt:lpstr>情報モラルを身につける</vt:lpstr>
      <vt:lpstr>指導要領で　情報モラル教育は　 </vt:lpstr>
      <vt:lpstr>ありがとうございました。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情報モラル講座Ⅰ（Ｍ－１） 道徳・教科で展開する情報モラル</dc:title>
  <dc:creator>西田</dc:creator>
  <cp:lastModifiedBy>西田</cp:lastModifiedBy>
  <cp:revision>16</cp:revision>
  <cp:lastPrinted>2011-07-27T07:35:29Z</cp:lastPrinted>
  <dcterms:created xsi:type="dcterms:W3CDTF">2011-07-26T09:48:20Z</dcterms:created>
  <dcterms:modified xsi:type="dcterms:W3CDTF">2012-07-30T04:00:24Z</dcterms:modified>
</cp:coreProperties>
</file>