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charts/chart3.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drawings/drawing2.xml" ContentType="application/vnd.openxmlformats-officedocument.drawingml.chartshapes+xml"/>
  <Override PartName="/ppt/charts/chart12.xml" ContentType="application/vnd.openxmlformats-officedocument.drawingml.chart+xml"/>
  <Override PartName="/ppt/drawings/drawing3.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handoutMasterIdLst>
    <p:handoutMasterId r:id="rId153"/>
  </p:handoutMasterIdLst>
  <p:sldIdLst>
    <p:sldId id="669" r:id="rId2"/>
    <p:sldId id="354" r:id="rId3"/>
    <p:sldId id="699" r:id="rId4"/>
    <p:sldId id="705" r:id="rId5"/>
    <p:sldId id="584" r:id="rId6"/>
    <p:sldId id="346" r:id="rId7"/>
    <p:sldId id="355" r:id="rId8"/>
    <p:sldId id="359" r:id="rId9"/>
    <p:sldId id="658" r:id="rId10"/>
    <p:sldId id="659" r:id="rId11"/>
    <p:sldId id="716" r:id="rId12"/>
    <p:sldId id="717" r:id="rId13"/>
    <p:sldId id="718" r:id="rId14"/>
    <p:sldId id="719" r:id="rId15"/>
    <p:sldId id="720" r:id="rId16"/>
    <p:sldId id="721" r:id="rId17"/>
    <p:sldId id="722" r:id="rId18"/>
    <p:sldId id="723" r:id="rId19"/>
    <p:sldId id="724" r:id="rId20"/>
    <p:sldId id="725" r:id="rId21"/>
    <p:sldId id="726" r:id="rId22"/>
    <p:sldId id="664" r:id="rId23"/>
    <p:sldId id="674" r:id="rId24"/>
    <p:sldId id="673" r:id="rId25"/>
    <p:sldId id="700" r:id="rId26"/>
    <p:sldId id="671" r:id="rId27"/>
    <p:sldId id="715" r:id="rId28"/>
    <p:sldId id="677" r:id="rId29"/>
    <p:sldId id="678" r:id="rId30"/>
    <p:sldId id="510" r:id="rId31"/>
    <p:sldId id="511" r:id="rId32"/>
    <p:sldId id="558" r:id="rId33"/>
    <p:sldId id="679" r:id="rId34"/>
    <p:sldId id="680" r:id="rId35"/>
    <p:sldId id="727" r:id="rId36"/>
    <p:sldId id="373" r:id="rId37"/>
    <p:sldId id="301" r:id="rId38"/>
    <p:sldId id="585" r:id="rId39"/>
    <p:sldId id="299" r:id="rId40"/>
    <p:sldId id="300" r:id="rId41"/>
    <p:sldId id="667" r:id="rId42"/>
    <p:sldId id="403" r:id="rId43"/>
    <p:sldId id="392" r:id="rId44"/>
    <p:sldId id="393" r:id="rId45"/>
    <p:sldId id="595" r:id="rId46"/>
    <p:sldId id="681" r:id="rId47"/>
    <p:sldId id="485" r:id="rId48"/>
    <p:sldId id="486" r:id="rId49"/>
    <p:sldId id="487" r:id="rId50"/>
    <p:sldId id="381" r:id="rId51"/>
    <p:sldId id="566" r:id="rId52"/>
    <p:sldId id="594" r:id="rId53"/>
    <p:sldId id="424" r:id="rId54"/>
    <p:sldId id="637" r:id="rId55"/>
    <p:sldId id="638" r:id="rId56"/>
    <p:sldId id="639" r:id="rId57"/>
    <p:sldId id="640" r:id="rId58"/>
    <p:sldId id="641" r:id="rId59"/>
    <p:sldId id="642" r:id="rId60"/>
    <p:sldId id="643" r:id="rId61"/>
    <p:sldId id="644" r:id="rId62"/>
    <p:sldId id="500" r:id="rId63"/>
    <p:sldId id="606" r:id="rId64"/>
    <p:sldId id="607" r:id="rId65"/>
    <p:sldId id="608" r:id="rId66"/>
    <p:sldId id="609" r:id="rId67"/>
    <p:sldId id="610" r:id="rId68"/>
    <p:sldId id="611" r:id="rId69"/>
    <p:sldId id="612" r:id="rId70"/>
    <p:sldId id="613" r:id="rId71"/>
    <p:sldId id="614" r:id="rId72"/>
    <p:sldId id="615" r:id="rId73"/>
    <p:sldId id="616" r:id="rId74"/>
    <p:sldId id="501" r:id="rId75"/>
    <p:sldId id="502" r:id="rId76"/>
    <p:sldId id="536" r:id="rId77"/>
    <p:sldId id="537" r:id="rId78"/>
    <p:sldId id="524" r:id="rId79"/>
    <p:sldId id="706" r:id="rId80"/>
    <p:sldId id="707" r:id="rId81"/>
    <p:sldId id="708" r:id="rId82"/>
    <p:sldId id="710" r:id="rId83"/>
    <p:sldId id="711" r:id="rId84"/>
    <p:sldId id="712" r:id="rId85"/>
    <p:sldId id="398" r:id="rId86"/>
    <p:sldId id="661" r:id="rId87"/>
    <p:sldId id="655" r:id="rId88"/>
    <p:sldId id="545" r:id="rId89"/>
    <p:sldId id="591" r:id="rId90"/>
    <p:sldId id="568" r:id="rId91"/>
    <p:sldId id="569" r:id="rId92"/>
    <p:sldId id="570" r:id="rId93"/>
    <p:sldId id="571" r:id="rId94"/>
    <p:sldId id="572" r:id="rId95"/>
    <p:sldId id="592" r:id="rId96"/>
    <p:sldId id="573" r:id="rId97"/>
    <p:sldId id="575" r:id="rId98"/>
    <p:sldId id="579" r:id="rId99"/>
    <p:sldId id="576" r:id="rId100"/>
    <p:sldId id="668" r:id="rId101"/>
    <p:sldId id="577" r:id="rId102"/>
    <p:sldId id="650" r:id="rId103"/>
    <p:sldId id="651" r:id="rId104"/>
    <p:sldId id="544" r:id="rId105"/>
    <p:sldId id="399" r:id="rId106"/>
    <p:sldId id="329" r:id="rId107"/>
    <p:sldId id="330" r:id="rId108"/>
    <p:sldId id="331" r:id="rId109"/>
    <p:sldId id="332" r:id="rId110"/>
    <p:sldId id="333" r:id="rId111"/>
    <p:sldId id="334" r:id="rId112"/>
    <p:sldId id="335" r:id="rId113"/>
    <p:sldId id="336" r:id="rId114"/>
    <p:sldId id="344" r:id="rId115"/>
    <p:sldId id="665" r:id="rId116"/>
    <p:sldId id="662" r:id="rId117"/>
    <p:sldId id="663" r:id="rId118"/>
    <p:sldId id="525" r:id="rId119"/>
    <p:sldId id="526" r:id="rId120"/>
    <p:sldId id="527" r:id="rId121"/>
    <p:sldId id="528" r:id="rId122"/>
    <p:sldId id="703" r:id="rId123"/>
    <p:sldId id="704" r:id="rId124"/>
    <p:sldId id="529" r:id="rId125"/>
    <p:sldId id="530" r:id="rId126"/>
    <p:sldId id="531" r:id="rId127"/>
    <p:sldId id="532" r:id="rId128"/>
    <p:sldId id="533" r:id="rId129"/>
    <p:sldId id="534" r:id="rId130"/>
    <p:sldId id="535" r:id="rId131"/>
    <p:sldId id="682" r:id="rId132"/>
    <p:sldId id="683" r:id="rId133"/>
    <p:sldId id="684" r:id="rId134"/>
    <p:sldId id="685" r:id="rId135"/>
    <p:sldId id="686" r:id="rId136"/>
    <p:sldId id="687" r:id="rId137"/>
    <p:sldId id="688" r:id="rId138"/>
    <p:sldId id="689" r:id="rId139"/>
    <p:sldId id="690" r:id="rId140"/>
    <p:sldId id="691" r:id="rId141"/>
    <p:sldId id="714" r:id="rId142"/>
    <p:sldId id="713" r:id="rId143"/>
    <p:sldId id="728" r:id="rId144"/>
    <p:sldId id="693" r:id="rId145"/>
    <p:sldId id="694" r:id="rId146"/>
    <p:sldId id="695" r:id="rId147"/>
    <p:sldId id="696" r:id="rId148"/>
    <p:sldId id="697" r:id="rId149"/>
    <p:sldId id="698" r:id="rId150"/>
    <p:sldId id="478" r:id="rId151"/>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kern="1200">
        <a:solidFill>
          <a:schemeClr val="tx1"/>
        </a:solidFill>
        <a:latin typeface="Arial" pitchFamily="34"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CC99FF"/>
    <a:srgbClr val="C0C0C0"/>
    <a:srgbClr val="CC66FF"/>
    <a:srgbClr val="FF66CC"/>
    <a:srgbClr val="FF99FF"/>
    <a:srgbClr val="99FF33"/>
    <a:srgbClr val="FF0000"/>
    <a:srgbClr val="FFCCCC"/>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3" autoAdjust="0"/>
    <p:restoredTop sz="76303" autoAdjust="0"/>
  </p:normalViewPr>
  <p:slideViewPr>
    <p:cSldViewPr>
      <p:cViewPr>
        <p:scale>
          <a:sx n="66" d="100"/>
          <a:sy n="66" d="100"/>
        </p:scale>
        <p:origin x="-1766" y="-58"/>
      </p:cViewPr>
      <p:guideLst>
        <p:guide orient="horz" pos="170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466"/>
    </p:cViewPr>
  </p:sorterViewPr>
  <p:notesViewPr>
    <p:cSldViewPr>
      <p:cViewPr varScale="1">
        <p:scale>
          <a:sx n="76" d="100"/>
          <a:sy n="76" d="100"/>
        </p:scale>
        <p:origin x="-3366" y="-10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derek\Dropbox\&#12514;&#12521;&#12523;&#26908;&#23450;\&#32080;&#26524;\&#12514;&#12521;&#12523;&#26908;&#23450;6&#24180;.xlsx" TargetMode="Externa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derek\Dropbox\&#12514;&#12521;&#12523;&#26908;&#23450;\&#32080;&#26524;\&#12514;&#12521;&#12523;&#26908;&#23450;6&#2418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5972847949248673"/>
          <c:w val="0.49674620390455754"/>
          <c:h val="0.77627118644068116"/>
        </c:manualLayout>
      </c:layout>
      <c:doughnutChart>
        <c:varyColors val="1"/>
        <c:dLbls>
          <c:showLegendKey val="0"/>
          <c:showVal val="0"/>
          <c:showCatName val="0"/>
          <c:showSerName val="0"/>
          <c:showPercent val="0"/>
          <c:showBubbleSize val="0"/>
          <c:showLeaderLines val="0"/>
        </c:dLbls>
        <c:firstSliceAng val="0"/>
        <c:holeSize val="50"/>
      </c:doughnutChart>
      <c:spPr>
        <a:noFill/>
        <a:ln w="12553">
          <a:solidFill>
            <a:srgbClr val="FFFFFF"/>
          </a:solidFill>
          <a:prstDash val="solid"/>
        </a:ln>
      </c:spPr>
    </c:plotArea>
    <c:plotVisOnly val="1"/>
    <c:dispBlanksAs val="zero"/>
    <c:showDLblsOverMax val="0"/>
  </c:chart>
  <c:spPr>
    <a:noFill/>
    <a:ln>
      <a:noFill/>
    </a:ln>
  </c:spPr>
  <c:txPr>
    <a:bodyPr/>
    <a:lstStyle/>
    <a:p>
      <a:pPr>
        <a:defRPr sz="2520" b="1" i="0" u="none" strike="noStrike" baseline="0">
          <a:solidFill>
            <a:schemeClr val="tx1"/>
          </a:solidFill>
          <a:latin typeface="ＭＳ Ｐゴシック"/>
          <a:ea typeface="ＭＳ Ｐゴシック"/>
          <a:cs typeface="ＭＳ Ｐゴシック"/>
        </a:defRPr>
      </a:pPr>
      <a:endParaRPr lang="ja-JP"/>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高校生</c:v>
                </c:pt>
              </c:strCache>
            </c:strRef>
          </c:tx>
          <c:invertIfNegative val="0"/>
          <c:dLbls>
            <c:dLbl>
              <c:idx val="5"/>
              <c:layout>
                <c:manualLayout>
                  <c:x val="2.5000000000000001E-2"/>
                  <c:y val="9.4063622560456254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Sheet1!$A$2:$A$7</c:f>
              <c:strCache>
                <c:ptCount val="6"/>
                <c:pt idx="0">
                  <c:v>インターネットにのめりこんで勉強に
集中できなかったり、睡眠不足に
なったりしたことがある</c:v>
                </c:pt>
                <c:pt idx="1">
                  <c:v>ＳＮＳサイトやゲームサイト、メッ
セージやチャット等で知り合った
人とやりとりしたことがある</c:v>
                </c:pt>
                <c:pt idx="2">
                  <c:v>チェーンメールが送られてきたこと
がある</c:v>
                </c:pt>
                <c:pt idx="3">
                  <c:v>自分が知らない人や、お店など
からメールが来たことがある</c:v>
                </c:pt>
                <c:pt idx="4">
                  <c:v>親に話しにくいサイトを見たこと
がある</c:v>
                </c:pt>
                <c:pt idx="5">
                  <c:v>悪口やいやがらせのメールを
送られたり、書き込みをされた
ことがある</c:v>
                </c:pt>
              </c:strCache>
            </c:strRef>
          </c:cat>
          <c:val>
            <c:numRef>
              <c:f>Sheet1!$B$2:$B$7</c:f>
              <c:numCache>
                <c:formatCode>0.0%</c:formatCode>
                <c:ptCount val="6"/>
                <c:pt idx="0">
                  <c:v>0.114</c:v>
                </c:pt>
                <c:pt idx="1">
                  <c:v>6.5000000000000002E-2</c:v>
                </c:pt>
                <c:pt idx="2">
                  <c:v>5.0999999999999997E-2</c:v>
                </c:pt>
                <c:pt idx="3">
                  <c:v>6.6000000000000003E-2</c:v>
                </c:pt>
                <c:pt idx="4">
                  <c:v>4.5999999999999999E-2</c:v>
                </c:pt>
                <c:pt idx="5">
                  <c:v>0.02</c:v>
                </c:pt>
              </c:numCache>
            </c:numRef>
          </c:val>
        </c:ser>
        <c:ser>
          <c:idx val="1"/>
          <c:order val="1"/>
          <c:tx>
            <c:strRef>
              <c:f>Sheet1!$C$1</c:f>
              <c:strCache>
                <c:ptCount val="1"/>
                <c:pt idx="0">
                  <c:v>中学生</c:v>
                </c:pt>
              </c:strCache>
            </c:strRef>
          </c:tx>
          <c:invertIfNegative val="0"/>
          <c:dLbls>
            <c:dLbl>
              <c:idx val="0"/>
              <c:layout>
                <c:manualLayout>
                  <c:x val="0"/>
                  <c:y val="-1.8812724512091341E-2"/>
                </c:manualLayout>
              </c:layout>
              <c:showLegendKey val="0"/>
              <c:showVal val="1"/>
              <c:showCatName val="0"/>
              <c:showSerName val="0"/>
              <c:showPercent val="0"/>
              <c:showBubbleSize val="0"/>
            </c:dLbl>
            <c:dLbl>
              <c:idx val="1"/>
              <c:layout>
                <c:manualLayout>
                  <c:x val="2.9166666666666667E-2"/>
                  <c:y val="-1.6461133948079843E-2"/>
                </c:manualLayout>
              </c:layout>
              <c:showLegendKey val="0"/>
              <c:showVal val="1"/>
              <c:showCatName val="0"/>
              <c:showSerName val="0"/>
              <c:showPercent val="0"/>
              <c:showBubbleSize val="0"/>
            </c:dLbl>
            <c:dLbl>
              <c:idx val="2"/>
              <c:layout>
                <c:manualLayout>
                  <c:x val="-2.7777777777778004E-3"/>
                  <c:y val="-1.1757952820057031E-2"/>
                </c:manualLayout>
              </c:layout>
              <c:showLegendKey val="0"/>
              <c:showVal val="1"/>
              <c:showCatName val="0"/>
              <c:showSerName val="0"/>
              <c:showPercent val="0"/>
              <c:showBubbleSize val="0"/>
            </c:dLbl>
            <c:dLbl>
              <c:idx val="3"/>
              <c:layout>
                <c:manualLayout>
                  <c:x val="0"/>
                  <c:y val="-2.1164315076102655E-2"/>
                </c:manualLayout>
              </c:layout>
              <c:showLegendKey val="0"/>
              <c:showVal val="1"/>
              <c:showCatName val="0"/>
              <c:showSerName val="0"/>
              <c:showPercent val="0"/>
              <c:showBubbleSize val="0"/>
            </c:dLbl>
            <c:dLbl>
              <c:idx val="4"/>
              <c:layout>
                <c:manualLayout>
                  <c:x val="2.9166666666666667E-2"/>
                  <c:y val="-1.8812724512091251E-2"/>
                </c:manualLayout>
              </c:layout>
              <c:showLegendKey val="0"/>
              <c:showVal val="1"/>
              <c:showCatName val="0"/>
              <c:showSerName val="0"/>
              <c:showPercent val="0"/>
              <c:showBubbleSize val="0"/>
            </c:dLbl>
            <c:dLbl>
              <c:idx val="5"/>
              <c:layout>
                <c:manualLayout>
                  <c:x val="4.7222222222222276E-2"/>
                  <c:y val="-4.7031811280228127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Sheet1!$A$2:$A$7</c:f>
              <c:strCache>
                <c:ptCount val="6"/>
                <c:pt idx="0">
                  <c:v>インターネットにのめりこんで勉強に
集中できなかったり、睡眠不足に
なったりしたことがある</c:v>
                </c:pt>
                <c:pt idx="1">
                  <c:v>ＳＮＳサイトやゲームサイト、メッ
セージやチャット等で知り合った
人とやりとりしたことがある</c:v>
                </c:pt>
                <c:pt idx="2">
                  <c:v>チェーンメールが送られてきたこと
がある</c:v>
                </c:pt>
                <c:pt idx="3">
                  <c:v>自分が知らない人や、お店など
からメールが来たことがある</c:v>
                </c:pt>
                <c:pt idx="4">
                  <c:v>親に話しにくいサイトを見たこと
がある</c:v>
                </c:pt>
                <c:pt idx="5">
                  <c:v>悪口やいやがらせのメールを
送られたり、書き込みをされた
ことがある</c:v>
                </c:pt>
              </c:strCache>
            </c:strRef>
          </c:cat>
          <c:val>
            <c:numRef>
              <c:f>Sheet1!$C$2:$C$7</c:f>
              <c:numCache>
                <c:formatCode>0.0%</c:formatCode>
                <c:ptCount val="6"/>
                <c:pt idx="0">
                  <c:v>6.5000000000000002E-2</c:v>
                </c:pt>
                <c:pt idx="1">
                  <c:v>4.1000000000000002E-2</c:v>
                </c:pt>
                <c:pt idx="2">
                  <c:v>3.5000000000000003E-2</c:v>
                </c:pt>
                <c:pt idx="3">
                  <c:v>2.4E-2</c:v>
                </c:pt>
                <c:pt idx="4">
                  <c:v>8.9999999999999993E-3</c:v>
                </c:pt>
                <c:pt idx="5">
                  <c:v>7.0000000000000001E-3</c:v>
                </c:pt>
              </c:numCache>
            </c:numRef>
          </c:val>
        </c:ser>
        <c:ser>
          <c:idx val="2"/>
          <c:order val="2"/>
          <c:tx>
            <c:strRef>
              <c:f>Sheet1!$D$1</c:f>
              <c:strCache>
                <c:ptCount val="1"/>
                <c:pt idx="0">
                  <c:v>小学生</c:v>
                </c:pt>
              </c:strCache>
            </c:strRef>
          </c:tx>
          <c:invertIfNegative val="0"/>
          <c:dLbls>
            <c:dLbl>
              <c:idx val="0"/>
              <c:layout>
                <c:manualLayout>
                  <c:x val="-2.7777777777777779E-3"/>
                  <c:y val="-2.1164315076102655E-2"/>
                </c:manualLayout>
              </c:layout>
              <c:showLegendKey val="0"/>
              <c:showVal val="1"/>
              <c:showCatName val="0"/>
              <c:showSerName val="0"/>
              <c:showPercent val="0"/>
              <c:showBubbleSize val="0"/>
            </c:dLbl>
            <c:dLbl>
              <c:idx val="1"/>
              <c:layout>
                <c:manualLayout>
                  <c:x val="5.5555555555555558E-3"/>
                  <c:y val="-2.3515905640114142E-2"/>
                </c:manualLayout>
              </c:layout>
              <c:showLegendKey val="0"/>
              <c:showVal val="1"/>
              <c:showCatName val="0"/>
              <c:showSerName val="0"/>
              <c:showPercent val="0"/>
              <c:showBubbleSize val="0"/>
            </c:dLbl>
            <c:dLbl>
              <c:idx val="2"/>
              <c:layout>
                <c:manualLayout>
                  <c:x val="0"/>
                  <c:y val="-2.1164315076102655E-2"/>
                </c:manualLayout>
              </c:layout>
              <c:showLegendKey val="0"/>
              <c:showVal val="1"/>
              <c:showCatName val="0"/>
              <c:showSerName val="0"/>
              <c:showPercent val="0"/>
              <c:showBubbleSize val="0"/>
            </c:dLbl>
            <c:dLbl>
              <c:idx val="3"/>
              <c:layout>
                <c:manualLayout>
                  <c:x val="-2.7777777777778004E-3"/>
                  <c:y val="-1.6461133948079843E-2"/>
                </c:manualLayout>
              </c:layout>
              <c:showLegendKey val="0"/>
              <c:showVal val="1"/>
              <c:showCatName val="0"/>
              <c:showSerName val="0"/>
              <c:showPercent val="0"/>
              <c:showBubbleSize val="0"/>
            </c:dLbl>
            <c:dLbl>
              <c:idx val="4"/>
              <c:layout>
                <c:manualLayout>
                  <c:x val="1.3888888888888889E-3"/>
                  <c:y val="-4.4680220716216718E-2"/>
                </c:manualLayout>
              </c:layout>
              <c:showLegendKey val="0"/>
              <c:showVal val="1"/>
              <c:showCatName val="0"/>
              <c:showSerName val="0"/>
              <c:showPercent val="0"/>
              <c:showBubbleSize val="0"/>
            </c:dLbl>
            <c:dLbl>
              <c:idx val="5"/>
              <c:layout>
                <c:manualLayout>
                  <c:x val="0"/>
                  <c:y val="-1.6461133948079843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Sheet1!$A$2:$A$7</c:f>
              <c:strCache>
                <c:ptCount val="6"/>
                <c:pt idx="0">
                  <c:v>インターネットにのめりこんで勉強に
集中できなかったり、睡眠不足に
なったりしたことがある</c:v>
                </c:pt>
                <c:pt idx="1">
                  <c:v>ＳＮＳサイトやゲームサイト、メッ
セージやチャット等で知り合った
人とやりとりしたことがある</c:v>
                </c:pt>
                <c:pt idx="2">
                  <c:v>チェーンメールが送られてきたこと
がある</c:v>
                </c:pt>
                <c:pt idx="3">
                  <c:v>自分が知らない人や、お店など
からメールが来たことがある</c:v>
                </c:pt>
                <c:pt idx="4">
                  <c:v>親に話しにくいサイトを見たこと
がある</c:v>
                </c:pt>
                <c:pt idx="5">
                  <c:v>悪口やいやがらせのメールを
送られたり、書き込みをされた
ことがある</c:v>
                </c:pt>
              </c:strCache>
            </c:strRef>
          </c:cat>
          <c:val>
            <c:numRef>
              <c:f>Sheet1!$D$2:$D$7</c:f>
              <c:numCache>
                <c:formatCode>0.0%</c:formatCode>
                <c:ptCount val="6"/>
                <c:pt idx="0">
                  <c:v>1.6E-2</c:v>
                </c:pt>
                <c:pt idx="1">
                  <c:v>2E-3</c:v>
                </c:pt>
                <c:pt idx="2">
                  <c:v>2E-3</c:v>
                </c:pt>
                <c:pt idx="4">
                  <c:v>1.2E-2</c:v>
                </c:pt>
                <c:pt idx="5">
                  <c:v>7.0000000000000001E-3</c:v>
                </c:pt>
              </c:numCache>
            </c:numRef>
          </c:val>
        </c:ser>
        <c:dLbls>
          <c:showLegendKey val="0"/>
          <c:showVal val="0"/>
          <c:showCatName val="0"/>
          <c:showSerName val="0"/>
          <c:showPercent val="0"/>
          <c:showBubbleSize val="0"/>
        </c:dLbls>
        <c:gapWidth val="180"/>
        <c:overlap val="20"/>
        <c:axId val="135188480"/>
        <c:axId val="135190016"/>
      </c:barChart>
      <c:catAx>
        <c:axId val="135188480"/>
        <c:scaling>
          <c:orientation val="minMax"/>
        </c:scaling>
        <c:delete val="0"/>
        <c:axPos val="l"/>
        <c:majorGridlines/>
        <c:majorTickMark val="out"/>
        <c:minorTickMark val="none"/>
        <c:tickLblPos val="low"/>
        <c:txPr>
          <a:bodyPr anchor="ctr" anchorCtr="1"/>
          <a:lstStyle/>
          <a:p>
            <a:pPr>
              <a:defRPr sz="1200" baseline="0"/>
            </a:pPr>
            <a:endParaRPr lang="ja-JP"/>
          </a:p>
        </c:txPr>
        <c:crossAx val="135190016"/>
        <c:crosses val="autoZero"/>
        <c:auto val="1"/>
        <c:lblAlgn val="l"/>
        <c:lblOffset val="100"/>
        <c:noMultiLvlLbl val="0"/>
      </c:catAx>
      <c:valAx>
        <c:axId val="135190016"/>
        <c:scaling>
          <c:orientation val="minMax"/>
        </c:scaling>
        <c:delete val="0"/>
        <c:axPos val="b"/>
        <c:majorGridlines/>
        <c:numFmt formatCode="0%" sourceLinked="0"/>
        <c:majorTickMark val="in"/>
        <c:minorTickMark val="none"/>
        <c:tickLblPos val="nextTo"/>
        <c:crossAx val="135188480"/>
        <c:crosses val="autoZero"/>
        <c:crossBetween val="between"/>
      </c:valAx>
    </c:plotArea>
    <c:legend>
      <c:legendPos val="r"/>
      <c:layout>
        <c:manualLayout>
          <c:xMode val="edge"/>
          <c:yMode val="edge"/>
          <c:x val="0.86236242344706926"/>
          <c:y val="0.40480127979607294"/>
          <c:w val="0.10847090988626423"/>
          <c:h val="0.18278135762693098"/>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cat>
            <c:strRef>
              <c:f>Sheet2!$B$24:$K$24</c:f>
              <c:strCache>
                <c:ptCount val="10"/>
                <c:pt idx="0">
                  <c:v>メールマナー</c:v>
                </c:pt>
                <c:pt idx="1">
                  <c:v>著作権web</c:v>
                </c:pt>
                <c:pt idx="2">
                  <c:v>チェーンメール</c:v>
                </c:pt>
                <c:pt idx="3">
                  <c:v>携帯マナー</c:v>
                </c:pt>
                <c:pt idx="4">
                  <c:v>著作権許諾</c:v>
                </c:pt>
                <c:pt idx="5">
                  <c:v>掲示板個人情報</c:v>
                </c:pt>
                <c:pt idx="6">
                  <c:v>情報信憑性</c:v>
                </c:pt>
                <c:pt idx="7">
                  <c:v>ネット依存</c:v>
                </c:pt>
                <c:pt idx="8">
                  <c:v>フィルタリング</c:v>
                </c:pt>
                <c:pt idx="9">
                  <c:v>責任ある情報発信</c:v>
                </c:pt>
              </c:strCache>
            </c:strRef>
          </c:cat>
          <c:val>
            <c:numRef>
              <c:f>Sheet2!$B$25:$K$25</c:f>
              <c:numCache>
                <c:formatCode>General</c:formatCode>
                <c:ptCount val="10"/>
                <c:pt idx="0">
                  <c:v>119</c:v>
                </c:pt>
                <c:pt idx="1">
                  <c:v>116</c:v>
                </c:pt>
                <c:pt idx="2">
                  <c:v>100</c:v>
                </c:pt>
                <c:pt idx="3">
                  <c:v>127</c:v>
                </c:pt>
                <c:pt idx="4">
                  <c:v>107</c:v>
                </c:pt>
                <c:pt idx="5">
                  <c:v>108</c:v>
                </c:pt>
                <c:pt idx="6">
                  <c:v>121</c:v>
                </c:pt>
                <c:pt idx="7">
                  <c:v>123</c:v>
                </c:pt>
                <c:pt idx="8">
                  <c:v>113</c:v>
                </c:pt>
                <c:pt idx="9">
                  <c:v>114</c:v>
                </c:pt>
              </c:numCache>
            </c:numRef>
          </c:val>
        </c:ser>
        <c:dLbls>
          <c:showLegendKey val="0"/>
          <c:showVal val="0"/>
          <c:showCatName val="0"/>
          <c:showSerName val="0"/>
          <c:showPercent val="0"/>
          <c:showBubbleSize val="0"/>
        </c:dLbls>
        <c:axId val="75627904"/>
        <c:axId val="115760128"/>
      </c:radarChart>
      <c:catAx>
        <c:axId val="75627904"/>
        <c:scaling>
          <c:orientation val="minMax"/>
        </c:scaling>
        <c:delete val="0"/>
        <c:axPos val="b"/>
        <c:majorGridlines/>
        <c:majorTickMark val="out"/>
        <c:minorTickMark val="none"/>
        <c:tickLblPos val="nextTo"/>
        <c:txPr>
          <a:bodyPr/>
          <a:lstStyle/>
          <a:p>
            <a:pPr>
              <a:defRPr sz="2000"/>
            </a:pPr>
            <a:endParaRPr lang="ja-JP"/>
          </a:p>
        </c:txPr>
        <c:crossAx val="115760128"/>
        <c:crosses val="autoZero"/>
        <c:auto val="1"/>
        <c:lblAlgn val="ctr"/>
        <c:lblOffset val="100"/>
        <c:noMultiLvlLbl val="0"/>
      </c:catAx>
      <c:valAx>
        <c:axId val="115760128"/>
        <c:scaling>
          <c:orientation val="minMax"/>
        </c:scaling>
        <c:delete val="0"/>
        <c:axPos val="l"/>
        <c:majorGridlines/>
        <c:numFmt formatCode="General" sourceLinked="1"/>
        <c:majorTickMark val="cross"/>
        <c:minorTickMark val="none"/>
        <c:tickLblPos val="nextTo"/>
        <c:crossAx val="75627904"/>
        <c:crosses val="autoZero"/>
        <c:crossBetween val="between"/>
      </c:valAx>
    </c:plotArea>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radarChart>
        <c:radarStyle val="marker"/>
        <c:varyColors val="0"/>
        <c:ser>
          <c:idx val="0"/>
          <c:order val="0"/>
          <c:cat>
            <c:strRef>
              <c:f>Sheet2!$A$1:$J$1</c:f>
              <c:strCache>
                <c:ptCount val="10"/>
                <c:pt idx="0">
                  <c:v>チャットいやなこと</c:v>
                </c:pt>
                <c:pt idx="1">
                  <c:v>友だちへの不満</c:v>
                </c:pt>
                <c:pt idx="2">
                  <c:v>著作権web</c:v>
                </c:pt>
                <c:pt idx="3">
                  <c:v>パスワード</c:v>
                </c:pt>
                <c:pt idx="4">
                  <c:v>著作権CD</c:v>
                </c:pt>
                <c:pt idx="5">
                  <c:v>チェーンメール</c:v>
                </c:pt>
                <c:pt idx="6">
                  <c:v>個人情報アンケート</c:v>
                </c:pt>
                <c:pt idx="7">
                  <c:v>携帯メール</c:v>
                </c:pt>
                <c:pt idx="8">
                  <c:v>フィルタリング</c:v>
                </c:pt>
                <c:pt idx="9">
                  <c:v>信憑性</c:v>
                </c:pt>
              </c:strCache>
            </c:strRef>
          </c:cat>
          <c:val>
            <c:numRef>
              <c:f>Sheet2!$A$2:$J$2</c:f>
              <c:numCache>
                <c:formatCode>General</c:formatCode>
                <c:ptCount val="10"/>
                <c:pt idx="0">
                  <c:v>93</c:v>
                </c:pt>
                <c:pt idx="1">
                  <c:v>107</c:v>
                </c:pt>
                <c:pt idx="2">
                  <c:v>73</c:v>
                </c:pt>
                <c:pt idx="3">
                  <c:v>102</c:v>
                </c:pt>
                <c:pt idx="4">
                  <c:v>77</c:v>
                </c:pt>
                <c:pt idx="5">
                  <c:v>103</c:v>
                </c:pt>
                <c:pt idx="6">
                  <c:v>106</c:v>
                </c:pt>
                <c:pt idx="7">
                  <c:v>86</c:v>
                </c:pt>
                <c:pt idx="8">
                  <c:v>78</c:v>
                </c:pt>
                <c:pt idx="9">
                  <c:v>95</c:v>
                </c:pt>
              </c:numCache>
            </c:numRef>
          </c:val>
        </c:ser>
        <c:dLbls>
          <c:showLegendKey val="0"/>
          <c:showVal val="0"/>
          <c:showCatName val="0"/>
          <c:showSerName val="0"/>
          <c:showPercent val="0"/>
          <c:showBubbleSize val="0"/>
        </c:dLbls>
        <c:axId val="75172480"/>
        <c:axId val="75190656"/>
      </c:radarChart>
      <c:catAx>
        <c:axId val="75172480"/>
        <c:scaling>
          <c:orientation val="minMax"/>
        </c:scaling>
        <c:delete val="0"/>
        <c:axPos val="b"/>
        <c:majorGridlines/>
        <c:majorTickMark val="out"/>
        <c:minorTickMark val="none"/>
        <c:tickLblPos val="nextTo"/>
        <c:txPr>
          <a:bodyPr/>
          <a:lstStyle/>
          <a:p>
            <a:pPr>
              <a:defRPr sz="2000"/>
            </a:pPr>
            <a:endParaRPr lang="ja-JP"/>
          </a:p>
        </c:txPr>
        <c:crossAx val="75190656"/>
        <c:crosses val="autoZero"/>
        <c:auto val="1"/>
        <c:lblAlgn val="ctr"/>
        <c:lblOffset val="100"/>
        <c:noMultiLvlLbl val="0"/>
      </c:catAx>
      <c:valAx>
        <c:axId val="75190656"/>
        <c:scaling>
          <c:orientation val="minMax"/>
        </c:scaling>
        <c:delete val="0"/>
        <c:axPos val="l"/>
        <c:majorGridlines/>
        <c:numFmt formatCode="General" sourceLinked="1"/>
        <c:majorTickMark val="cross"/>
        <c:minorTickMark val="none"/>
        <c:tickLblPos val="nextTo"/>
        <c:crossAx val="75172480"/>
        <c:crosses val="autoZero"/>
        <c:crossBetween val="between"/>
      </c:valAx>
    </c:plotArea>
    <c:plotVisOnly val="1"/>
    <c:dispBlanksAs val="gap"/>
    <c:showDLblsOverMax val="0"/>
  </c:chart>
  <c:spPr>
    <a:solidFill>
      <a:schemeClr val="bg1"/>
    </a:solidFill>
  </c:sp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864818460192476E-2"/>
          <c:y val="3.2868822656068518E-2"/>
          <c:w val="0.7039395231846024"/>
          <c:h val="0.88681831167388603"/>
        </c:manualLayout>
      </c:layout>
      <c:barChart>
        <c:barDir val="col"/>
        <c:grouping val="stacked"/>
        <c:varyColors val="0"/>
        <c:ser>
          <c:idx val="1"/>
          <c:order val="1"/>
          <c:tx>
            <c:strRef>
              <c:f>Sheet1!$A$3</c:f>
              <c:strCache>
                <c:ptCount val="1"/>
                <c:pt idx="0">
                  <c:v>詐欺</c:v>
                </c:pt>
              </c:strCache>
            </c:strRef>
          </c:tx>
          <c:spPr>
            <a:ln>
              <a:solidFill>
                <a:schemeClr val="tx1"/>
              </a:solidFill>
            </a:ln>
          </c:spPr>
          <c:invertIfNegative val="0"/>
          <c:dLbls>
            <c:dLbl>
              <c:idx val="0"/>
              <c:layout>
                <c:manualLayout>
                  <c:x val="4.1666666666666666E-3"/>
                  <c:y val="-2.2905102896214995E-2"/>
                </c:manualLayout>
              </c:layout>
              <c:showLegendKey val="0"/>
              <c:showVal val="1"/>
              <c:showCatName val="0"/>
              <c:showSerName val="0"/>
              <c:showPercent val="0"/>
              <c:showBubbleSize val="0"/>
            </c:dLbl>
            <c:dLbl>
              <c:idx val="1"/>
              <c:layout>
                <c:manualLayout>
                  <c:x val="-1.3888888888888889E-3"/>
                  <c:y val="-4.3519695502808493E-2"/>
                </c:manualLayout>
              </c:layout>
              <c:showLegendKey val="0"/>
              <c:showVal val="1"/>
              <c:showCatName val="0"/>
              <c:showSerName val="0"/>
              <c:showPercent val="0"/>
              <c:showBubbleSize val="0"/>
            </c:dLbl>
            <c:dLbl>
              <c:idx val="2"/>
              <c:layout>
                <c:manualLayout>
                  <c:x val="0"/>
                  <c:y val="-2.7486123475458091E-2"/>
                </c:manualLayout>
              </c:layout>
              <c:showLegendKey val="0"/>
              <c:showVal val="1"/>
              <c:showCatName val="0"/>
              <c:showSerName val="0"/>
              <c:showPercent val="0"/>
              <c:showBubbleSize val="0"/>
            </c:dLbl>
            <c:dLbl>
              <c:idx val="3"/>
              <c:layout>
                <c:manualLayout>
                  <c:x val="-4.1666666666666683E-3"/>
                  <c:y val="-1.8324082316972058E-2"/>
                </c:manualLayout>
              </c:layout>
              <c:showLegendKey val="0"/>
              <c:showVal val="1"/>
              <c:showCatName val="0"/>
              <c:showSerName val="0"/>
              <c:showPercent val="0"/>
              <c:showBubbleSize val="0"/>
            </c:dLbl>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Sheet1!$B$3:$F$3</c:f>
              <c:numCache>
                <c:formatCode>#,##0_ </c:formatCode>
                <c:ptCount val="5"/>
                <c:pt idx="0">
                  <c:v>1280</c:v>
                </c:pt>
                <c:pt idx="1">
                  <c:v>1566</c:v>
                </c:pt>
                <c:pt idx="2">
                  <c:v>899</c:v>
                </c:pt>
                <c:pt idx="3">
                  <c:v>1357</c:v>
                </c:pt>
                <c:pt idx="4">
                  <c:v>956</c:v>
                </c:pt>
              </c:numCache>
            </c:numRef>
          </c:val>
        </c:ser>
        <c:ser>
          <c:idx val="2"/>
          <c:order val="2"/>
          <c:tx>
            <c:strRef>
              <c:f>Sheet1!$A$4</c:f>
              <c:strCache>
                <c:ptCount val="1"/>
                <c:pt idx="0">
                  <c:v>児童買春・児童ポルノ法違反（児童ポルノ）</c:v>
                </c:pt>
              </c:strCache>
            </c:strRef>
          </c:tx>
          <c:spPr>
            <a:ln>
              <a:solidFill>
                <a:prstClr val="black"/>
              </a:solidFill>
            </a:ln>
          </c:spPr>
          <c:invertIfNegative val="0"/>
          <c:dLbls>
            <c:dLbl>
              <c:idx val="0"/>
              <c:layout>
                <c:manualLayout>
                  <c:x val="0"/>
                  <c:y val="0"/>
                </c:manualLayout>
              </c:layout>
              <c:showLegendKey val="0"/>
              <c:showVal val="1"/>
              <c:showCatName val="0"/>
              <c:showSerName val="0"/>
              <c:showPercent val="0"/>
              <c:showBubbleSize val="0"/>
            </c:dLbl>
            <c:txPr>
              <a:bodyPr/>
              <a:lstStyle/>
              <a:p>
                <a:pPr>
                  <a:defRPr sz="12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Sheet1!$B$4:$F$4</c:f>
              <c:numCache>
                <c:formatCode>#,##0_ </c:formatCode>
                <c:ptCount val="5"/>
                <c:pt idx="0">
                  <c:v>507</c:v>
                </c:pt>
                <c:pt idx="1">
                  <c:v>783</c:v>
                </c:pt>
                <c:pt idx="2">
                  <c:v>883</c:v>
                </c:pt>
                <c:pt idx="3">
                  <c:v>1085</c:v>
                </c:pt>
                <c:pt idx="4">
                  <c:v>1124</c:v>
                </c:pt>
              </c:numCache>
            </c:numRef>
          </c:val>
        </c:ser>
        <c:ser>
          <c:idx val="3"/>
          <c:order val="3"/>
          <c:tx>
            <c:strRef>
              <c:f>Sheet1!$A$5</c:f>
              <c:strCache>
                <c:ptCount val="1"/>
                <c:pt idx="0">
                  <c:v>わいせつ物頒布等</c:v>
                </c:pt>
              </c:strCache>
            </c:strRef>
          </c:tx>
          <c:spPr>
            <a:ln>
              <a:solidFill>
                <a:prstClr val="black"/>
              </a:solidFill>
            </a:ln>
          </c:spPr>
          <c:invertIfNegative val="0"/>
          <c:dLbls>
            <c:dLbl>
              <c:idx val="0"/>
              <c:layout>
                <c:manualLayout>
                  <c:x val="2.2222222222222244E-2"/>
                  <c:y val="2.2905102896214197E-3"/>
                </c:manualLayout>
              </c:layout>
              <c:showLegendKey val="0"/>
              <c:showVal val="1"/>
              <c:showCatName val="0"/>
              <c:showSerName val="0"/>
              <c:showPercent val="0"/>
              <c:showBubbleSize val="0"/>
            </c:dLbl>
            <c:dLbl>
              <c:idx val="1"/>
              <c:layout>
                <c:manualLayout>
                  <c:x val="2.2222222222222244E-2"/>
                  <c:y val="2.2905102896215021E-3"/>
                </c:manualLayout>
              </c:layout>
              <c:showLegendKey val="0"/>
              <c:showVal val="1"/>
              <c:showCatName val="0"/>
              <c:showSerName val="0"/>
              <c:showPercent val="0"/>
              <c:showBubbleSize val="0"/>
            </c:dLbl>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Sheet1!$B$5:$F$5</c:f>
              <c:numCache>
                <c:formatCode>#,##0_ </c:formatCode>
                <c:ptCount val="5"/>
                <c:pt idx="0">
                  <c:v>140</c:v>
                </c:pt>
                <c:pt idx="1">
                  <c:v>218</c:v>
                </c:pt>
                <c:pt idx="2">
                  <c:v>699</c:v>
                </c:pt>
                <c:pt idx="3">
                  <c:v>929</c:v>
                </c:pt>
                <c:pt idx="4">
                  <c:v>781</c:v>
                </c:pt>
              </c:numCache>
            </c:numRef>
          </c:val>
        </c:ser>
        <c:ser>
          <c:idx val="4"/>
          <c:order val="4"/>
          <c:tx>
            <c:strRef>
              <c:f>Sheet1!$A$6</c:f>
              <c:strCache>
                <c:ptCount val="1"/>
                <c:pt idx="0">
                  <c:v>青少年保護育成条例違反</c:v>
                </c:pt>
              </c:strCache>
            </c:strRef>
          </c:tx>
          <c:spPr>
            <a:ln>
              <a:solidFill>
                <a:prstClr val="black"/>
              </a:solidFill>
            </a:ln>
          </c:spPr>
          <c:invertIfNegative val="0"/>
          <c:dLbls>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Sheet1!$B$6:$F$6</c:f>
              <c:numCache>
                <c:formatCode>#,##0_ </c:formatCode>
                <c:ptCount val="5"/>
                <c:pt idx="0">
                  <c:v>326</c:v>
                </c:pt>
                <c:pt idx="1">
                  <c:v>481</c:v>
                </c:pt>
                <c:pt idx="2">
                  <c:v>434</c:v>
                </c:pt>
                <c:pt idx="3">
                  <c:v>520</c:v>
                </c:pt>
                <c:pt idx="4">
                  <c:v>690</c:v>
                </c:pt>
              </c:numCache>
            </c:numRef>
          </c:val>
        </c:ser>
        <c:ser>
          <c:idx val="5"/>
          <c:order val="5"/>
          <c:tx>
            <c:strRef>
              <c:f>Sheet1!$A$7</c:f>
              <c:strCache>
                <c:ptCount val="1"/>
                <c:pt idx="0">
                  <c:v>児童買春・児童ポルノ法違反（児童買春）</c:v>
                </c:pt>
              </c:strCache>
            </c:strRef>
          </c:tx>
          <c:spPr>
            <a:ln>
              <a:solidFill>
                <a:prstClr val="black"/>
              </a:solidFill>
            </a:ln>
          </c:spPr>
          <c:invertIfNegative val="0"/>
          <c:dLbls>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Sheet1!$B$7:$F$7</c:f>
              <c:numCache>
                <c:formatCode>#,##0_ </c:formatCode>
                <c:ptCount val="5"/>
                <c:pt idx="0">
                  <c:v>416</c:v>
                </c:pt>
                <c:pt idx="1">
                  <c:v>410</c:v>
                </c:pt>
                <c:pt idx="2">
                  <c:v>444</c:v>
                </c:pt>
                <c:pt idx="3">
                  <c:v>435</c:v>
                </c:pt>
                <c:pt idx="4">
                  <c:v>492</c:v>
                </c:pt>
              </c:numCache>
            </c:numRef>
          </c:val>
        </c:ser>
        <c:ser>
          <c:idx val="6"/>
          <c:order val="6"/>
          <c:tx>
            <c:strRef>
              <c:f>Sheet1!$A$8</c:f>
              <c:strCache>
                <c:ptCount val="1"/>
                <c:pt idx="0">
                  <c:v>著作権法違反</c:v>
                </c:pt>
              </c:strCache>
            </c:strRef>
          </c:tx>
          <c:spPr>
            <a:ln>
              <a:solidFill>
                <a:prstClr val="black"/>
              </a:solidFill>
            </a:ln>
          </c:spPr>
          <c:invertIfNegative val="0"/>
          <c:dLbls>
            <c:dLbl>
              <c:idx val="0"/>
              <c:layout>
                <c:manualLayout>
                  <c:x val="2.2222222222222244E-2"/>
                  <c:y val="0"/>
                </c:manualLayout>
              </c:layout>
              <c:showLegendKey val="0"/>
              <c:showVal val="1"/>
              <c:showCatName val="0"/>
              <c:showSerName val="0"/>
              <c:showPercent val="0"/>
              <c:showBubbleSize val="0"/>
            </c:dLbl>
            <c:dLbl>
              <c:idx val="1"/>
              <c:layout>
                <c:manualLayout>
                  <c:x val="-2.7777777777777779E-3"/>
                  <c:y val="2.2905102896214995E-3"/>
                </c:manualLayout>
              </c:layout>
              <c:showLegendKey val="0"/>
              <c:showVal val="1"/>
              <c:showCatName val="0"/>
              <c:showSerName val="0"/>
              <c:showPercent val="0"/>
              <c:showBubbleSize val="0"/>
            </c:dLbl>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Sheet1!$B$8:$F$8</c:f>
              <c:numCache>
                <c:formatCode>#,##0_ </c:formatCode>
                <c:ptCount val="5"/>
                <c:pt idx="0">
                  <c:v>188</c:v>
                </c:pt>
                <c:pt idx="1">
                  <c:v>368</c:v>
                </c:pt>
                <c:pt idx="2">
                  <c:v>409</c:v>
                </c:pt>
                <c:pt idx="3">
                  <c:v>472</c:v>
                </c:pt>
                <c:pt idx="4">
                  <c:v>731</c:v>
                </c:pt>
              </c:numCache>
            </c:numRef>
          </c:val>
        </c:ser>
        <c:ser>
          <c:idx val="7"/>
          <c:order val="7"/>
          <c:tx>
            <c:strRef>
              <c:f>Sheet1!$A$9</c:f>
              <c:strCache>
                <c:ptCount val="1"/>
                <c:pt idx="0">
                  <c:v>出会い系サイト規制法違反</c:v>
                </c:pt>
              </c:strCache>
            </c:strRef>
          </c:tx>
          <c:spPr>
            <a:ln>
              <a:solidFill>
                <a:prstClr val="black"/>
              </a:solidFill>
            </a:ln>
          </c:spPr>
          <c:invertIfNegative val="0"/>
          <c:dLbls>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Sheet1!$B$9:$F$9</c:f>
              <c:numCache>
                <c:formatCode>#,##0_ </c:formatCode>
                <c:ptCount val="5"/>
                <c:pt idx="0">
                  <c:v>349</c:v>
                </c:pt>
                <c:pt idx="1">
                  <c:v>412</c:v>
                </c:pt>
                <c:pt idx="2">
                  <c:v>464</c:v>
                </c:pt>
                <c:pt idx="3">
                  <c:v>363</c:v>
                </c:pt>
                <c:pt idx="4">
                  <c:v>339</c:v>
                </c:pt>
              </c:numCache>
            </c:numRef>
          </c:val>
        </c:ser>
        <c:ser>
          <c:idx val="8"/>
          <c:order val="8"/>
          <c:tx>
            <c:strRef>
              <c:f>Sheet1!$A$10</c:f>
              <c:strCache>
                <c:ptCount val="1"/>
                <c:pt idx="0">
                  <c:v>商標法違反</c:v>
                </c:pt>
              </c:strCache>
            </c:strRef>
          </c:tx>
          <c:spPr>
            <a:ln>
              <a:solidFill>
                <a:prstClr val="black"/>
              </a:solidFill>
            </a:ln>
          </c:spPr>
          <c:invertIfNegative val="0"/>
          <c:dLbls>
            <c:dLbl>
              <c:idx val="0"/>
              <c:layout>
                <c:manualLayout>
                  <c:x val="2.6388779527559057E-2"/>
                  <c:y val="-2.2905102896214995E-3"/>
                </c:manualLayout>
              </c:layout>
              <c:showLegendKey val="0"/>
              <c:showVal val="1"/>
              <c:showCatName val="0"/>
              <c:showSerName val="0"/>
              <c:showPercent val="0"/>
              <c:showBubbleSize val="0"/>
            </c:dLbl>
            <c:dLbl>
              <c:idx val="1"/>
              <c:layout>
                <c:manualLayout>
                  <c:x val="2.6388888888888889E-2"/>
                  <c:y val="6.8715308688644984E-3"/>
                </c:manualLayout>
              </c:layout>
              <c:showLegendKey val="0"/>
              <c:showVal val="1"/>
              <c:showCatName val="0"/>
              <c:showSerName val="0"/>
              <c:showPercent val="0"/>
              <c:showBubbleSize val="0"/>
            </c:dLbl>
            <c:dLbl>
              <c:idx val="2"/>
              <c:layout>
                <c:manualLayout>
                  <c:x val="2.0833114610673664E-2"/>
                  <c:y val="2.2903299344805843E-3"/>
                </c:manualLayout>
              </c:layout>
              <c:showLegendKey val="0"/>
              <c:showVal val="1"/>
              <c:showCatName val="0"/>
              <c:showSerName val="0"/>
              <c:showPercent val="0"/>
              <c:showBubbleSize val="0"/>
            </c:dLbl>
            <c:dLbl>
              <c:idx val="3"/>
              <c:layout>
                <c:manualLayout>
                  <c:x val="1.3888888888888888E-2"/>
                  <c:y val="2.2905102896214995E-3"/>
                </c:manualLayout>
              </c:layout>
              <c:showLegendKey val="0"/>
              <c:showVal val="1"/>
              <c:showCatName val="0"/>
              <c:showSerName val="0"/>
              <c:showPercent val="0"/>
              <c:showBubbleSize val="0"/>
            </c:dLbl>
            <c:dLbl>
              <c:idx val="4"/>
              <c:layout>
                <c:manualLayout>
                  <c:x val="3.0555336832895991E-2"/>
                  <c:y val="-4.5812009343839137E-3"/>
                </c:manualLayout>
              </c:layout>
              <c:showLegendKey val="0"/>
              <c:showVal val="1"/>
              <c:showCatName val="0"/>
              <c:showSerName val="0"/>
              <c:showPercent val="0"/>
              <c:showBubbleSize val="0"/>
            </c:dLbl>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Sheet1!$B$10:$F$10</c:f>
              <c:numCache>
                <c:formatCode>#,##0_ </c:formatCode>
                <c:ptCount val="5"/>
                <c:pt idx="0">
                  <c:v>126</c:v>
                </c:pt>
                <c:pt idx="1">
                  <c:v>119</c:v>
                </c:pt>
                <c:pt idx="2">
                  <c:v>212</c:v>
                </c:pt>
                <c:pt idx="3">
                  <c:v>184</c:v>
                </c:pt>
                <c:pt idx="4">
                  <c:v>197</c:v>
                </c:pt>
              </c:numCache>
            </c:numRef>
          </c:val>
        </c:ser>
        <c:ser>
          <c:idx val="9"/>
          <c:order val="9"/>
          <c:tx>
            <c:strRef>
              <c:f>Sheet1!$A$11</c:f>
              <c:strCache>
                <c:ptCount val="1"/>
                <c:pt idx="0">
                  <c:v>その他</c:v>
                </c:pt>
              </c:strCache>
            </c:strRef>
          </c:tx>
          <c:spPr>
            <a:ln>
              <a:solidFill>
                <a:schemeClr val="tx1"/>
              </a:solidFill>
            </a:ln>
          </c:spPr>
          <c:invertIfNegative val="0"/>
          <c:dPt>
            <c:idx val="0"/>
            <c:invertIfNegative val="0"/>
            <c:bubble3D val="0"/>
          </c:dPt>
          <c:dLbls>
            <c:dLbl>
              <c:idx val="0"/>
              <c:layout>
                <c:manualLayout>
                  <c:x val="-2.7777777777777779E-3"/>
                  <c:y val="-1.1452551448107497E-2"/>
                </c:manualLayout>
              </c:layout>
              <c:showLegendKey val="0"/>
              <c:showVal val="1"/>
              <c:showCatName val="0"/>
              <c:showSerName val="0"/>
              <c:showPercent val="0"/>
              <c:showBubbleSize val="0"/>
            </c:dLbl>
            <c:dLbl>
              <c:idx val="1"/>
              <c:layout>
                <c:manualLayout>
                  <c:x val="2.7777777777777779E-3"/>
                  <c:y val="-1.1452551448107497E-2"/>
                </c:manualLayout>
              </c:layout>
              <c:showLegendKey val="0"/>
              <c:showVal val="1"/>
              <c:showCatName val="0"/>
              <c:showSerName val="0"/>
              <c:showPercent val="0"/>
              <c:showBubbleSize val="0"/>
            </c:dLbl>
            <c:dLbl>
              <c:idx val="2"/>
              <c:layout>
                <c:manualLayout>
                  <c:x val="-4.1666666666666666E-3"/>
                  <c:y val="6.8715308688644984E-3"/>
                </c:manualLayout>
              </c:layout>
              <c:showLegendKey val="0"/>
              <c:showVal val="1"/>
              <c:showCatName val="0"/>
              <c:showSerName val="0"/>
              <c:showPercent val="0"/>
              <c:showBubbleSize val="0"/>
            </c:dLbl>
            <c:dLbl>
              <c:idx val="3"/>
              <c:layout>
                <c:manualLayout>
                  <c:x val="4.1666666666666666E-3"/>
                  <c:y val="-1.3743061737728997E-2"/>
                </c:manualLayout>
              </c:layout>
              <c:showLegendKey val="0"/>
              <c:showVal val="1"/>
              <c:showCatName val="0"/>
              <c:showSerName val="0"/>
              <c:showPercent val="0"/>
              <c:showBubbleSize val="0"/>
            </c:dLbl>
            <c:dLbl>
              <c:idx val="4"/>
              <c:layout>
                <c:manualLayout>
                  <c:x val="-2.7777777777777779E-3"/>
                  <c:y val="0"/>
                </c:manualLayout>
              </c:layout>
              <c:showLegendKey val="0"/>
              <c:showVal val="1"/>
              <c:showCatName val="0"/>
              <c:showSerName val="0"/>
              <c:showPercent val="0"/>
              <c:showBubbleSize val="0"/>
            </c:dLbl>
            <c:txPr>
              <a:bodyPr/>
              <a:lstStyle/>
              <a:p>
                <a:pPr>
                  <a:defRPr sz="1300" baseline="0"/>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Sheet1!$B$11:$F$11</c:f>
              <c:numCache>
                <c:formatCode>#,##0_ </c:formatCode>
                <c:ptCount val="5"/>
                <c:pt idx="0">
                  <c:v>629</c:v>
                </c:pt>
                <c:pt idx="1">
                  <c:v>842</c:v>
                </c:pt>
                <c:pt idx="2">
                  <c:v>944</c:v>
                </c:pt>
                <c:pt idx="3">
                  <c:v>1268</c:v>
                </c:pt>
                <c:pt idx="4">
                  <c:v>1345</c:v>
                </c:pt>
              </c:numCache>
            </c:numRef>
          </c:val>
        </c:ser>
        <c:dLbls>
          <c:showLegendKey val="0"/>
          <c:showVal val="0"/>
          <c:showCatName val="0"/>
          <c:showSerName val="0"/>
          <c:showPercent val="0"/>
          <c:showBubbleSize val="0"/>
        </c:dLbls>
        <c:gapWidth val="50"/>
        <c:overlap val="100"/>
        <c:axId val="64903808"/>
        <c:axId val="64934272"/>
      </c:barChart>
      <c:lineChart>
        <c:grouping val="standard"/>
        <c:varyColors val="0"/>
        <c:ser>
          <c:idx val="0"/>
          <c:order val="0"/>
          <c:tx>
            <c:strRef>
              <c:f>Sheet1!$A$2</c:f>
              <c:strCache>
                <c:ptCount val="1"/>
                <c:pt idx="0">
                  <c:v>詐欺のうちオークション利用</c:v>
                </c:pt>
              </c:strCache>
            </c:strRef>
          </c:tx>
          <c:spPr>
            <a:ln w="19050">
              <a:solidFill>
                <a:schemeClr val="tx2">
                  <a:lumMod val="40000"/>
                  <a:lumOff val="60000"/>
                </a:schemeClr>
              </a:solidFill>
            </a:ln>
          </c:spPr>
          <c:marker>
            <c:spPr>
              <a:solidFill>
                <a:schemeClr val="accent1"/>
              </a:solidFill>
              <a:ln w="38100">
                <a:solidFill>
                  <a:schemeClr val="tx2">
                    <a:lumMod val="40000"/>
                    <a:lumOff val="60000"/>
                  </a:schemeClr>
                </a:solidFill>
              </a:ln>
            </c:spPr>
          </c:marker>
          <c:dLbls>
            <c:dLbl>
              <c:idx val="0"/>
              <c:layout>
                <c:manualLayout>
                  <c:x val="-4.1666666666666664E-2"/>
                  <c:y val="2.0614592606593495E-2"/>
                </c:manualLayout>
              </c:layout>
              <c:showLegendKey val="0"/>
              <c:showVal val="1"/>
              <c:showCatName val="0"/>
              <c:showSerName val="0"/>
              <c:showPercent val="0"/>
              <c:showBubbleSize val="0"/>
            </c:dLbl>
            <c:dLbl>
              <c:idx val="1"/>
              <c:layout>
                <c:manualLayout>
                  <c:x val="-2.2222222222222251E-2"/>
                  <c:y val="2.7486123475458091E-2"/>
                </c:manualLayout>
              </c:layout>
              <c:showLegendKey val="0"/>
              <c:showVal val="1"/>
              <c:showCatName val="0"/>
              <c:showSerName val="0"/>
              <c:showPercent val="0"/>
              <c:showBubbleSize val="0"/>
            </c:dLbl>
            <c:dLbl>
              <c:idx val="2"/>
              <c:layout>
                <c:manualLayout>
                  <c:x val="-2.2222222222222251E-2"/>
                  <c:y val="3.4357654344322468E-2"/>
                </c:manualLayout>
              </c:layout>
              <c:showLegendKey val="0"/>
              <c:showVal val="1"/>
              <c:showCatName val="0"/>
              <c:showSerName val="0"/>
              <c:showPercent val="0"/>
              <c:showBubbleSize val="0"/>
            </c:dLbl>
            <c:dLbl>
              <c:idx val="3"/>
              <c:layout>
                <c:manualLayout>
                  <c:x val="-6.9444444444444649E-3"/>
                  <c:y val="2.5195613185836494E-2"/>
                </c:manualLayout>
              </c:layout>
              <c:showLegendKey val="0"/>
              <c:showVal val="1"/>
              <c:showCatName val="0"/>
              <c:showSerName val="0"/>
              <c:showPercent val="0"/>
              <c:showBubbleSize val="0"/>
            </c:dLbl>
            <c:txPr>
              <a:bodyPr/>
              <a:lstStyle/>
              <a:p>
                <a:pPr>
                  <a:defRPr sz="1200" baseline="0">
                    <a:solidFill>
                      <a:schemeClr val="tx2">
                        <a:lumMod val="40000"/>
                        <a:lumOff val="60000"/>
                      </a:schemeClr>
                    </a:solidFill>
                  </a:defRPr>
                </a:pPr>
                <a:endParaRPr lang="ja-JP"/>
              </a:p>
            </c:txPr>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Sheet1!$B$2:$F$2</c:f>
              <c:numCache>
                <c:formatCode>#,##0_ </c:formatCode>
                <c:ptCount val="5"/>
                <c:pt idx="0">
                  <c:v>522</c:v>
                </c:pt>
                <c:pt idx="1">
                  <c:v>677</c:v>
                </c:pt>
                <c:pt idx="2">
                  <c:v>389</c:v>
                </c:pt>
                <c:pt idx="3">
                  <c:v>235</c:v>
                </c:pt>
                <c:pt idx="4">
                  <c:v>158</c:v>
                </c:pt>
              </c:numCache>
            </c:numRef>
          </c:val>
          <c:smooth val="0"/>
        </c:ser>
        <c:ser>
          <c:idx val="10"/>
          <c:order val="10"/>
          <c:tx>
            <c:strRef>
              <c:f>Sheet1!$A$12</c:f>
              <c:strCache>
                <c:ptCount val="1"/>
                <c:pt idx="0">
                  <c:v>合計</c:v>
                </c:pt>
              </c:strCache>
            </c:strRef>
          </c:tx>
          <c:spPr>
            <a:ln>
              <a:noFill/>
            </a:ln>
          </c:spPr>
          <c:marker>
            <c:symbol val="none"/>
          </c:marker>
          <c:dLbls>
            <c:dLbl>
              <c:idx val="0"/>
              <c:layout>
                <c:manualLayout>
                  <c:x val="-4.583333333333333E-2"/>
                  <c:y val="-4.122918521318699E-2"/>
                </c:manualLayout>
              </c:layout>
              <c:showLegendKey val="0"/>
              <c:showVal val="1"/>
              <c:showCatName val="0"/>
              <c:showSerName val="0"/>
              <c:showPercent val="0"/>
              <c:showBubbleSize val="0"/>
            </c:dLbl>
            <c:dLbl>
              <c:idx val="1"/>
              <c:layout>
                <c:manualLayout>
                  <c:x val="-4.583333333333333E-2"/>
                  <c:y val="-3.8938674923565494E-2"/>
                </c:manualLayout>
              </c:layout>
              <c:showLegendKey val="0"/>
              <c:showVal val="1"/>
              <c:showCatName val="0"/>
              <c:showSerName val="0"/>
              <c:showPercent val="0"/>
              <c:showBubbleSize val="0"/>
            </c:dLbl>
            <c:dLbl>
              <c:idx val="2"/>
              <c:layout>
                <c:manualLayout>
                  <c:x val="-4.4444553805774278E-2"/>
                  <c:y val="-3.8938674923565494E-2"/>
                </c:manualLayout>
              </c:layout>
              <c:showLegendKey val="0"/>
              <c:showVal val="1"/>
              <c:showCatName val="0"/>
              <c:showSerName val="0"/>
              <c:showPercent val="0"/>
              <c:showBubbleSize val="0"/>
            </c:dLbl>
            <c:dLbl>
              <c:idx val="3"/>
              <c:layout>
                <c:manualLayout>
                  <c:x val="-4.3055555555555555E-2"/>
                  <c:y val="-2.7486123475457994E-2"/>
                </c:manualLayout>
              </c:layout>
              <c:showLegendKey val="0"/>
              <c:showVal val="1"/>
              <c:showCatName val="0"/>
              <c:showSerName val="0"/>
              <c:showPercent val="0"/>
              <c:showBubbleSize val="0"/>
            </c:dLbl>
            <c:dLbl>
              <c:idx val="4"/>
              <c:layout>
                <c:manualLayout>
                  <c:x val="-4.1666666666666664E-2"/>
                  <c:y val="-3.435765434432248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Sheet1!$B$12:$F$12</c:f>
              <c:numCache>
                <c:formatCode>#,##0_ </c:formatCode>
                <c:ptCount val="5"/>
                <c:pt idx="0">
                  <c:v>3961</c:v>
                </c:pt>
                <c:pt idx="1">
                  <c:v>5199</c:v>
                </c:pt>
                <c:pt idx="2">
                  <c:v>5388</c:v>
                </c:pt>
                <c:pt idx="3">
                  <c:v>6613</c:v>
                </c:pt>
                <c:pt idx="4">
                  <c:v>6655</c:v>
                </c:pt>
              </c:numCache>
            </c:numRef>
          </c:val>
          <c:smooth val="0"/>
        </c:ser>
        <c:dLbls>
          <c:showLegendKey val="0"/>
          <c:showVal val="0"/>
          <c:showCatName val="0"/>
          <c:showSerName val="0"/>
          <c:showPercent val="0"/>
          <c:showBubbleSize val="0"/>
        </c:dLbls>
        <c:marker val="1"/>
        <c:smooth val="0"/>
        <c:axId val="64903808"/>
        <c:axId val="64934272"/>
      </c:lineChart>
      <c:catAx>
        <c:axId val="64903808"/>
        <c:scaling>
          <c:orientation val="minMax"/>
        </c:scaling>
        <c:delete val="0"/>
        <c:axPos val="b"/>
        <c:majorTickMark val="out"/>
        <c:minorTickMark val="none"/>
        <c:tickLblPos val="nextTo"/>
        <c:crossAx val="64934272"/>
        <c:crosses val="autoZero"/>
        <c:auto val="1"/>
        <c:lblAlgn val="ctr"/>
        <c:lblOffset val="100"/>
        <c:noMultiLvlLbl val="0"/>
      </c:catAx>
      <c:valAx>
        <c:axId val="64934272"/>
        <c:scaling>
          <c:orientation val="minMax"/>
          <c:max val="7000"/>
        </c:scaling>
        <c:delete val="0"/>
        <c:axPos val="l"/>
        <c:majorGridlines/>
        <c:numFmt formatCode="#,##0_ " sourceLinked="1"/>
        <c:majorTickMark val="out"/>
        <c:minorTickMark val="none"/>
        <c:tickLblPos val="nextTo"/>
        <c:crossAx val="64903808"/>
        <c:crosses val="autoZero"/>
        <c:crossBetween val="between"/>
      </c:valAx>
    </c:plotArea>
    <c:legend>
      <c:legendPos val="r"/>
      <c:legendEntry>
        <c:idx val="10"/>
        <c:delete val="1"/>
      </c:legendEntry>
      <c:layout>
        <c:manualLayout>
          <c:xMode val="edge"/>
          <c:yMode val="edge"/>
          <c:x val="0.80694444444444446"/>
          <c:y val="6.4763006130631948E-2"/>
          <c:w val="0.18472222222222223"/>
          <c:h val="0.92315572440003058"/>
        </c:manualLayout>
      </c:layout>
      <c:overlay val="0"/>
      <c:txPr>
        <a:bodyPr/>
        <a:lstStyle/>
        <a:p>
          <a:pPr>
            <a:defRPr sz="1200" baseline="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148184601924166E-2"/>
          <c:y val="3.3423069590347299E-2"/>
          <c:w val="0.74478926071741069"/>
          <c:h val="0.88369793616895864"/>
        </c:manualLayout>
      </c:layout>
      <c:barChart>
        <c:barDir val="col"/>
        <c:grouping val="clustered"/>
        <c:varyColors val="0"/>
        <c:ser>
          <c:idx val="0"/>
          <c:order val="0"/>
          <c:tx>
            <c:strRef>
              <c:f>Sheet1!$A$2</c:f>
              <c:strCache>
                <c:ptCount val="1"/>
                <c:pt idx="0">
                  <c:v>出会い系サイト 被害児童数</c:v>
                </c:pt>
              </c:strCache>
            </c:strRef>
          </c:tx>
          <c:invertIfNegative val="0"/>
          <c:dLbls>
            <c:dLbl>
              <c:idx val="0"/>
              <c:layout>
                <c:manualLayout>
                  <c:x val="-1.2731334408020195E-17"/>
                  <c:y val="7.6208953463332604E-2"/>
                </c:manualLayout>
              </c:layout>
              <c:showLegendKey val="0"/>
              <c:showVal val="1"/>
              <c:showCatName val="0"/>
              <c:showSerName val="0"/>
              <c:showPercent val="0"/>
              <c:showBubbleSize val="0"/>
            </c:dLbl>
            <c:dLbl>
              <c:idx val="1"/>
              <c:layout>
                <c:manualLayout>
                  <c:x val="-2.777777777777803E-3"/>
                  <c:y val="6.5321960111427962E-2"/>
                </c:manualLayout>
              </c:layout>
              <c:showLegendKey val="0"/>
              <c:showVal val="1"/>
              <c:showCatName val="0"/>
              <c:showSerName val="0"/>
              <c:showPercent val="0"/>
              <c:showBubbleSize val="0"/>
            </c:dLbl>
            <c:dLbl>
              <c:idx val="2"/>
              <c:layout>
                <c:manualLayout>
                  <c:x val="0"/>
                  <c:y val="6.7499358781808877E-2"/>
                </c:manualLayout>
              </c:layout>
              <c:showLegendKey val="0"/>
              <c:showVal val="1"/>
              <c:showCatName val="0"/>
              <c:showSerName val="0"/>
              <c:showPercent val="0"/>
              <c:showBubbleSize val="0"/>
            </c:dLbl>
            <c:dLbl>
              <c:idx val="3"/>
              <c:layout>
                <c:manualLayout>
                  <c:x val="-4.1666666666666683E-3"/>
                  <c:y val="5.6612365429904221E-2"/>
                </c:manualLayout>
              </c:layout>
              <c:showLegendKey val="0"/>
              <c:showVal val="1"/>
              <c:showCatName val="0"/>
              <c:showSerName val="0"/>
              <c:showPercent val="0"/>
              <c:showBubbleSize val="0"/>
            </c:dLbl>
            <c:dLbl>
              <c:idx val="4"/>
              <c:layout>
                <c:manualLayout>
                  <c:x val="0"/>
                  <c:y val="6.0967162770666085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Sheet1!$B$2:$F$2</c:f>
              <c:numCache>
                <c:formatCode>#,##0_ </c:formatCode>
                <c:ptCount val="5"/>
                <c:pt idx="0">
                  <c:v>453</c:v>
                </c:pt>
                <c:pt idx="1">
                  <c:v>254</c:v>
                </c:pt>
                <c:pt idx="2">
                  <c:v>282</c:v>
                </c:pt>
                <c:pt idx="3">
                  <c:v>218</c:v>
                </c:pt>
                <c:pt idx="4">
                  <c:v>159</c:v>
                </c:pt>
              </c:numCache>
            </c:numRef>
          </c:val>
        </c:ser>
        <c:ser>
          <c:idx val="1"/>
          <c:order val="1"/>
          <c:tx>
            <c:strRef>
              <c:f>Sheet1!$A$3</c:f>
              <c:strCache>
                <c:ptCount val="1"/>
                <c:pt idx="0">
                  <c:v>コミュニティサイト 被害児童数</c:v>
                </c:pt>
              </c:strCache>
            </c:strRef>
          </c:tx>
          <c:invertIfNegative val="0"/>
          <c:dLbls>
            <c:dLbl>
              <c:idx val="0"/>
              <c:layout>
                <c:manualLayout>
                  <c:x val="0"/>
                  <c:y val="5.8789764100285163E-2"/>
                </c:manualLayout>
              </c:layout>
              <c:showLegendKey val="0"/>
              <c:showVal val="1"/>
              <c:showCatName val="0"/>
              <c:showSerName val="0"/>
              <c:showPercent val="0"/>
              <c:showBubbleSize val="0"/>
            </c:dLbl>
            <c:dLbl>
              <c:idx val="1"/>
              <c:layout>
                <c:manualLayout>
                  <c:x val="0"/>
                  <c:y val="6.7499358781808877E-2"/>
                </c:manualLayout>
              </c:layout>
              <c:showLegendKey val="0"/>
              <c:showVal val="1"/>
              <c:showCatName val="0"/>
              <c:showSerName val="0"/>
              <c:showPercent val="0"/>
              <c:showBubbleSize val="0"/>
            </c:dLbl>
            <c:dLbl>
              <c:idx val="2"/>
              <c:layout>
                <c:manualLayout>
                  <c:x val="-1.3888888888889464E-3"/>
                  <c:y val="5.661236542990416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Sheet1!$B$3:$F$3</c:f>
              <c:numCache>
                <c:formatCode>#,##0_ </c:formatCode>
                <c:ptCount val="5"/>
                <c:pt idx="0">
                  <c:v>1136</c:v>
                </c:pt>
                <c:pt idx="1">
                  <c:v>1239</c:v>
                </c:pt>
                <c:pt idx="2">
                  <c:v>1085</c:v>
                </c:pt>
                <c:pt idx="3">
                  <c:v>1076</c:v>
                </c:pt>
                <c:pt idx="4">
                  <c:v>1293</c:v>
                </c:pt>
              </c:numCache>
            </c:numRef>
          </c:val>
        </c:ser>
        <c:dLbls>
          <c:showLegendKey val="0"/>
          <c:showVal val="0"/>
          <c:showCatName val="0"/>
          <c:showSerName val="0"/>
          <c:showPercent val="0"/>
          <c:showBubbleSize val="0"/>
        </c:dLbls>
        <c:gapWidth val="60"/>
        <c:axId val="63314944"/>
        <c:axId val="63337216"/>
      </c:barChart>
      <c:lineChart>
        <c:grouping val="standard"/>
        <c:varyColors val="0"/>
        <c:ser>
          <c:idx val="2"/>
          <c:order val="2"/>
          <c:tx>
            <c:strRef>
              <c:f>Sheet1!$A$4</c:f>
              <c:strCache>
                <c:ptCount val="1"/>
                <c:pt idx="0">
                  <c:v>出会い系サイト 検挙件数</c:v>
                </c:pt>
              </c:strCache>
            </c:strRef>
          </c:tx>
          <c:spPr>
            <a:ln>
              <a:solidFill>
                <a:schemeClr val="tx2">
                  <a:lumMod val="60000"/>
                  <a:lumOff val="40000"/>
                </a:schemeClr>
              </a:solidFill>
            </a:ln>
          </c:spPr>
          <c:marker>
            <c:symbol val="circle"/>
            <c:size val="7"/>
            <c:spPr>
              <a:solidFill>
                <a:schemeClr val="tx2">
                  <a:lumMod val="60000"/>
                  <a:lumOff val="40000"/>
                </a:schemeClr>
              </a:solidFill>
              <a:ln w="12700">
                <a:solidFill>
                  <a:srgbClr val="1F497D">
                    <a:lumMod val="60000"/>
                    <a:lumOff val="40000"/>
                  </a:srgbClr>
                </a:solidFill>
              </a:ln>
            </c:spPr>
          </c:marker>
          <c:dLbls>
            <c:dLbl>
              <c:idx val="1"/>
              <c:layout>
                <c:manualLayout>
                  <c:x val="-7.3611111111111113E-2"/>
                  <c:y val="1.9596588033428456E-2"/>
                </c:manualLayout>
              </c:layout>
              <c:showLegendKey val="0"/>
              <c:showVal val="1"/>
              <c:showCatName val="0"/>
              <c:showSerName val="0"/>
              <c:showPercent val="0"/>
              <c:showBubbleSize val="0"/>
            </c:dLbl>
            <c:dLbl>
              <c:idx val="2"/>
              <c:layout>
                <c:manualLayout>
                  <c:x val="-6.9444444444444434E-2"/>
                  <c:y val="1.9596588033428456E-2"/>
                </c:manualLayout>
              </c:layout>
              <c:showLegendKey val="0"/>
              <c:showVal val="1"/>
              <c:showCatName val="0"/>
              <c:showSerName val="0"/>
              <c:showPercent val="0"/>
              <c:showBubbleSize val="0"/>
            </c:dLbl>
            <c:dLbl>
              <c:idx val="3"/>
              <c:layout>
                <c:manualLayout>
                  <c:x val="-7.3611111111111113E-2"/>
                  <c:y val="3.4838378726095097E-2"/>
                </c:manualLayout>
              </c:layout>
              <c:showLegendKey val="0"/>
              <c:showVal val="1"/>
              <c:showCatName val="0"/>
              <c:showSerName val="0"/>
              <c:showPercent val="0"/>
              <c:showBubbleSize val="0"/>
            </c:dLbl>
            <c:dLbl>
              <c:idx val="4"/>
              <c:layout>
                <c:manualLayout>
                  <c:x val="-6.25E-2"/>
                  <c:y val="1.959658803342845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Sheet1!$B$4:$F$4</c:f>
              <c:numCache>
                <c:formatCode>#,##0_ </c:formatCode>
                <c:ptCount val="5"/>
                <c:pt idx="0">
                  <c:v>1203</c:v>
                </c:pt>
                <c:pt idx="1">
                  <c:v>1025</c:v>
                </c:pt>
                <c:pt idx="2">
                  <c:v>1004</c:v>
                </c:pt>
                <c:pt idx="3">
                  <c:v>848</c:v>
                </c:pt>
                <c:pt idx="4">
                  <c:v>726</c:v>
                </c:pt>
              </c:numCache>
            </c:numRef>
          </c:val>
          <c:smooth val="0"/>
        </c:ser>
        <c:ser>
          <c:idx val="3"/>
          <c:order val="3"/>
          <c:tx>
            <c:strRef>
              <c:f>Sheet1!$A$5</c:f>
              <c:strCache>
                <c:ptCount val="1"/>
                <c:pt idx="0">
                  <c:v>コミュニティサイト 検挙件数</c:v>
                </c:pt>
              </c:strCache>
            </c:strRef>
          </c:tx>
          <c:spPr>
            <a:ln>
              <a:solidFill>
                <a:schemeClr val="accent2">
                  <a:lumMod val="75000"/>
                </a:schemeClr>
              </a:solidFill>
            </a:ln>
          </c:spPr>
          <c:marker>
            <c:symbol val="circle"/>
            <c:size val="7"/>
            <c:spPr>
              <a:solidFill>
                <a:schemeClr val="accent2">
                  <a:lumMod val="75000"/>
                </a:schemeClr>
              </a:solidFill>
              <a:ln w="12700">
                <a:solidFill>
                  <a:schemeClr val="accent2">
                    <a:lumMod val="75000"/>
                  </a:schemeClr>
                </a:solidFill>
              </a:ln>
            </c:spPr>
          </c:marker>
          <c:dLbls>
            <c:showLegendKey val="0"/>
            <c:showVal val="1"/>
            <c:showCatName val="0"/>
            <c:showSerName val="0"/>
            <c:showPercent val="0"/>
            <c:showBubbleSize val="0"/>
            <c:showLeaderLines val="0"/>
          </c:dLbls>
          <c:cat>
            <c:strRef>
              <c:f>Sheet1!$B$1:$F$1</c:f>
              <c:strCache>
                <c:ptCount val="5"/>
                <c:pt idx="0">
                  <c:v>H21</c:v>
                </c:pt>
                <c:pt idx="1">
                  <c:v>H22</c:v>
                </c:pt>
                <c:pt idx="2">
                  <c:v>H23</c:v>
                </c:pt>
                <c:pt idx="3">
                  <c:v>H24</c:v>
                </c:pt>
                <c:pt idx="4">
                  <c:v>H25</c:v>
                </c:pt>
              </c:strCache>
            </c:strRef>
          </c:cat>
          <c:val>
            <c:numRef>
              <c:f>Sheet1!$B$5:$F$5</c:f>
              <c:numCache>
                <c:formatCode>#,##0_ </c:formatCode>
                <c:ptCount val="5"/>
                <c:pt idx="0">
                  <c:v>1347</c:v>
                </c:pt>
                <c:pt idx="1">
                  <c:v>1541</c:v>
                </c:pt>
                <c:pt idx="2">
                  <c:v>1421</c:v>
                </c:pt>
                <c:pt idx="3">
                  <c:v>1311</c:v>
                </c:pt>
                <c:pt idx="4">
                  <c:v>1804</c:v>
                </c:pt>
              </c:numCache>
            </c:numRef>
          </c:val>
          <c:smooth val="0"/>
        </c:ser>
        <c:dLbls>
          <c:showLegendKey val="0"/>
          <c:showVal val="0"/>
          <c:showCatName val="0"/>
          <c:showSerName val="0"/>
          <c:showPercent val="0"/>
          <c:showBubbleSize val="0"/>
        </c:dLbls>
        <c:marker val="1"/>
        <c:smooth val="0"/>
        <c:axId val="63314944"/>
        <c:axId val="63337216"/>
      </c:lineChart>
      <c:catAx>
        <c:axId val="63314944"/>
        <c:scaling>
          <c:orientation val="minMax"/>
        </c:scaling>
        <c:delete val="0"/>
        <c:axPos val="b"/>
        <c:majorTickMark val="out"/>
        <c:minorTickMark val="none"/>
        <c:tickLblPos val="nextTo"/>
        <c:crossAx val="63337216"/>
        <c:crosses val="autoZero"/>
        <c:auto val="1"/>
        <c:lblAlgn val="ctr"/>
        <c:lblOffset val="100"/>
        <c:noMultiLvlLbl val="0"/>
      </c:catAx>
      <c:valAx>
        <c:axId val="63337216"/>
        <c:scaling>
          <c:orientation val="minMax"/>
          <c:max val="1900"/>
          <c:min val="0"/>
        </c:scaling>
        <c:delete val="0"/>
        <c:axPos val="l"/>
        <c:majorGridlines/>
        <c:numFmt formatCode="#,##0_ " sourceLinked="1"/>
        <c:majorTickMark val="out"/>
        <c:minorTickMark val="none"/>
        <c:tickLblPos val="nextTo"/>
        <c:crossAx val="63314944"/>
        <c:crosses val="autoZero"/>
        <c:crossBetween val="between"/>
      </c:valAx>
    </c:plotArea>
    <c:legend>
      <c:legendPos val="r"/>
      <c:layout>
        <c:manualLayout>
          <c:xMode val="edge"/>
          <c:yMode val="edge"/>
          <c:x val="0.83093744531933511"/>
          <c:y val="0.17218868685372421"/>
          <c:w val="0.16072922134733211"/>
          <c:h val="0.41175397520988927"/>
        </c:manualLayout>
      </c:layout>
      <c:overlay val="0"/>
      <c:txPr>
        <a:bodyPr/>
        <a:lstStyle/>
        <a:p>
          <a:pPr>
            <a:defRPr sz="1200" baseline="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32174103237119"/>
          <c:y val="3.9235777345190431E-2"/>
          <c:w val="0.85706846019247585"/>
          <c:h val="0.85657008319526451"/>
        </c:manualLayout>
      </c:layout>
      <c:barChart>
        <c:barDir val="col"/>
        <c:grouping val="stacked"/>
        <c:varyColors val="0"/>
        <c:ser>
          <c:idx val="0"/>
          <c:order val="0"/>
          <c:tx>
            <c:strRef>
              <c:f>Sheet1!$B$1</c:f>
              <c:strCache>
                <c:ptCount val="1"/>
                <c:pt idx="0">
                  <c:v>自分専用</c:v>
                </c:pt>
              </c:strCache>
            </c:strRef>
          </c:tx>
          <c:invertIfNegative val="0"/>
          <c:dLbls>
            <c:showLegendKey val="0"/>
            <c:showVal val="1"/>
            <c:showCatName val="0"/>
            <c:showSerName val="0"/>
            <c:showPercent val="0"/>
            <c:showBubbleSize val="0"/>
            <c:showLeaderLines val="0"/>
          </c:dLbls>
          <c:cat>
            <c:strRef>
              <c:f>Sheet1!$A$2:$A$4</c:f>
              <c:strCache>
                <c:ptCount val="3"/>
                <c:pt idx="0">
                  <c:v>小学生</c:v>
                </c:pt>
                <c:pt idx="1">
                  <c:v>中学生</c:v>
                </c:pt>
                <c:pt idx="2">
                  <c:v>高校生</c:v>
                </c:pt>
              </c:strCache>
            </c:strRef>
          </c:cat>
          <c:val>
            <c:numRef>
              <c:f>Sheet1!$B$2:$B$4</c:f>
              <c:numCache>
                <c:formatCode>0.0%</c:formatCode>
                <c:ptCount val="3"/>
                <c:pt idx="0">
                  <c:v>0.30299999999999999</c:v>
                </c:pt>
                <c:pt idx="1">
                  <c:v>0.48799999999999999</c:v>
                </c:pt>
                <c:pt idx="2">
                  <c:v>0.96399999999999997</c:v>
                </c:pt>
              </c:numCache>
            </c:numRef>
          </c:val>
        </c:ser>
        <c:ser>
          <c:idx val="1"/>
          <c:order val="1"/>
          <c:tx>
            <c:strRef>
              <c:f>Sheet1!$C$1</c:f>
              <c:strCache>
                <c:ptCount val="1"/>
                <c:pt idx="0">
                  <c:v>家族と一緒</c:v>
                </c:pt>
              </c:strCache>
            </c:strRef>
          </c:tx>
          <c:invertIfNegative val="0"/>
          <c:dLbls>
            <c:dLblPos val="inBase"/>
            <c:showLegendKey val="0"/>
            <c:showVal val="1"/>
            <c:showCatName val="0"/>
            <c:showSerName val="0"/>
            <c:showPercent val="0"/>
            <c:showBubbleSize val="0"/>
            <c:showLeaderLines val="0"/>
          </c:dLbls>
          <c:cat>
            <c:strRef>
              <c:f>Sheet1!$A$2:$A$4</c:f>
              <c:strCache>
                <c:ptCount val="3"/>
                <c:pt idx="0">
                  <c:v>小学生</c:v>
                </c:pt>
                <c:pt idx="1">
                  <c:v>中学生</c:v>
                </c:pt>
                <c:pt idx="2">
                  <c:v>高校生</c:v>
                </c:pt>
              </c:strCache>
            </c:strRef>
          </c:cat>
          <c:val>
            <c:numRef>
              <c:f>Sheet1!$C$2:$C$4</c:f>
              <c:numCache>
                <c:formatCode>0.0%</c:formatCode>
                <c:ptCount val="3"/>
                <c:pt idx="0">
                  <c:v>6.3E-2</c:v>
                </c:pt>
                <c:pt idx="1">
                  <c:v>3.1E-2</c:v>
                </c:pt>
                <c:pt idx="2">
                  <c:v>8.0000000000000002E-3</c:v>
                </c:pt>
              </c:numCache>
            </c:numRef>
          </c:val>
        </c:ser>
        <c:dLbls>
          <c:showLegendKey val="0"/>
          <c:showVal val="0"/>
          <c:showCatName val="0"/>
          <c:showSerName val="0"/>
          <c:showPercent val="0"/>
          <c:showBubbleSize val="0"/>
        </c:dLbls>
        <c:gapWidth val="150"/>
        <c:overlap val="100"/>
        <c:axId val="64986496"/>
        <c:axId val="64996480"/>
      </c:barChart>
      <c:catAx>
        <c:axId val="64986496"/>
        <c:scaling>
          <c:orientation val="minMax"/>
        </c:scaling>
        <c:delete val="0"/>
        <c:axPos val="b"/>
        <c:majorTickMark val="out"/>
        <c:minorTickMark val="none"/>
        <c:tickLblPos val="nextTo"/>
        <c:crossAx val="64996480"/>
        <c:crosses val="autoZero"/>
        <c:auto val="1"/>
        <c:lblAlgn val="ctr"/>
        <c:lblOffset val="100"/>
        <c:noMultiLvlLbl val="0"/>
      </c:catAx>
      <c:valAx>
        <c:axId val="64996480"/>
        <c:scaling>
          <c:orientation val="minMax"/>
          <c:max val="1"/>
        </c:scaling>
        <c:delete val="0"/>
        <c:axPos val="l"/>
        <c:majorGridlines/>
        <c:numFmt formatCode="0%" sourceLinked="0"/>
        <c:majorTickMark val="out"/>
        <c:minorTickMark val="none"/>
        <c:tickLblPos val="nextTo"/>
        <c:crossAx val="64986496"/>
        <c:crosses val="autoZero"/>
        <c:crossBetween val="between"/>
        <c:majorUnit val="0.2"/>
      </c:valAx>
    </c:plotArea>
    <c:legend>
      <c:legendPos val="r"/>
      <c:layout>
        <c:manualLayout>
          <c:xMode val="edge"/>
          <c:yMode val="edge"/>
          <c:x val="0.2251679790026247"/>
          <c:y val="5.8031595523202716E-2"/>
          <c:w val="0.15260979877515321"/>
          <c:h val="0.13245025914994951"/>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474628171478767E-2"/>
          <c:y val="3.1619689799562194E-2"/>
          <c:w val="0.87069750656168343"/>
          <c:h val="0.77523590077634452"/>
        </c:manualLayout>
      </c:layout>
      <c:barChart>
        <c:barDir val="col"/>
        <c:grouping val="percentStacked"/>
        <c:varyColors val="0"/>
        <c:ser>
          <c:idx val="0"/>
          <c:order val="0"/>
          <c:tx>
            <c:strRef>
              <c:f>Sheet1!$B$1</c:f>
              <c:strCache>
                <c:ptCount val="1"/>
                <c:pt idx="0">
                  <c:v>スマートフォン</c:v>
                </c:pt>
              </c:strCache>
            </c:strRef>
          </c:tx>
          <c:invertIfNegative val="0"/>
          <c:dLbls>
            <c:showLegendKey val="0"/>
            <c:showVal val="1"/>
            <c:showCatName val="0"/>
            <c:showSerName val="0"/>
            <c:showPercent val="0"/>
            <c:showBubbleSize val="0"/>
            <c:showLeaderLines val="0"/>
          </c:dLbls>
          <c:cat>
            <c:strRef>
              <c:f>Sheet1!$A$2:$A$5</c:f>
              <c:strCache>
                <c:ptCount val="4"/>
                <c:pt idx="0">
                  <c:v>小学生</c:v>
                </c:pt>
                <c:pt idx="1">
                  <c:v>中学生</c:v>
                </c:pt>
                <c:pt idx="2">
                  <c:v>高校生</c:v>
                </c:pt>
                <c:pt idx="3">
                  <c:v>全体</c:v>
                </c:pt>
              </c:strCache>
            </c:strRef>
          </c:cat>
          <c:val>
            <c:numRef>
              <c:f>Sheet1!$B$2:$B$5</c:f>
              <c:numCache>
                <c:formatCode>0.0%</c:formatCode>
                <c:ptCount val="4"/>
                <c:pt idx="0">
                  <c:v>0.13600000000000001</c:v>
                </c:pt>
                <c:pt idx="1">
                  <c:v>0.47399999999999998</c:v>
                </c:pt>
                <c:pt idx="2">
                  <c:v>0.82799999999999996</c:v>
                </c:pt>
                <c:pt idx="3">
                  <c:v>0.56799999999999995</c:v>
                </c:pt>
              </c:numCache>
            </c:numRef>
          </c:val>
        </c:ser>
        <c:ser>
          <c:idx val="1"/>
          <c:order val="1"/>
          <c:tx>
            <c:strRef>
              <c:f>Sheet1!$C$1</c:f>
              <c:strCache>
                <c:ptCount val="1"/>
                <c:pt idx="0">
                  <c:v>機能限定スマートフォン</c:v>
                </c:pt>
              </c:strCache>
            </c:strRef>
          </c:tx>
          <c:invertIfNegative val="0"/>
          <c:dLbls>
            <c:dLbl>
              <c:idx val="2"/>
              <c:layout>
                <c:manualLayout>
                  <c:x val="8.1178943727709202E-2"/>
                  <c:y val="9.2825943316239713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Sheet1!$A$2:$A$5</c:f>
              <c:strCache>
                <c:ptCount val="4"/>
                <c:pt idx="0">
                  <c:v>小学生</c:v>
                </c:pt>
                <c:pt idx="1">
                  <c:v>中学生</c:v>
                </c:pt>
                <c:pt idx="2">
                  <c:v>高校生</c:v>
                </c:pt>
                <c:pt idx="3">
                  <c:v>全体</c:v>
                </c:pt>
              </c:strCache>
            </c:strRef>
          </c:cat>
          <c:val>
            <c:numRef>
              <c:f>Sheet1!$C$2:$C$5</c:f>
              <c:numCache>
                <c:formatCode>0.0%</c:formatCode>
                <c:ptCount val="4"/>
                <c:pt idx="0">
                  <c:v>2.7E-2</c:v>
                </c:pt>
                <c:pt idx="1">
                  <c:v>2.1999999999999999E-2</c:v>
                </c:pt>
                <c:pt idx="2">
                  <c:v>6.0000000000000001E-3</c:v>
                </c:pt>
                <c:pt idx="3">
                  <c:v>1.6E-2</c:v>
                </c:pt>
              </c:numCache>
            </c:numRef>
          </c:val>
        </c:ser>
        <c:ser>
          <c:idx val="2"/>
          <c:order val="2"/>
          <c:tx>
            <c:strRef>
              <c:f>Sheet1!$D$1</c:f>
              <c:strCache>
                <c:ptCount val="1"/>
                <c:pt idx="0">
                  <c:v>機能限定携帯電話</c:v>
                </c:pt>
              </c:strCache>
            </c:strRef>
          </c:tx>
          <c:invertIfNegative val="0"/>
          <c:dLbls>
            <c:showLegendKey val="0"/>
            <c:showVal val="1"/>
            <c:showCatName val="0"/>
            <c:showSerName val="0"/>
            <c:showPercent val="0"/>
            <c:showBubbleSize val="0"/>
            <c:showLeaderLines val="0"/>
          </c:dLbls>
          <c:cat>
            <c:strRef>
              <c:f>Sheet1!$A$2:$A$5</c:f>
              <c:strCache>
                <c:ptCount val="4"/>
                <c:pt idx="0">
                  <c:v>小学生</c:v>
                </c:pt>
                <c:pt idx="1">
                  <c:v>中学生</c:v>
                </c:pt>
                <c:pt idx="2">
                  <c:v>高校生</c:v>
                </c:pt>
                <c:pt idx="3">
                  <c:v>全体</c:v>
                </c:pt>
              </c:strCache>
            </c:strRef>
          </c:cat>
          <c:val>
            <c:numRef>
              <c:f>Sheet1!$D$2:$D$5</c:f>
              <c:numCache>
                <c:formatCode>0.0%</c:formatCode>
                <c:ptCount val="4"/>
                <c:pt idx="0">
                  <c:v>0.60599999999999998</c:v>
                </c:pt>
                <c:pt idx="1">
                  <c:v>0.182</c:v>
                </c:pt>
                <c:pt idx="2">
                  <c:v>2.9000000000000001E-2</c:v>
                </c:pt>
                <c:pt idx="3">
                  <c:v>0.19800000000000001</c:v>
                </c:pt>
              </c:numCache>
            </c:numRef>
          </c:val>
        </c:ser>
        <c:ser>
          <c:idx val="3"/>
          <c:order val="3"/>
          <c:tx>
            <c:strRef>
              <c:f>Sheet1!$E$1</c:f>
              <c:strCache>
                <c:ptCount val="1"/>
                <c:pt idx="0">
                  <c:v>その他</c:v>
                </c:pt>
              </c:strCache>
            </c:strRef>
          </c:tx>
          <c:invertIfNegative val="0"/>
          <c:dLbls>
            <c:showLegendKey val="0"/>
            <c:showVal val="1"/>
            <c:showCatName val="0"/>
            <c:showSerName val="0"/>
            <c:showPercent val="0"/>
            <c:showBubbleSize val="0"/>
            <c:showLeaderLines val="0"/>
          </c:dLbls>
          <c:cat>
            <c:strRef>
              <c:f>Sheet1!$A$2:$A$5</c:f>
              <c:strCache>
                <c:ptCount val="4"/>
                <c:pt idx="0">
                  <c:v>小学生</c:v>
                </c:pt>
                <c:pt idx="1">
                  <c:v>中学生</c:v>
                </c:pt>
                <c:pt idx="2">
                  <c:v>高校生</c:v>
                </c:pt>
                <c:pt idx="3">
                  <c:v>全体</c:v>
                </c:pt>
              </c:strCache>
            </c:strRef>
          </c:cat>
          <c:val>
            <c:numRef>
              <c:f>Sheet1!$E$2:$E$5</c:f>
              <c:numCache>
                <c:formatCode>0.0%</c:formatCode>
                <c:ptCount val="4"/>
                <c:pt idx="0">
                  <c:v>0.23100000000000001</c:v>
                </c:pt>
                <c:pt idx="1">
                  <c:v>0.32200000000000001</c:v>
                </c:pt>
                <c:pt idx="2">
                  <c:v>0.13700000000000001</c:v>
                </c:pt>
                <c:pt idx="3">
                  <c:v>0.218</c:v>
                </c:pt>
              </c:numCache>
            </c:numRef>
          </c:val>
        </c:ser>
        <c:dLbls>
          <c:showLegendKey val="0"/>
          <c:showVal val="0"/>
          <c:showCatName val="0"/>
          <c:showSerName val="0"/>
          <c:showPercent val="0"/>
          <c:showBubbleSize val="0"/>
        </c:dLbls>
        <c:gapWidth val="150"/>
        <c:overlap val="100"/>
        <c:axId val="144370688"/>
        <c:axId val="144384768"/>
      </c:barChart>
      <c:catAx>
        <c:axId val="144370688"/>
        <c:scaling>
          <c:orientation val="minMax"/>
        </c:scaling>
        <c:delete val="0"/>
        <c:axPos val="b"/>
        <c:majorTickMark val="out"/>
        <c:minorTickMark val="none"/>
        <c:tickLblPos val="nextTo"/>
        <c:crossAx val="144384768"/>
        <c:crosses val="autoZero"/>
        <c:auto val="1"/>
        <c:lblAlgn val="ctr"/>
        <c:lblOffset val="100"/>
        <c:noMultiLvlLbl val="0"/>
      </c:catAx>
      <c:valAx>
        <c:axId val="144384768"/>
        <c:scaling>
          <c:orientation val="minMax"/>
        </c:scaling>
        <c:delete val="0"/>
        <c:axPos val="l"/>
        <c:majorGridlines/>
        <c:numFmt formatCode="0%" sourceLinked="1"/>
        <c:majorTickMark val="out"/>
        <c:minorTickMark val="none"/>
        <c:tickLblPos val="nextTo"/>
        <c:crossAx val="144370688"/>
        <c:crosses val="autoZero"/>
        <c:crossBetween val="between"/>
        <c:majorUnit val="0.2"/>
      </c:valAx>
    </c:plotArea>
    <c:legend>
      <c:legendPos val="b"/>
      <c:layout>
        <c:manualLayout>
          <c:xMode val="edge"/>
          <c:yMode val="edge"/>
          <c:x val="6.8791745850518241E-2"/>
          <c:y val="0.88185833883954412"/>
          <c:w val="0.87865229704450543"/>
          <c:h val="9.0293878165583943E-2"/>
        </c:manualLayout>
      </c:layout>
      <c:overlay val="0"/>
    </c:legend>
    <c:plotVisOnly val="1"/>
    <c:dispBlanksAs val="gap"/>
    <c:showDLblsOverMax val="0"/>
  </c:chart>
  <c:txPr>
    <a:bodyPr/>
    <a:lstStyle/>
    <a:p>
      <a:pPr>
        <a:defRPr sz="1800"/>
      </a:pPr>
      <a:endParaRPr lang="ja-JP"/>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小学生</c:v>
                </c:pt>
              </c:strCache>
            </c:strRef>
          </c:tx>
          <c:spPr>
            <a:solidFill>
              <a:schemeClr val="accent3">
                <a:lumMod val="75000"/>
              </a:schemeClr>
            </a:solidFill>
            <a:ln>
              <a:solidFill>
                <a:schemeClr val="accent3">
                  <a:lumMod val="75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Sheet1!$B$2:$B$4</c:f>
              <c:numCache>
                <c:formatCode>0.0%</c:formatCode>
                <c:ptCount val="3"/>
                <c:pt idx="0">
                  <c:v>0.745</c:v>
                </c:pt>
                <c:pt idx="1">
                  <c:v>0.14699999999999999</c:v>
                </c:pt>
                <c:pt idx="2">
                  <c:v>0.16600000000000001</c:v>
                </c:pt>
              </c:numCache>
            </c:numRef>
          </c:val>
        </c:ser>
        <c:ser>
          <c:idx val="1"/>
          <c:order val="1"/>
          <c:tx>
            <c:strRef>
              <c:f>Sheet1!$C$1</c:f>
              <c:strCache>
                <c:ptCount val="1"/>
                <c:pt idx="0">
                  <c:v>小：男子</c:v>
                </c:pt>
              </c:strCache>
            </c:strRef>
          </c:tx>
          <c:spPr>
            <a:pattFill prst="lgCheck">
              <a:fgClr>
                <a:schemeClr val="accent3">
                  <a:lumMod val="75000"/>
                </a:schemeClr>
              </a:fgClr>
              <a:bgClr>
                <a:schemeClr val="bg1"/>
              </a:bgClr>
            </a:pattFill>
            <a:ln>
              <a:solidFill>
                <a:schemeClr val="accent3">
                  <a:lumMod val="75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Sheet1!$C$2:$C$4</c:f>
              <c:numCache>
                <c:formatCode>0.0%</c:formatCode>
                <c:ptCount val="3"/>
                <c:pt idx="0">
                  <c:v>0.79100000000000004</c:v>
                </c:pt>
                <c:pt idx="1">
                  <c:v>0.14599999999999999</c:v>
                </c:pt>
                <c:pt idx="2">
                  <c:v>0.106</c:v>
                </c:pt>
              </c:numCache>
            </c:numRef>
          </c:val>
        </c:ser>
        <c:ser>
          <c:idx val="2"/>
          <c:order val="2"/>
          <c:tx>
            <c:strRef>
              <c:f>Sheet1!$D$1</c:f>
              <c:strCache>
                <c:ptCount val="1"/>
                <c:pt idx="0">
                  <c:v>小：女子</c:v>
                </c:pt>
              </c:strCache>
            </c:strRef>
          </c:tx>
          <c:spPr>
            <a:pattFill prst="wdUpDiag">
              <a:fgClr>
                <a:schemeClr val="accent3">
                  <a:lumMod val="75000"/>
                </a:schemeClr>
              </a:fgClr>
              <a:bgClr>
                <a:schemeClr val="bg1"/>
              </a:bgClr>
            </a:pattFill>
            <a:ln>
              <a:solidFill>
                <a:schemeClr val="accent3">
                  <a:lumMod val="75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Sheet1!$D$2:$D$4</c:f>
              <c:numCache>
                <c:formatCode>0.0%</c:formatCode>
                <c:ptCount val="3"/>
                <c:pt idx="0">
                  <c:v>0.7</c:v>
                </c:pt>
                <c:pt idx="1">
                  <c:v>0.14899999999999999</c:v>
                </c:pt>
                <c:pt idx="2">
                  <c:v>0.224</c:v>
                </c:pt>
              </c:numCache>
            </c:numRef>
          </c:val>
        </c:ser>
        <c:ser>
          <c:idx val="3"/>
          <c:order val="3"/>
          <c:tx>
            <c:strRef>
              <c:f>Sheet1!$E$1</c:f>
              <c:strCache>
                <c:ptCount val="1"/>
                <c:pt idx="0">
                  <c:v>中学生</c:v>
                </c:pt>
              </c:strCache>
            </c:strRef>
          </c:tx>
          <c:spPr>
            <a:solidFill>
              <a:schemeClr val="accent2">
                <a:lumMod val="60000"/>
                <a:lumOff val="40000"/>
              </a:schemeClr>
            </a:solidFill>
            <a:ln>
              <a:solidFill>
                <a:schemeClr val="accent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Sheet1!$E$2:$E$4</c:f>
              <c:numCache>
                <c:formatCode>0.0%</c:formatCode>
                <c:ptCount val="3"/>
                <c:pt idx="0">
                  <c:v>0.61899999999999999</c:v>
                </c:pt>
                <c:pt idx="1">
                  <c:v>0.182</c:v>
                </c:pt>
                <c:pt idx="2">
                  <c:v>0.48599999999999999</c:v>
                </c:pt>
              </c:numCache>
            </c:numRef>
          </c:val>
        </c:ser>
        <c:ser>
          <c:idx val="4"/>
          <c:order val="4"/>
          <c:tx>
            <c:strRef>
              <c:f>Sheet1!$F$1</c:f>
              <c:strCache>
                <c:ptCount val="1"/>
                <c:pt idx="0">
                  <c:v>中：男子</c:v>
                </c:pt>
              </c:strCache>
            </c:strRef>
          </c:tx>
          <c:spPr>
            <a:pattFill prst="lgCheck">
              <a:fgClr>
                <a:schemeClr val="accent2">
                  <a:lumMod val="60000"/>
                  <a:lumOff val="40000"/>
                </a:schemeClr>
              </a:fgClr>
              <a:bgClr>
                <a:schemeClr val="bg1"/>
              </a:bgClr>
            </a:pattFill>
            <a:ln>
              <a:solidFill>
                <a:schemeClr val="accent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Sheet1!$F$2:$F$4</c:f>
              <c:numCache>
                <c:formatCode>0.0%</c:formatCode>
                <c:ptCount val="3"/>
                <c:pt idx="0">
                  <c:v>0.72499999999999998</c:v>
                </c:pt>
                <c:pt idx="1">
                  <c:v>0.191</c:v>
                </c:pt>
                <c:pt idx="2">
                  <c:v>0.41299999999999998</c:v>
                </c:pt>
              </c:numCache>
            </c:numRef>
          </c:val>
        </c:ser>
        <c:ser>
          <c:idx val="5"/>
          <c:order val="5"/>
          <c:tx>
            <c:strRef>
              <c:f>Sheet1!$G$1</c:f>
              <c:strCache>
                <c:ptCount val="1"/>
                <c:pt idx="0">
                  <c:v>中：女子</c:v>
                </c:pt>
              </c:strCache>
            </c:strRef>
          </c:tx>
          <c:spPr>
            <a:pattFill prst="wdUpDiag">
              <a:fgClr>
                <a:schemeClr val="accent2">
                  <a:lumMod val="60000"/>
                  <a:lumOff val="40000"/>
                </a:schemeClr>
              </a:fgClr>
              <a:bgClr>
                <a:schemeClr val="bg1"/>
              </a:bgClr>
            </a:pattFill>
            <a:ln>
              <a:solidFill>
                <a:schemeClr val="accent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Sheet1!$G$2:$G$4</c:f>
              <c:numCache>
                <c:formatCode>0.0%</c:formatCode>
                <c:ptCount val="3"/>
                <c:pt idx="0">
                  <c:v>0.51600000000000001</c:v>
                </c:pt>
                <c:pt idx="1">
                  <c:v>0.17299999999999999</c:v>
                </c:pt>
                <c:pt idx="2">
                  <c:v>0.55800000000000005</c:v>
                </c:pt>
              </c:numCache>
            </c:numRef>
          </c:val>
        </c:ser>
        <c:ser>
          <c:idx val="6"/>
          <c:order val="6"/>
          <c:tx>
            <c:strRef>
              <c:f>Sheet1!$H$1</c:f>
              <c:strCache>
                <c:ptCount val="1"/>
                <c:pt idx="0">
                  <c:v>高校生</c:v>
                </c:pt>
              </c:strCache>
            </c:strRef>
          </c:tx>
          <c:spPr>
            <a:solidFill>
              <a:schemeClr val="tx2">
                <a:lumMod val="60000"/>
                <a:lumOff val="40000"/>
              </a:schemeClr>
            </a:solidFill>
            <a:ln>
              <a:solidFill>
                <a:schemeClr val="tx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Sheet1!$H$2:$H$4</c:f>
              <c:numCache>
                <c:formatCode>0.0%</c:formatCode>
                <c:ptCount val="3"/>
                <c:pt idx="0">
                  <c:v>0.52100000000000002</c:v>
                </c:pt>
                <c:pt idx="1">
                  <c:v>0.17100000000000001</c:v>
                </c:pt>
                <c:pt idx="2">
                  <c:v>0.61</c:v>
                </c:pt>
              </c:numCache>
            </c:numRef>
          </c:val>
        </c:ser>
        <c:ser>
          <c:idx val="7"/>
          <c:order val="7"/>
          <c:tx>
            <c:strRef>
              <c:f>Sheet1!$I$1</c:f>
              <c:strCache>
                <c:ptCount val="1"/>
                <c:pt idx="0">
                  <c:v>高：男子</c:v>
                </c:pt>
              </c:strCache>
            </c:strRef>
          </c:tx>
          <c:spPr>
            <a:pattFill prst="lgCheck">
              <a:fgClr>
                <a:schemeClr val="tx2">
                  <a:lumMod val="60000"/>
                  <a:lumOff val="40000"/>
                </a:schemeClr>
              </a:fgClr>
              <a:bgClr>
                <a:schemeClr val="bg1"/>
              </a:bgClr>
            </a:pattFill>
            <a:ln>
              <a:solidFill>
                <a:schemeClr val="tx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Sheet1!$I$2:$I$4</c:f>
              <c:numCache>
                <c:formatCode>0.0%</c:formatCode>
                <c:ptCount val="3"/>
                <c:pt idx="0">
                  <c:v>0.70099999999999996</c:v>
                </c:pt>
                <c:pt idx="1">
                  <c:v>0.19</c:v>
                </c:pt>
                <c:pt idx="2">
                  <c:v>0.64900000000000002</c:v>
                </c:pt>
              </c:numCache>
            </c:numRef>
          </c:val>
        </c:ser>
        <c:ser>
          <c:idx val="8"/>
          <c:order val="8"/>
          <c:tx>
            <c:strRef>
              <c:f>Sheet1!$J$1</c:f>
              <c:strCache>
                <c:ptCount val="1"/>
                <c:pt idx="0">
                  <c:v>高：女子</c:v>
                </c:pt>
              </c:strCache>
            </c:strRef>
          </c:tx>
          <c:spPr>
            <a:pattFill prst="wdUpDiag">
              <a:fgClr>
                <a:schemeClr val="tx2">
                  <a:lumMod val="60000"/>
                  <a:lumOff val="40000"/>
                </a:schemeClr>
              </a:fgClr>
              <a:bgClr>
                <a:schemeClr val="bg1"/>
              </a:bgClr>
            </a:pattFill>
            <a:ln>
              <a:solidFill>
                <a:schemeClr val="tx2">
                  <a:lumMod val="60000"/>
                  <a:lumOff val="40000"/>
                </a:schemeClr>
              </a:solidFill>
            </a:ln>
          </c:spPr>
          <c:invertIfNegative val="0"/>
          <c:cat>
            <c:strRef>
              <c:f>Sheet1!$A$2:$A$4</c:f>
              <c:strCache>
                <c:ptCount val="3"/>
                <c:pt idx="0">
                  <c:v>ゲーム機を使用</c:v>
                </c:pt>
                <c:pt idx="1">
                  <c:v>タブレット端末を使用</c:v>
                </c:pt>
                <c:pt idx="2">
                  <c:v>携帯音楽Playerを使用</c:v>
                </c:pt>
              </c:strCache>
            </c:strRef>
          </c:cat>
          <c:val>
            <c:numRef>
              <c:f>Sheet1!$J$2:$J$4</c:f>
              <c:numCache>
                <c:formatCode>0.0%</c:formatCode>
                <c:ptCount val="3"/>
                <c:pt idx="0">
                  <c:v>0.315</c:v>
                </c:pt>
                <c:pt idx="1">
                  <c:v>0.14899999999999999</c:v>
                </c:pt>
                <c:pt idx="2">
                  <c:v>0.56599999999999995</c:v>
                </c:pt>
              </c:numCache>
            </c:numRef>
          </c:val>
        </c:ser>
        <c:dLbls>
          <c:showLegendKey val="0"/>
          <c:showVal val="0"/>
          <c:showCatName val="0"/>
          <c:showSerName val="0"/>
          <c:showPercent val="0"/>
          <c:showBubbleSize val="0"/>
        </c:dLbls>
        <c:gapWidth val="150"/>
        <c:axId val="145580800"/>
        <c:axId val="145582336"/>
      </c:barChart>
      <c:catAx>
        <c:axId val="145580800"/>
        <c:scaling>
          <c:orientation val="minMax"/>
        </c:scaling>
        <c:delete val="0"/>
        <c:axPos val="b"/>
        <c:majorTickMark val="out"/>
        <c:minorTickMark val="none"/>
        <c:tickLblPos val="nextTo"/>
        <c:txPr>
          <a:bodyPr/>
          <a:lstStyle/>
          <a:p>
            <a:pPr>
              <a:defRPr sz="1350" baseline="0"/>
            </a:pPr>
            <a:endParaRPr lang="ja-JP"/>
          </a:p>
        </c:txPr>
        <c:crossAx val="145582336"/>
        <c:crosses val="autoZero"/>
        <c:auto val="1"/>
        <c:lblAlgn val="ctr"/>
        <c:lblOffset val="100"/>
        <c:noMultiLvlLbl val="0"/>
      </c:catAx>
      <c:valAx>
        <c:axId val="145582336"/>
        <c:scaling>
          <c:orientation val="minMax"/>
        </c:scaling>
        <c:delete val="0"/>
        <c:axPos val="l"/>
        <c:majorGridlines/>
        <c:numFmt formatCode="0.0%" sourceLinked="1"/>
        <c:majorTickMark val="out"/>
        <c:minorTickMark val="none"/>
        <c:tickLblPos val="nextTo"/>
        <c:txPr>
          <a:bodyPr/>
          <a:lstStyle/>
          <a:p>
            <a:pPr>
              <a:defRPr sz="1200" baseline="0"/>
            </a:pPr>
            <a:endParaRPr lang="ja-JP"/>
          </a:p>
        </c:txPr>
        <c:crossAx val="145580800"/>
        <c:crosses val="autoZero"/>
        <c:crossBetween val="between"/>
        <c:majorUnit val="0.2"/>
      </c:valAx>
    </c:plotArea>
    <c:legend>
      <c:legendPos val="r"/>
      <c:layout>
        <c:manualLayout>
          <c:xMode val="edge"/>
          <c:yMode val="edge"/>
          <c:x val="0.90753816710411195"/>
          <c:y val="8.9215483993841951E-2"/>
          <c:w val="8.4128499562554679E-2"/>
          <c:h val="0.8820385036583237"/>
        </c:manualLayout>
      </c:layout>
      <c:overlay val="0"/>
      <c:txPr>
        <a:bodyPr/>
        <a:lstStyle/>
        <a:p>
          <a:pPr>
            <a:defRPr sz="1300" spc="-100" baseline="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小学生</c:v>
                </c:pt>
              </c:strCache>
            </c:strRef>
          </c:tx>
          <c:spPr>
            <a:solidFill>
              <a:schemeClr val="accent3">
                <a:lumMod val="75000"/>
              </a:schemeClr>
            </a:solidFill>
            <a:ln>
              <a:solidFill>
                <a:schemeClr val="accent3">
                  <a:lumMod val="75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Sheet1!$B$2:$B$4</c:f>
              <c:numCache>
                <c:formatCode>0.0%</c:formatCode>
                <c:ptCount val="3"/>
                <c:pt idx="0">
                  <c:v>0.378</c:v>
                </c:pt>
                <c:pt idx="1">
                  <c:v>0.68500000000000005</c:v>
                </c:pt>
                <c:pt idx="2">
                  <c:v>0.19</c:v>
                </c:pt>
              </c:numCache>
            </c:numRef>
          </c:val>
        </c:ser>
        <c:ser>
          <c:idx val="1"/>
          <c:order val="1"/>
          <c:tx>
            <c:strRef>
              <c:f>Sheet1!$C$1</c:f>
              <c:strCache>
                <c:ptCount val="1"/>
                <c:pt idx="0">
                  <c:v>小：男子</c:v>
                </c:pt>
              </c:strCache>
            </c:strRef>
          </c:tx>
          <c:spPr>
            <a:pattFill prst="lgCheck">
              <a:fgClr>
                <a:schemeClr val="accent3">
                  <a:lumMod val="75000"/>
                </a:schemeClr>
              </a:fgClr>
              <a:bgClr>
                <a:schemeClr val="bg1"/>
              </a:bgClr>
            </a:pattFill>
            <a:ln>
              <a:solidFill>
                <a:schemeClr val="accent3">
                  <a:lumMod val="75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Sheet1!$C$2:$C$4</c:f>
              <c:numCache>
                <c:formatCode>0.0%</c:formatCode>
                <c:ptCount val="3"/>
                <c:pt idx="0">
                  <c:v>0.42899999999999999</c:v>
                </c:pt>
                <c:pt idx="1">
                  <c:v>0.65900000000000003</c:v>
                </c:pt>
                <c:pt idx="2">
                  <c:v>0.188</c:v>
                </c:pt>
              </c:numCache>
            </c:numRef>
          </c:val>
        </c:ser>
        <c:ser>
          <c:idx val="2"/>
          <c:order val="2"/>
          <c:tx>
            <c:strRef>
              <c:f>Sheet1!$D$1</c:f>
              <c:strCache>
                <c:ptCount val="1"/>
                <c:pt idx="0">
                  <c:v>小：女子</c:v>
                </c:pt>
              </c:strCache>
            </c:strRef>
          </c:tx>
          <c:spPr>
            <a:pattFill prst="wdUpDiag">
              <a:fgClr>
                <a:schemeClr val="accent3">
                  <a:lumMod val="75000"/>
                </a:schemeClr>
              </a:fgClr>
              <a:bgClr>
                <a:schemeClr val="bg1"/>
              </a:bgClr>
            </a:pattFill>
            <a:ln>
              <a:solidFill>
                <a:schemeClr val="accent3">
                  <a:lumMod val="75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Sheet1!$D$2:$D$4</c:f>
              <c:numCache>
                <c:formatCode>0.0%</c:formatCode>
                <c:ptCount val="3"/>
                <c:pt idx="0">
                  <c:v>0.32100000000000001</c:v>
                </c:pt>
                <c:pt idx="1">
                  <c:v>0.71099999999999997</c:v>
                </c:pt>
                <c:pt idx="2">
                  <c:v>0.191</c:v>
                </c:pt>
              </c:numCache>
            </c:numRef>
          </c:val>
        </c:ser>
        <c:ser>
          <c:idx val="3"/>
          <c:order val="3"/>
          <c:tx>
            <c:strRef>
              <c:f>Sheet1!$E$1</c:f>
              <c:strCache>
                <c:ptCount val="1"/>
                <c:pt idx="0">
                  <c:v>中学生</c:v>
                </c:pt>
              </c:strCache>
            </c:strRef>
          </c:tx>
          <c:spPr>
            <a:solidFill>
              <a:schemeClr val="accent2">
                <a:lumMod val="60000"/>
                <a:lumOff val="40000"/>
              </a:schemeClr>
            </a:solidFill>
            <a:ln>
              <a:solidFill>
                <a:schemeClr val="accent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Sheet1!$E$2:$E$4</c:f>
              <c:numCache>
                <c:formatCode>0.0%</c:formatCode>
                <c:ptCount val="3"/>
                <c:pt idx="0">
                  <c:v>0.33900000000000002</c:v>
                </c:pt>
                <c:pt idx="1">
                  <c:v>0.72399999999999998</c:v>
                </c:pt>
                <c:pt idx="2">
                  <c:v>0.312</c:v>
                </c:pt>
              </c:numCache>
            </c:numRef>
          </c:val>
        </c:ser>
        <c:ser>
          <c:idx val="4"/>
          <c:order val="4"/>
          <c:tx>
            <c:strRef>
              <c:f>Sheet1!$F$1</c:f>
              <c:strCache>
                <c:ptCount val="1"/>
                <c:pt idx="0">
                  <c:v>中：男子</c:v>
                </c:pt>
              </c:strCache>
            </c:strRef>
          </c:tx>
          <c:spPr>
            <a:pattFill prst="lgCheck">
              <a:fgClr>
                <a:schemeClr val="accent2">
                  <a:lumMod val="60000"/>
                  <a:lumOff val="40000"/>
                </a:schemeClr>
              </a:fgClr>
              <a:bgClr>
                <a:schemeClr val="bg1"/>
              </a:bgClr>
            </a:pattFill>
            <a:ln>
              <a:solidFill>
                <a:schemeClr val="accent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Sheet1!$F$2:$F$4</c:f>
              <c:numCache>
                <c:formatCode>0.0%</c:formatCode>
                <c:ptCount val="3"/>
                <c:pt idx="0">
                  <c:v>0.36299999999999999</c:v>
                </c:pt>
                <c:pt idx="1">
                  <c:v>0.65200000000000002</c:v>
                </c:pt>
                <c:pt idx="2">
                  <c:v>0.39200000000000002</c:v>
                </c:pt>
              </c:numCache>
            </c:numRef>
          </c:val>
        </c:ser>
        <c:ser>
          <c:idx val="5"/>
          <c:order val="5"/>
          <c:tx>
            <c:strRef>
              <c:f>Sheet1!$G$1</c:f>
              <c:strCache>
                <c:ptCount val="1"/>
                <c:pt idx="0">
                  <c:v>中：女子</c:v>
                </c:pt>
              </c:strCache>
            </c:strRef>
          </c:tx>
          <c:spPr>
            <a:pattFill prst="wdUpDiag">
              <a:fgClr>
                <a:schemeClr val="accent2">
                  <a:lumMod val="60000"/>
                  <a:lumOff val="40000"/>
                </a:schemeClr>
              </a:fgClr>
              <a:bgClr>
                <a:schemeClr val="bg1"/>
              </a:bgClr>
            </a:pattFill>
            <a:ln>
              <a:solidFill>
                <a:schemeClr val="accent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Sheet1!$G$2:$G$4</c:f>
              <c:numCache>
                <c:formatCode>0.0%</c:formatCode>
                <c:ptCount val="3"/>
                <c:pt idx="0">
                  <c:v>0.308</c:v>
                </c:pt>
                <c:pt idx="1">
                  <c:v>0.80300000000000005</c:v>
                </c:pt>
                <c:pt idx="2">
                  <c:v>0.254</c:v>
                </c:pt>
              </c:numCache>
            </c:numRef>
          </c:val>
        </c:ser>
        <c:ser>
          <c:idx val="6"/>
          <c:order val="6"/>
          <c:tx>
            <c:strRef>
              <c:f>Sheet1!$H$1</c:f>
              <c:strCache>
                <c:ptCount val="1"/>
                <c:pt idx="0">
                  <c:v>高校生</c:v>
                </c:pt>
              </c:strCache>
            </c:strRef>
          </c:tx>
          <c:spPr>
            <a:solidFill>
              <a:schemeClr val="tx2">
                <a:lumMod val="60000"/>
                <a:lumOff val="40000"/>
              </a:schemeClr>
            </a:solidFill>
            <a:ln>
              <a:solidFill>
                <a:schemeClr val="tx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Sheet1!$H$2:$H$4</c:f>
              <c:numCache>
                <c:formatCode>0.0%</c:formatCode>
                <c:ptCount val="3"/>
                <c:pt idx="0">
                  <c:v>0.38200000000000001</c:v>
                </c:pt>
                <c:pt idx="1">
                  <c:v>0.79100000000000004</c:v>
                </c:pt>
                <c:pt idx="2">
                  <c:v>0.309</c:v>
                </c:pt>
              </c:numCache>
            </c:numRef>
          </c:val>
        </c:ser>
        <c:ser>
          <c:idx val="7"/>
          <c:order val="7"/>
          <c:tx>
            <c:strRef>
              <c:f>Sheet1!$I$1</c:f>
              <c:strCache>
                <c:ptCount val="1"/>
                <c:pt idx="0">
                  <c:v>高：男子</c:v>
                </c:pt>
              </c:strCache>
            </c:strRef>
          </c:tx>
          <c:spPr>
            <a:pattFill prst="lgCheck">
              <a:fgClr>
                <a:schemeClr val="tx2">
                  <a:lumMod val="60000"/>
                  <a:lumOff val="40000"/>
                </a:schemeClr>
              </a:fgClr>
              <a:bgClr>
                <a:schemeClr val="bg1"/>
              </a:bgClr>
            </a:pattFill>
            <a:ln>
              <a:solidFill>
                <a:schemeClr val="tx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Sheet1!$I$2:$I$4</c:f>
              <c:numCache>
                <c:formatCode>0.0%</c:formatCode>
                <c:ptCount val="3"/>
                <c:pt idx="0">
                  <c:v>0.40400000000000003</c:v>
                </c:pt>
                <c:pt idx="1">
                  <c:v>0.76500000000000001</c:v>
                </c:pt>
                <c:pt idx="2">
                  <c:v>0.33300000000000002</c:v>
                </c:pt>
              </c:numCache>
            </c:numRef>
          </c:val>
        </c:ser>
        <c:ser>
          <c:idx val="8"/>
          <c:order val="8"/>
          <c:tx>
            <c:strRef>
              <c:f>Sheet1!$J$1</c:f>
              <c:strCache>
                <c:ptCount val="1"/>
                <c:pt idx="0">
                  <c:v>高：女子</c:v>
                </c:pt>
              </c:strCache>
            </c:strRef>
          </c:tx>
          <c:spPr>
            <a:pattFill prst="wdUpDiag">
              <a:fgClr>
                <a:schemeClr val="tx2">
                  <a:lumMod val="60000"/>
                  <a:lumOff val="40000"/>
                </a:schemeClr>
              </a:fgClr>
              <a:bgClr>
                <a:schemeClr val="bg1"/>
              </a:bgClr>
            </a:pattFill>
            <a:ln>
              <a:solidFill>
                <a:schemeClr val="tx2">
                  <a:lumMod val="60000"/>
                  <a:lumOff val="40000"/>
                </a:schemeClr>
              </a:solidFill>
            </a:ln>
          </c:spPr>
          <c:invertIfNegative val="0"/>
          <c:cat>
            <c:strRef>
              <c:f>Sheet1!$A$2:$A$4</c:f>
              <c:strCache>
                <c:ptCount val="3"/>
                <c:pt idx="0">
                  <c:v>ゲーム機でネット利用</c:v>
                </c:pt>
                <c:pt idx="1">
                  <c:v>タブレット端末でネット利用</c:v>
                </c:pt>
                <c:pt idx="2">
                  <c:v>携帯音楽Playerでネット利用</c:v>
                </c:pt>
              </c:strCache>
            </c:strRef>
          </c:cat>
          <c:val>
            <c:numRef>
              <c:f>Sheet1!$J$2:$J$4</c:f>
              <c:numCache>
                <c:formatCode>0.0%</c:formatCode>
                <c:ptCount val="3"/>
                <c:pt idx="0">
                  <c:v>0.32400000000000001</c:v>
                </c:pt>
                <c:pt idx="1">
                  <c:v>0.82899999999999996</c:v>
                </c:pt>
                <c:pt idx="2">
                  <c:v>0.27800000000000002</c:v>
                </c:pt>
              </c:numCache>
            </c:numRef>
          </c:val>
        </c:ser>
        <c:dLbls>
          <c:showLegendKey val="0"/>
          <c:showVal val="0"/>
          <c:showCatName val="0"/>
          <c:showSerName val="0"/>
          <c:showPercent val="0"/>
          <c:showBubbleSize val="0"/>
        </c:dLbls>
        <c:gapWidth val="150"/>
        <c:axId val="146076032"/>
        <c:axId val="146077568"/>
      </c:barChart>
      <c:catAx>
        <c:axId val="146076032"/>
        <c:scaling>
          <c:orientation val="minMax"/>
        </c:scaling>
        <c:delete val="0"/>
        <c:axPos val="b"/>
        <c:majorTickMark val="out"/>
        <c:minorTickMark val="none"/>
        <c:tickLblPos val="nextTo"/>
        <c:txPr>
          <a:bodyPr/>
          <a:lstStyle/>
          <a:p>
            <a:pPr>
              <a:defRPr sz="1350" baseline="0"/>
            </a:pPr>
            <a:endParaRPr lang="ja-JP"/>
          </a:p>
        </c:txPr>
        <c:crossAx val="146077568"/>
        <c:crosses val="autoZero"/>
        <c:auto val="1"/>
        <c:lblAlgn val="ctr"/>
        <c:lblOffset val="100"/>
        <c:noMultiLvlLbl val="0"/>
      </c:catAx>
      <c:valAx>
        <c:axId val="146077568"/>
        <c:scaling>
          <c:orientation val="minMax"/>
        </c:scaling>
        <c:delete val="0"/>
        <c:axPos val="l"/>
        <c:majorGridlines/>
        <c:numFmt formatCode="0.0%" sourceLinked="1"/>
        <c:majorTickMark val="out"/>
        <c:minorTickMark val="none"/>
        <c:tickLblPos val="nextTo"/>
        <c:txPr>
          <a:bodyPr/>
          <a:lstStyle/>
          <a:p>
            <a:pPr>
              <a:defRPr sz="1200" baseline="0"/>
            </a:pPr>
            <a:endParaRPr lang="ja-JP"/>
          </a:p>
        </c:txPr>
        <c:crossAx val="146076032"/>
        <c:crosses val="autoZero"/>
        <c:crossBetween val="between"/>
        <c:majorUnit val="0.2"/>
      </c:valAx>
    </c:plotArea>
    <c:legend>
      <c:legendPos val="r"/>
      <c:layout>
        <c:manualLayout>
          <c:xMode val="edge"/>
          <c:yMode val="edge"/>
          <c:x val="0.90747153325092489"/>
          <c:y val="7.7133586464249074E-2"/>
          <c:w val="8.4189127887920157E-2"/>
          <c:h val="0.89241881620996355"/>
        </c:manualLayout>
      </c:layout>
      <c:overlay val="0"/>
      <c:txPr>
        <a:bodyPr/>
        <a:lstStyle/>
        <a:p>
          <a:pPr>
            <a:defRPr sz="1300" spc="-100" baseline="0"/>
          </a:pPr>
          <a:endParaRPr lang="ja-JP"/>
        </a:p>
      </c:txPr>
    </c:legend>
    <c:plotVisOnly val="1"/>
    <c:dispBlanksAs val="gap"/>
    <c:showDLblsOverMax val="0"/>
  </c:chart>
  <c:txPr>
    <a:bodyPr/>
    <a:lstStyle/>
    <a:p>
      <a:pPr>
        <a:defRPr sz="1800"/>
      </a:pPr>
      <a:endParaRPr lang="ja-JP"/>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利用している</c:v>
                </c:pt>
              </c:strCache>
            </c:strRef>
          </c:tx>
          <c:invertIfNegative val="0"/>
          <c:dLbls>
            <c:showLegendKey val="0"/>
            <c:showVal val="1"/>
            <c:showCatName val="0"/>
            <c:showSerName val="0"/>
            <c:showPercent val="0"/>
            <c:showBubbleSize val="0"/>
            <c:showLeaderLines val="0"/>
          </c:dLbls>
          <c:cat>
            <c:strRef>
              <c:f>Sheet1!$A$2:$A$4</c:f>
              <c:strCache>
                <c:ptCount val="3"/>
                <c:pt idx="0">
                  <c:v>小学生</c:v>
                </c:pt>
                <c:pt idx="1">
                  <c:v>中学生</c:v>
                </c:pt>
                <c:pt idx="2">
                  <c:v>高校生</c:v>
                </c:pt>
              </c:strCache>
            </c:strRef>
          </c:cat>
          <c:val>
            <c:numRef>
              <c:f>Sheet1!$B$2:$B$4</c:f>
              <c:numCache>
                <c:formatCode>0.0%</c:formatCode>
                <c:ptCount val="3"/>
                <c:pt idx="0">
                  <c:v>0.443</c:v>
                </c:pt>
                <c:pt idx="1">
                  <c:v>0.82099999999999995</c:v>
                </c:pt>
                <c:pt idx="2">
                  <c:v>0.96699999999999997</c:v>
                </c:pt>
              </c:numCache>
            </c:numRef>
          </c:val>
        </c:ser>
        <c:dLbls>
          <c:showLegendKey val="0"/>
          <c:showVal val="0"/>
          <c:showCatName val="0"/>
          <c:showSerName val="0"/>
          <c:showPercent val="0"/>
          <c:showBubbleSize val="0"/>
        </c:dLbls>
        <c:gapWidth val="60"/>
        <c:axId val="145785216"/>
        <c:axId val="145786752"/>
      </c:barChart>
      <c:catAx>
        <c:axId val="145785216"/>
        <c:scaling>
          <c:orientation val="minMax"/>
        </c:scaling>
        <c:delete val="0"/>
        <c:axPos val="b"/>
        <c:majorTickMark val="out"/>
        <c:minorTickMark val="none"/>
        <c:tickLblPos val="nextTo"/>
        <c:txPr>
          <a:bodyPr/>
          <a:lstStyle/>
          <a:p>
            <a:pPr>
              <a:defRPr b="1" i="0" baseline="0"/>
            </a:pPr>
            <a:endParaRPr lang="ja-JP"/>
          </a:p>
        </c:txPr>
        <c:crossAx val="145786752"/>
        <c:crosses val="autoZero"/>
        <c:auto val="1"/>
        <c:lblAlgn val="ctr"/>
        <c:lblOffset val="100"/>
        <c:noMultiLvlLbl val="0"/>
      </c:catAx>
      <c:valAx>
        <c:axId val="145786752"/>
        <c:scaling>
          <c:orientation val="minMax"/>
          <c:max val="1"/>
        </c:scaling>
        <c:delete val="0"/>
        <c:axPos val="l"/>
        <c:majorGridlines/>
        <c:numFmt formatCode="0%" sourceLinked="0"/>
        <c:majorTickMark val="out"/>
        <c:minorTickMark val="none"/>
        <c:tickLblPos val="nextTo"/>
        <c:crossAx val="145785216"/>
        <c:crosses val="autoZero"/>
        <c:crossBetween val="between"/>
        <c:majorUnit val="0.2"/>
      </c:valAx>
    </c:plotArea>
    <c:plotVisOnly val="1"/>
    <c:dispBlanksAs val="gap"/>
    <c:showDLblsOverMax val="0"/>
  </c:chart>
  <c:txPr>
    <a:bodyPr/>
    <a:lstStyle/>
    <a:p>
      <a:pPr>
        <a:defRPr sz="18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利用している</c:v>
                </c:pt>
              </c:strCache>
            </c:strRef>
          </c:tx>
          <c:invertIfNegative val="0"/>
          <c:dLbls>
            <c:dLbl>
              <c:idx val="0"/>
              <c:layout>
                <c:manualLayout>
                  <c:x val="0"/>
                  <c:y val="8.1794454400396746E-2"/>
                </c:manualLayout>
              </c:layout>
              <c:showLegendKey val="0"/>
              <c:showVal val="1"/>
              <c:showCatName val="0"/>
              <c:showSerName val="0"/>
              <c:showPercent val="0"/>
              <c:showBubbleSize val="0"/>
            </c:dLbl>
            <c:dLbl>
              <c:idx val="1"/>
              <c:layout>
                <c:manualLayout>
                  <c:x val="0"/>
                  <c:y val="9.4574837900458744E-2"/>
                </c:manualLayout>
              </c:layout>
              <c:showLegendKey val="0"/>
              <c:showVal val="1"/>
              <c:showCatName val="0"/>
              <c:showSerName val="0"/>
              <c:showPercent val="0"/>
              <c:showBubbleSize val="0"/>
            </c:dLbl>
            <c:dLbl>
              <c:idx val="2"/>
              <c:layout>
                <c:manualLayout>
                  <c:x val="1.0027142229465303E-16"/>
                  <c:y val="7.1570147600347148E-2"/>
                </c:manualLayout>
              </c:layout>
              <c:showLegendKey val="0"/>
              <c:showVal val="1"/>
              <c:showCatName val="0"/>
              <c:showSerName val="0"/>
              <c:showPercent val="0"/>
              <c:showBubbleSize val="0"/>
            </c:dLbl>
            <c:txPr>
              <a:bodyPr/>
              <a:lstStyle/>
              <a:p>
                <a:pPr>
                  <a:defRPr baseline="0">
                    <a:solidFill>
                      <a:schemeClr val="bg1"/>
                    </a:solidFill>
                  </a:defRPr>
                </a:pPr>
                <a:endParaRPr lang="ja-JP"/>
              </a:p>
            </c:txPr>
            <c:showLegendKey val="0"/>
            <c:showVal val="0"/>
            <c:showCatName val="0"/>
            <c:showSerName val="0"/>
            <c:showPercent val="0"/>
            <c:showBubbleSize val="0"/>
          </c:dLbls>
          <c:cat>
            <c:strRef>
              <c:f>Sheet1!$A$2:$A$4</c:f>
              <c:strCache>
                <c:ptCount val="3"/>
                <c:pt idx="0">
                  <c:v>小学生</c:v>
                </c:pt>
                <c:pt idx="1">
                  <c:v>中学生</c:v>
                </c:pt>
                <c:pt idx="2">
                  <c:v>高校生</c:v>
                </c:pt>
              </c:strCache>
            </c:strRef>
          </c:cat>
          <c:val>
            <c:numRef>
              <c:f>Sheet1!$B$2:$B$4</c:f>
              <c:numCache>
                <c:formatCode>0.0%</c:formatCode>
                <c:ptCount val="3"/>
                <c:pt idx="0">
                  <c:v>0.92100000000000004</c:v>
                </c:pt>
                <c:pt idx="1">
                  <c:v>0.94699999999999995</c:v>
                </c:pt>
                <c:pt idx="2">
                  <c:v>0.97499999999999998</c:v>
                </c:pt>
              </c:numCache>
            </c:numRef>
          </c:val>
        </c:ser>
        <c:dLbls>
          <c:showLegendKey val="0"/>
          <c:showVal val="0"/>
          <c:showCatName val="0"/>
          <c:showSerName val="0"/>
          <c:showPercent val="0"/>
          <c:showBubbleSize val="0"/>
        </c:dLbls>
        <c:gapWidth val="60"/>
        <c:axId val="145921920"/>
        <c:axId val="145923456"/>
      </c:barChart>
      <c:catAx>
        <c:axId val="145921920"/>
        <c:scaling>
          <c:orientation val="minMax"/>
        </c:scaling>
        <c:delete val="0"/>
        <c:axPos val="b"/>
        <c:majorTickMark val="out"/>
        <c:minorTickMark val="none"/>
        <c:tickLblPos val="nextTo"/>
        <c:txPr>
          <a:bodyPr/>
          <a:lstStyle/>
          <a:p>
            <a:pPr>
              <a:defRPr b="1" i="0" baseline="0"/>
            </a:pPr>
            <a:endParaRPr lang="ja-JP"/>
          </a:p>
        </c:txPr>
        <c:crossAx val="145923456"/>
        <c:crosses val="autoZero"/>
        <c:auto val="1"/>
        <c:lblAlgn val="ctr"/>
        <c:lblOffset val="100"/>
        <c:noMultiLvlLbl val="0"/>
      </c:catAx>
      <c:valAx>
        <c:axId val="145923456"/>
        <c:scaling>
          <c:orientation val="minMax"/>
          <c:max val="1"/>
          <c:min val="0"/>
        </c:scaling>
        <c:delete val="0"/>
        <c:axPos val="l"/>
        <c:majorGridlines/>
        <c:numFmt formatCode="0%" sourceLinked="0"/>
        <c:majorTickMark val="out"/>
        <c:minorTickMark val="none"/>
        <c:tickLblPos val="nextTo"/>
        <c:crossAx val="145921920"/>
        <c:crosses val="autoZero"/>
        <c:crossBetween val="between"/>
        <c:majorUnit val="0.2"/>
        <c:minorUnit val="0.2"/>
      </c:valAx>
    </c:plotArea>
    <c:plotVisOnly val="1"/>
    <c:dispBlanksAs val="gap"/>
    <c:showDLblsOverMax val="0"/>
  </c:chart>
  <c:txPr>
    <a:bodyPr/>
    <a:lstStyle/>
    <a:p>
      <a:pPr>
        <a:defRPr sz="1800"/>
      </a:pPr>
      <a:endParaRPr lang="ja-JP"/>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7.png"/></Relationships>
</file>

<file path=ppt/drawings/drawing1.xml><?xml version="1.0" encoding="utf-8"?>
<c:userShapes xmlns:c="http://schemas.openxmlformats.org/drawingml/2006/chart">
  <cdr:relSizeAnchor xmlns:cdr="http://schemas.openxmlformats.org/drawingml/2006/chartDrawing">
    <cdr:from>
      <cdr:x>0.02299</cdr:x>
      <cdr:y>0.08328</cdr:y>
    </cdr:from>
    <cdr:to>
      <cdr:x>0.87619</cdr:x>
      <cdr:y>0.91691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228580" y="590876"/>
          <a:ext cx="8483101" cy="5914877"/>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0.70642</cdr:x>
      <cdr:y>0.8372</cdr:y>
    </cdr:from>
    <cdr:to>
      <cdr:x>0.82292</cdr:x>
      <cdr:y>1</cdr:y>
    </cdr:to>
    <cdr:sp macro="" textlink="">
      <cdr:nvSpPr>
        <cdr:cNvPr id="2" name="テキスト ボックス 1"/>
        <cdr:cNvSpPr txBox="1"/>
      </cdr:nvSpPr>
      <cdr:spPr>
        <a:xfrm xmlns:a="http://schemas.openxmlformats.org/drawingml/2006/main">
          <a:off x="5544616" y="48965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4400" dirty="0" smtClean="0"/>
            <a:t>5</a:t>
          </a:r>
          <a:r>
            <a:rPr lang="ja-JP" altLang="en-US" sz="4400" dirty="0" smtClean="0"/>
            <a:t>年</a:t>
          </a:r>
          <a:endParaRPr lang="ja-JP" alt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0.74074</cdr:x>
      <cdr:y>0.81596</cdr:y>
    </cdr:from>
    <cdr:to>
      <cdr:x>0.85832</cdr:x>
      <cdr:y>1</cdr:y>
    </cdr:to>
    <cdr:sp macro="" textlink="">
      <cdr:nvSpPr>
        <cdr:cNvPr id="2" name="テキスト ボックス 1"/>
        <cdr:cNvSpPr txBox="1"/>
      </cdr:nvSpPr>
      <cdr:spPr>
        <a:xfrm xmlns:a="http://schemas.openxmlformats.org/drawingml/2006/main">
          <a:off x="5760640" y="48245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4800" dirty="0" smtClean="0"/>
            <a:t>6</a:t>
          </a:r>
          <a:r>
            <a:rPr lang="ja-JP" altLang="en-US" sz="4800" dirty="0" smtClean="0"/>
            <a:t>年</a:t>
          </a:r>
          <a:endParaRPr lang="ja-JP" altLang="en-US" sz="48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bwMode="auto">
          <a:xfrm>
            <a:off x="0" y="3"/>
            <a:ext cx="3076576" cy="511174"/>
          </a:xfrm>
          <a:prstGeom prst="rect">
            <a:avLst/>
          </a:prstGeom>
          <a:noFill/>
          <a:ln w="9525">
            <a:noFill/>
            <a:miter lim="800000"/>
            <a:headEnd/>
            <a:tailEnd/>
          </a:ln>
        </p:spPr>
        <p:txBody>
          <a:bodyPr vert="horz" wrap="square" lIns="94543" tIns="47271" rIns="94543" bIns="47271" numCol="1" anchor="t" anchorCtr="0" compatLnSpc="1">
            <a:prstTxWarp prst="textNoShape">
              <a:avLst/>
            </a:prstTxWarp>
          </a:bodyPr>
          <a:lstStyle>
            <a:lvl1pPr defTabSz="945608">
              <a:defRPr sz="1300"/>
            </a:lvl1pPr>
          </a:lstStyle>
          <a:p>
            <a:endParaRPr lang="ja-JP" altLang="en-US"/>
          </a:p>
        </p:txBody>
      </p:sp>
      <p:sp>
        <p:nvSpPr>
          <p:cNvPr id="3" name="日付プレースホルダ 2"/>
          <p:cNvSpPr>
            <a:spLocks noGrp="1"/>
          </p:cNvSpPr>
          <p:nvPr>
            <p:ph type="dt" sz="quarter" idx="1"/>
          </p:nvPr>
        </p:nvSpPr>
        <p:spPr bwMode="auto">
          <a:xfrm>
            <a:off x="4021139" y="3"/>
            <a:ext cx="3076576" cy="511174"/>
          </a:xfrm>
          <a:prstGeom prst="rect">
            <a:avLst/>
          </a:prstGeom>
          <a:noFill/>
          <a:ln w="9525">
            <a:noFill/>
            <a:miter lim="800000"/>
            <a:headEnd/>
            <a:tailEnd/>
          </a:ln>
        </p:spPr>
        <p:txBody>
          <a:bodyPr vert="horz" wrap="square" lIns="94543" tIns="47271" rIns="94543" bIns="47271" numCol="1" anchor="t" anchorCtr="0" compatLnSpc="1">
            <a:prstTxWarp prst="textNoShape">
              <a:avLst/>
            </a:prstTxWarp>
          </a:bodyPr>
          <a:lstStyle>
            <a:lvl1pPr algn="r" defTabSz="945608">
              <a:defRPr sz="1300"/>
            </a:lvl1pPr>
          </a:lstStyle>
          <a:p>
            <a:fld id="{F1739639-602B-4D58-9DDF-AC137D2D5DBC}" type="datetimeFigureOut">
              <a:rPr lang="ja-JP" altLang="en-US"/>
              <a:pPr/>
              <a:t>2014/8/19</a:t>
            </a:fld>
            <a:endParaRPr lang="en-US" altLang="ja-JP"/>
          </a:p>
        </p:txBody>
      </p:sp>
      <p:sp>
        <p:nvSpPr>
          <p:cNvPr id="4" name="フッター プレースホルダ 3"/>
          <p:cNvSpPr>
            <a:spLocks noGrp="1"/>
          </p:cNvSpPr>
          <p:nvPr>
            <p:ph type="ftr" sz="quarter" idx="2"/>
          </p:nvPr>
        </p:nvSpPr>
        <p:spPr bwMode="auto">
          <a:xfrm>
            <a:off x="0" y="9721851"/>
            <a:ext cx="3076576" cy="511174"/>
          </a:xfrm>
          <a:prstGeom prst="rect">
            <a:avLst/>
          </a:prstGeom>
          <a:noFill/>
          <a:ln w="9525">
            <a:noFill/>
            <a:miter lim="800000"/>
            <a:headEnd/>
            <a:tailEnd/>
          </a:ln>
        </p:spPr>
        <p:txBody>
          <a:bodyPr vert="horz" wrap="square" lIns="94543" tIns="47271" rIns="94543" bIns="47271" numCol="1" anchor="b" anchorCtr="0" compatLnSpc="1">
            <a:prstTxWarp prst="textNoShape">
              <a:avLst/>
            </a:prstTxWarp>
          </a:bodyPr>
          <a:lstStyle>
            <a:lvl1pPr defTabSz="945608">
              <a:defRPr sz="1300"/>
            </a:lvl1pPr>
          </a:lstStyle>
          <a:p>
            <a:endParaRPr lang="ja-JP" altLang="en-US"/>
          </a:p>
        </p:txBody>
      </p:sp>
      <p:sp>
        <p:nvSpPr>
          <p:cNvPr id="5" name="スライド番号プレースホルダ 4"/>
          <p:cNvSpPr>
            <a:spLocks noGrp="1"/>
          </p:cNvSpPr>
          <p:nvPr>
            <p:ph type="sldNum" sz="quarter" idx="3"/>
          </p:nvPr>
        </p:nvSpPr>
        <p:spPr bwMode="auto">
          <a:xfrm>
            <a:off x="4021139" y="9721851"/>
            <a:ext cx="3076576" cy="511174"/>
          </a:xfrm>
          <a:prstGeom prst="rect">
            <a:avLst/>
          </a:prstGeom>
          <a:noFill/>
          <a:ln w="9525">
            <a:noFill/>
            <a:miter lim="800000"/>
            <a:headEnd/>
            <a:tailEnd/>
          </a:ln>
        </p:spPr>
        <p:txBody>
          <a:bodyPr vert="horz" wrap="square" lIns="94543" tIns="47271" rIns="94543" bIns="47271" numCol="1" anchor="b" anchorCtr="0" compatLnSpc="1">
            <a:prstTxWarp prst="textNoShape">
              <a:avLst/>
            </a:prstTxWarp>
          </a:bodyPr>
          <a:lstStyle>
            <a:lvl1pPr algn="r" defTabSz="945608">
              <a:defRPr sz="1300"/>
            </a:lvl1pPr>
          </a:lstStyle>
          <a:p>
            <a:fld id="{AF71997C-D1F0-44A6-A749-EF555F6E0FFC}" type="slidenum">
              <a:rPr lang="ja-JP" altLang="en-US"/>
              <a:pPr/>
              <a:t>‹#›</a:t>
            </a:fld>
            <a:endParaRPr lang="en-US" altLang="ja-JP"/>
          </a:p>
        </p:txBody>
      </p:sp>
    </p:spTree>
    <p:extLst>
      <p:ext uri="{BB962C8B-B14F-4D97-AF65-F5344CB8AC3E}">
        <p14:creationId xmlns:p14="http://schemas.microsoft.com/office/powerpoint/2010/main" val="23897206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3"/>
            <a:ext cx="3076576" cy="511174"/>
          </a:xfrm>
          <a:prstGeom prst="rect">
            <a:avLst/>
          </a:prstGeom>
          <a:noFill/>
          <a:ln w="9525">
            <a:noFill/>
            <a:miter lim="800000"/>
            <a:headEnd/>
            <a:tailEnd/>
          </a:ln>
        </p:spPr>
        <p:txBody>
          <a:bodyPr vert="horz" wrap="square" lIns="94543" tIns="47271" rIns="94543" bIns="47271" numCol="1" anchor="t" anchorCtr="0" compatLnSpc="1">
            <a:prstTxWarp prst="textNoShape">
              <a:avLst/>
            </a:prstTxWarp>
          </a:bodyPr>
          <a:lstStyle>
            <a:lvl1pPr defTabSz="945608">
              <a:defRPr sz="1300"/>
            </a:lvl1pPr>
          </a:lstStyle>
          <a:p>
            <a:endParaRPr lang="en-US" altLang="ja-JP"/>
          </a:p>
        </p:txBody>
      </p:sp>
      <p:sp>
        <p:nvSpPr>
          <p:cNvPr id="17411" name="Rectangle 3"/>
          <p:cNvSpPr>
            <a:spLocks noGrp="1" noChangeArrowheads="1"/>
          </p:cNvSpPr>
          <p:nvPr>
            <p:ph type="dt" idx="1"/>
          </p:nvPr>
        </p:nvSpPr>
        <p:spPr bwMode="auto">
          <a:xfrm>
            <a:off x="4021139" y="3"/>
            <a:ext cx="3076576" cy="511174"/>
          </a:xfrm>
          <a:prstGeom prst="rect">
            <a:avLst/>
          </a:prstGeom>
          <a:noFill/>
          <a:ln w="9525">
            <a:noFill/>
            <a:miter lim="800000"/>
            <a:headEnd/>
            <a:tailEnd/>
          </a:ln>
        </p:spPr>
        <p:txBody>
          <a:bodyPr vert="horz" wrap="square" lIns="94543" tIns="47271" rIns="94543" bIns="47271" numCol="1" anchor="t" anchorCtr="0" compatLnSpc="1">
            <a:prstTxWarp prst="textNoShape">
              <a:avLst/>
            </a:prstTxWarp>
          </a:bodyPr>
          <a:lstStyle>
            <a:lvl1pPr algn="r" defTabSz="945608">
              <a:defRPr sz="1300"/>
            </a:lvl1pPr>
          </a:lstStyle>
          <a:p>
            <a:endParaRPr lang="en-US" altLang="ja-JP"/>
          </a:p>
        </p:txBody>
      </p:sp>
      <p:sp>
        <p:nvSpPr>
          <p:cNvPr id="150532" name="Rectangle 4"/>
          <p:cNvSpPr>
            <a:spLocks noGrp="1" noRot="1" noChangeAspect="1" noChangeArrowheads="1" noTextEdit="1"/>
          </p:cNvSpPr>
          <p:nvPr>
            <p:ph type="sldImg" idx="2"/>
          </p:nvPr>
        </p:nvSpPr>
        <p:spPr bwMode="auto">
          <a:xfrm>
            <a:off x="639763" y="444500"/>
            <a:ext cx="6030912" cy="4522788"/>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589770" y="4967914"/>
            <a:ext cx="6147443" cy="4855239"/>
          </a:xfrm>
          <a:prstGeom prst="rect">
            <a:avLst/>
          </a:prstGeom>
          <a:noFill/>
          <a:ln w="9525">
            <a:noFill/>
            <a:miter lim="800000"/>
            <a:headEnd/>
            <a:tailEnd/>
          </a:ln>
        </p:spPr>
        <p:txBody>
          <a:bodyPr vert="horz" wrap="square" lIns="94543" tIns="47271" rIns="94543" bIns="47271" numCol="1" anchor="t" anchorCtr="0" compatLnSpc="1">
            <a:prstTxWarp prst="textNoShape">
              <a:avLst/>
            </a:prstTxWarp>
          </a:bodyPr>
          <a:lstStyle/>
          <a:p>
            <a:pPr lvl="0"/>
            <a:r>
              <a:rPr lang="ja-JP" altLang="en-US" noProof="0" dirty="0" smtClean="0"/>
              <a:t>マスタ テキストの書式設定</a:t>
            </a:r>
          </a:p>
          <a:p>
            <a:pPr lvl="1"/>
            <a:r>
              <a:rPr lang="ja-JP" altLang="en-US" noProof="0" dirty="0" smtClean="0"/>
              <a:t>第 </a:t>
            </a:r>
            <a:r>
              <a:rPr lang="en-US" altLang="ja-JP" noProof="0" dirty="0" smtClean="0"/>
              <a:t>2 </a:t>
            </a:r>
            <a:r>
              <a:rPr lang="ja-JP" altLang="en-US" noProof="0" dirty="0" smtClean="0"/>
              <a:t>レベル</a:t>
            </a:r>
          </a:p>
          <a:p>
            <a:pPr lvl="2"/>
            <a:r>
              <a:rPr lang="ja-JP" altLang="en-US" noProof="0" dirty="0" smtClean="0"/>
              <a:t>第 </a:t>
            </a:r>
            <a:r>
              <a:rPr lang="en-US" altLang="ja-JP" noProof="0" dirty="0" smtClean="0"/>
              <a:t>3 </a:t>
            </a:r>
            <a:r>
              <a:rPr lang="ja-JP" altLang="en-US" noProof="0" dirty="0" smtClean="0"/>
              <a:t>レベル</a:t>
            </a:r>
          </a:p>
          <a:p>
            <a:pPr lvl="3"/>
            <a:r>
              <a:rPr lang="ja-JP" altLang="en-US" noProof="0" dirty="0" smtClean="0"/>
              <a:t>第 </a:t>
            </a:r>
            <a:r>
              <a:rPr lang="en-US" altLang="ja-JP" noProof="0" dirty="0" smtClean="0"/>
              <a:t>4 </a:t>
            </a:r>
            <a:r>
              <a:rPr lang="ja-JP" altLang="en-US" noProof="0" dirty="0" smtClean="0"/>
              <a:t>レベル</a:t>
            </a:r>
          </a:p>
          <a:p>
            <a:pPr lvl="4"/>
            <a:r>
              <a:rPr lang="ja-JP" altLang="en-US" noProof="0" dirty="0" smtClean="0"/>
              <a:t>第 </a:t>
            </a:r>
            <a:r>
              <a:rPr lang="en-US" altLang="ja-JP" noProof="0" dirty="0" smtClean="0"/>
              <a:t>5 </a:t>
            </a:r>
            <a:r>
              <a:rPr lang="ja-JP" altLang="en-US" noProof="0" dirty="0" smtClean="0"/>
              <a:t>レベル</a:t>
            </a:r>
          </a:p>
        </p:txBody>
      </p:sp>
      <p:sp>
        <p:nvSpPr>
          <p:cNvPr id="17415" name="Rectangle 7"/>
          <p:cNvSpPr>
            <a:spLocks noGrp="1" noChangeArrowheads="1"/>
          </p:cNvSpPr>
          <p:nvPr>
            <p:ph type="sldNum" sz="quarter" idx="5"/>
          </p:nvPr>
        </p:nvSpPr>
        <p:spPr bwMode="auto">
          <a:xfrm>
            <a:off x="4021139" y="9721851"/>
            <a:ext cx="3076576" cy="511174"/>
          </a:xfrm>
          <a:prstGeom prst="rect">
            <a:avLst/>
          </a:prstGeom>
          <a:noFill/>
          <a:ln w="9525">
            <a:noFill/>
            <a:miter lim="800000"/>
            <a:headEnd/>
            <a:tailEnd/>
          </a:ln>
        </p:spPr>
        <p:txBody>
          <a:bodyPr vert="horz" wrap="square" lIns="94543" tIns="47271" rIns="94543" bIns="47271" numCol="1" anchor="b" anchorCtr="0" compatLnSpc="1">
            <a:prstTxWarp prst="textNoShape">
              <a:avLst/>
            </a:prstTxWarp>
          </a:bodyPr>
          <a:lstStyle>
            <a:lvl1pPr algn="r" defTabSz="945608">
              <a:defRPr sz="1300"/>
            </a:lvl1pPr>
          </a:lstStyle>
          <a:p>
            <a:fld id="{64D8F96B-D119-4B70-9B3E-02FF8FD97D51}" type="slidenum">
              <a:rPr lang="en-US" altLang="ja-JP"/>
              <a:pPr/>
              <a:t>‹#›</a:t>
            </a:fld>
            <a:endParaRPr lang="en-US" altLang="ja-JP"/>
          </a:p>
        </p:txBody>
      </p:sp>
    </p:spTree>
    <p:extLst>
      <p:ext uri="{BB962C8B-B14F-4D97-AF65-F5344CB8AC3E}">
        <p14:creationId xmlns:p14="http://schemas.microsoft.com/office/powerpoint/2010/main" val="72931533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スライド イメージ プレースホルダー 1"/>
          <p:cNvSpPr>
            <a:spLocks noGrp="1" noRot="1" noChangeAspect="1" noTextEdit="1"/>
          </p:cNvSpPr>
          <p:nvPr>
            <p:ph type="sldImg"/>
          </p:nvPr>
        </p:nvSpPr>
        <p:spPr>
          <a:ln/>
        </p:spPr>
      </p:sp>
      <p:sp>
        <p:nvSpPr>
          <p:cNvPr id="159747" name="ノート プレースホルダー 2"/>
          <p:cNvSpPr>
            <a:spLocks noGrp="1"/>
          </p:cNvSpPr>
          <p:nvPr>
            <p:ph type="body" idx="1"/>
          </p:nvPr>
        </p:nvSpPr>
        <p:spPr>
          <a:noFill/>
        </p:spPr>
        <p:txBody>
          <a:bodyPr/>
          <a:lstStyle/>
          <a:p>
            <a:endParaRPr lang="ja-JP" altLang="en-US"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xfrm>
            <a:off x="712788" y="555625"/>
            <a:ext cx="5900737" cy="4424363"/>
          </a:xfrm>
          <a:ln/>
        </p:spPr>
      </p:sp>
      <p:sp>
        <p:nvSpPr>
          <p:cNvPr id="161795" name="Rectangle 3"/>
          <p:cNvSpPr>
            <a:spLocks noGrp="1" noChangeArrowheads="1"/>
          </p:cNvSpPr>
          <p:nvPr>
            <p:ph type="body" idx="1"/>
          </p:nvPr>
        </p:nvSpPr>
        <p:spPr>
          <a:xfrm>
            <a:off x="709616" y="5117306"/>
            <a:ext cx="5951702" cy="4352135"/>
          </a:xfrm>
        </p:spPr>
        <p:txBody>
          <a:bodyPr lIns="94528" tIns="47262" rIns="94528" bIns="47262"/>
          <a:lstStyle/>
          <a:p>
            <a:r>
              <a:rPr lang="ja-JP" altLang="en-US" dirty="0" smtClean="0">
                <a:latin typeface="Arial" pitchFamily="34" charset="0"/>
              </a:rPr>
              <a:t>＜任意＞</a:t>
            </a:r>
          </a:p>
          <a:p>
            <a:r>
              <a:rPr lang="ja-JP" altLang="en-US" dirty="0" smtClean="0">
                <a:latin typeface="Arial" pitchFamily="34" charset="0"/>
              </a:rPr>
              <a:t>これは「ネットワーク利用犯罪の内訳の推移」を表したものです。</a:t>
            </a:r>
            <a:endParaRPr lang="en-US" altLang="ja-JP" dirty="0" smtClean="0">
              <a:latin typeface="Arial" pitchFamily="34" charset="0"/>
            </a:endParaRPr>
          </a:p>
          <a:p>
            <a:r>
              <a:rPr lang="ja-JP" altLang="en-US" dirty="0" smtClean="0">
                <a:latin typeface="Arial" pitchFamily="34" charset="0"/>
              </a:rPr>
              <a:t>子どもが被害者となる児童ポルノ、児童買春、わいせつ物頒布と青少年保護育成条例違反は概ね増加傾向にあります。</a:t>
            </a:r>
          </a:p>
          <a:p>
            <a:endParaRPr lang="ja-JP" altLang="en-US" b="1" dirty="0" smtClean="0">
              <a:latin typeface="Arial" pitchFamily="34" charset="0"/>
            </a:endParaRPr>
          </a:p>
          <a:p>
            <a:endParaRPr lang="en-US" altLang="ja-JP" dirty="0" smtClean="0">
              <a:latin typeface="Arial" pitchFamily="34" charset="0"/>
            </a:endParaRPr>
          </a:p>
          <a:p>
            <a:r>
              <a:rPr lang="en-US" altLang="ja-JP" dirty="0" smtClean="0">
                <a:latin typeface="Arial" pitchFamily="34" charset="0"/>
              </a:rPr>
              <a:t>※</a:t>
            </a:r>
            <a:r>
              <a:rPr lang="ja-JP" altLang="en-US" dirty="0" smtClean="0">
                <a:latin typeface="Arial" pitchFamily="34" charset="0"/>
              </a:rPr>
              <a:t>この場合「児童」とは、１８才未満の少年少女のことです。</a:t>
            </a:r>
          </a:p>
          <a:p>
            <a:endParaRPr lang="ja-JP" altLang="en-US" dirty="0" smtClean="0">
              <a:latin typeface="Arial"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8175" y="444500"/>
            <a:ext cx="6032500" cy="4524375"/>
          </a:xfrm>
        </p:spPr>
      </p:sp>
      <p:sp>
        <p:nvSpPr>
          <p:cNvPr id="3" name="ノート プレースホルダー 2"/>
          <p:cNvSpPr>
            <a:spLocks noGrp="1"/>
          </p:cNvSpPr>
          <p:nvPr>
            <p:ph type="body" idx="1"/>
          </p:nvPr>
        </p:nvSpPr>
        <p:spPr>
          <a:xfrm>
            <a:off x="589770" y="5117306"/>
            <a:ext cx="6071548" cy="4705847"/>
          </a:xfrm>
        </p:spPr>
        <p:txBody>
          <a:bodyPr/>
          <a:lstStyle/>
          <a:p>
            <a:r>
              <a:rPr kumimoji="1" lang="ja-JP" altLang="en-US" dirty="0" smtClean="0"/>
              <a:t>近年のスマートフォン等の急速な普及に伴い、高い利便性を得る一方、児童生徒が、無料通話アプリやＳＮＳ（ソーシャルネットワーキングサービス）、オンラインゲーム等の利用などを通じて、長時間利用による生活習慣の乱れや不適切な利用によるいわゆる「ネット依存」や、ネット詐欺・不正請求などの「ネット被害」、ＳＮＳによるトラブルなど、情報化の進展に伴う新たな問題が生じています。</a:t>
            </a:r>
          </a:p>
          <a:p>
            <a:r>
              <a:rPr kumimoji="1" lang="ja-JP" altLang="en-US" dirty="0" smtClean="0"/>
              <a:t>文部科学省では、このような状況を踏まえ、学校における情報モラルに関する指導の一層の充実を図るため、先述した新たな問題について、教員が指導する際に役立つ児童生徒向けの動画教材と手引書を作成しました</a:t>
            </a:r>
          </a:p>
          <a:p>
            <a:endParaRPr kumimoji="1" lang="ja-JP" altLang="en-US" dirty="0"/>
          </a:p>
        </p:txBody>
      </p:sp>
    </p:spTree>
    <p:extLst>
      <p:ext uri="{BB962C8B-B14F-4D97-AF65-F5344CB8AC3E}">
        <p14:creationId xmlns:p14="http://schemas.microsoft.com/office/powerpoint/2010/main" val="11520360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8175" y="444500"/>
            <a:ext cx="6032500" cy="4524375"/>
          </a:xfrm>
        </p:spPr>
      </p:sp>
      <p:sp>
        <p:nvSpPr>
          <p:cNvPr id="3" name="ノート プレースホルダー 2"/>
          <p:cNvSpPr>
            <a:spLocks noGrp="1"/>
          </p:cNvSpPr>
          <p:nvPr>
            <p:ph type="body" idx="1"/>
          </p:nvPr>
        </p:nvSpPr>
        <p:spPr>
          <a:xfrm>
            <a:off x="589770" y="5117306"/>
            <a:ext cx="6147443" cy="4705847"/>
          </a:xfrm>
        </p:spPr>
        <p:txBody>
          <a:bodyPr/>
          <a:lstStyle/>
          <a:p>
            <a:r>
              <a:rPr kumimoji="1" lang="ja-JP" altLang="en-US" dirty="0" smtClean="0"/>
              <a:t>子どもたちがインターネットを適切に利用するためには、保護者にもインターネットの特徴を理解して頂く必要があります。</a:t>
            </a:r>
            <a:endParaRPr kumimoji="1" lang="en-US" altLang="ja-JP" dirty="0" smtClean="0"/>
          </a:p>
          <a:p>
            <a:r>
              <a:rPr kumimoji="1" lang="ja-JP" altLang="en-US" dirty="0" smtClean="0"/>
              <a:t>内閣府のホームページには、保護者向けの普及啓発用リーフレットなど掲載されています。</a:t>
            </a:r>
            <a:endParaRPr kumimoji="1" lang="ja-JP" altLang="en-US" dirty="0"/>
          </a:p>
        </p:txBody>
      </p:sp>
    </p:spTree>
    <p:extLst>
      <p:ext uri="{BB962C8B-B14F-4D97-AF65-F5344CB8AC3E}">
        <p14:creationId xmlns:p14="http://schemas.microsoft.com/office/powerpoint/2010/main" val="172400600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8175" y="444500"/>
            <a:ext cx="6032500" cy="4524375"/>
          </a:xfrm>
        </p:spPr>
      </p:sp>
      <p:sp>
        <p:nvSpPr>
          <p:cNvPr id="3" name="ノート プレースホルダー 2"/>
          <p:cNvSpPr>
            <a:spLocks noGrp="1"/>
          </p:cNvSpPr>
          <p:nvPr>
            <p:ph type="body" idx="1"/>
          </p:nvPr>
        </p:nvSpPr>
        <p:spPr>
          <a:xfrm>
            <a:off x="589770" y="5117306"/>
            <a:ext cx="6147443" cy="4705847"/>
          </a:xfrm>
        </p:spPr>
        <p:txBody>
          <a:bodyPr/>
          <a:lstStyle/>
          <a:p>
            <a:r>
              <a:rPr kumimoji="1" lang="ja-JP" altLang="en-US" dirty="0" smtClean="0"/>
              <a:t>教育委員会が公開しているホームページにも、すぐにでも活用できる資料、教材が掲載されています。</a:t>
            </a:r>
            <a:endParaRPr kumimoji="1" lang="en-US" altLang="ja-JP" dirty="0" smtClean="0"/>
          </a:p>
          <a:p>
            <a:r>
              <a:rPr kumimoji="1" lang="ja-JP" altLang="en-US" dirty="0" smtClean="0"/>
              <a:t>ここでは</a:t>
            </a:r>
            <a:r>
              <a:rPr lang="ja-JP" altLang="en-US" dirty="0"/>
              <a:t>愛知県教育</a:t>
            </a:r>
            <a:r>
              <a:rPr lang="ja-JP" altLang="en-US" dirty="0" smtClean="0"/>
              <a:t>委員会と、</a:t>
            </a:r>
            <a:r>
              <a:rPr kumimoji="1" lang="ja-JP" altLang="en-US" dirty="0" smtClean="0"/>
              <a:t>東京都教育委員会の例を示します。</a:t>
            </a:r>
            <a:endParaRPr kumimoji="1" lang="en-US" altLang="ja-JP" dirty="0" smtClean="0"/>
          </a:p>
          <a:p>
            <a:endParaRPr kumimoji="1" lang="ja-JP" altLang="en-US" dirty="0"/>
          </a:p>
        </p:txBody>
      </p:sp>
    </p:spTree>
    <p:extLst>
      <p:ext uri="{BB962C8B-B14F-4D97-AF65-F5344CB8AC3E}">
        <p14:creationId xmlns:p14="http://schemas.microsoft.com/office/powerpoint/2010/main" val="44047792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スライド イメージ プレースホルダ 1"/>
          <p:cNvSpPr>
            <a:spLocks noGrp="1" noRot="1" noChangeAspect="1" noTextEdit="1"/>
          </p:cNvSpPr>
          <p:nvPr>
            <p:ph type="sldImg"/>
          </p:nvPr>
        </p:nvSpPr>
        <p:spPr>
          <a:xfrm>
            <a:off x="638175" y="444500"/>
            <a:ext cx="6032500" cy="4524375"/>
          </a:xfrm>
          <a:ln/>
        </p:spPr>
      </p:sp>
      <p:sp>
        <p:nvSpPr>
          <p:cNvPr id="28160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情報モラルの授業以外に、とても大切な要素である「保護者との関わり」について話を進めていきます。</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スライド イメージ プレースホルダ 1"/>
          <p:cNvSpPr>
            <a:spLocks noGrp="1" noRot="1" noChangeAspect="1" noTextEdit="1"/>
          </p:cNvSpPr>
          <p:nvPr>
            <p:ph type="sldImg"/>
          </p:nvPr>
        </p:nvSpPr>
        <p:spPr>
          <a:xfrm>
            <a:off x="638175" y="444500"/>
            <a:ext cx="6032500" cy="4524375"/>
          </a:xfrm>
          <a:ln/>
        </p:spPr>
      </p:sp>
      <p:sp>
        <p:nvSpPr>
          <p:cNvPr id="28262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情報モラルの指導は、学校だけでなく保護者への啓発や地域・社会の取り組みが重要です。</a:t>
            </a:r>
            <a:r>
              <a:rPr lang="ja-JP" altLang="ja-JP" dirty="0" smtClean="0">
                <a:latin typeface="Arial" pitchFamily="34" charset="0"/>
              </a:rPr>
              <a:t>保護者・地域との連携と啓発</a:t>
            </a:r>
            <a:r>
              <a:rPr lang="ja-JP" altLang="en-US" dirty="0" smtClean="0">
                <a:latin typeface="Arial" pitchFamily="34" charset="0"/>
              </a:rPr>
              <a:t>のためには、</a:t>
            </a:r>
          </a:p>
          <a:p>
            <a:r>
              <a:rPr lang="ja-JP" altLang="en-US" dirty="0" smtClean="0">
                <a:latin typeface="Arial" pitchFamily="34" charset="0"/>
              </a:rPr>
              <a:t>＜クリック＞</a:t>
            </a:r>
          </a:p>
          <a:p>
            <a:r>
              <a:rPr lang="ja-JP" altLang="ja-JP" dirty="0" smtClean="0">
                <a:latin typeface="Arial" pitchFamily="34" charset="0"/>
              </a:rPr>
              <a:t>学校便りや学校のＷＥＢページ，学級通信等を用いて定期的に情報モラルに関する取組を紹介</a:t>
            </a:r>
            <a:r>
              <a:rPr lang="ja-JP" altLang="en-US" dirty="0" smtClean="0">
                <a:latin typeface="Arial" pitchFamily="34" charset="0"/>
              </a:rPr>
              <a:t>したり、</a:t>
            </a:r>
            <a:r>
              <a:rPr lang="ja-JP" altLang="ja-JP" dirty="0" smtClean="0">
                <a:latin typeface="Arial" pitchFamily="34" charset="0"/>
              </a:rPr>
              <a:t>フィルタリングや不正請求への対応などの必要な情報を提供</a:t>
            </a:r>
            <a:r>
              <a:rPr lang="ja-JP" altLang="en-US" dirty="0" smtClean="0">
                <a:latin typeface="Arial" pitchFamily="34" charset="0"/>
              </a:rPr>
              <a:t>したり、</a:t>
            </a:r>
            <a:r>
              <a:rPr lang="ja-JP" altLang="ja-JP" dirty="0" smtClean="0">
                <a:latin typeface="Arial" pitchFamily="34" charset="0"/>
              </a:rPr>
              <a:t>保護者懇談会やＰＴＡの研修会，地域の防犯組織の研修会等の機会を利用して家庭及び地域への啓発を図</a:t>
            </a:r>
            <a:r>
              <a:rPr lang="ja-JP" altLang="en-US" dirty="0" smtClean="0">
                <a:latin typeface="Arial" pitchFamily="34" charset="0"/>
              </a:rPr>
              <a:t>ったりすることが求められます。このような取り組みを通して、</a:t>
            </a:r>
          </a:p>
          <a:p>
            <a:r>
              <a:rPr lang="ja-JP" altLang="en-US" dirty="0" smtClean="0">
                <a:latin typeface="Arial" pitchFamily="34" charset="0"/>
              </a:rPr>
              <a:t>＜クリック＞</a:t>
            </a:r>
          </a:p>
          <a:p>
            <a:r>
              <a:rPr lang="ja-JP" altLang="ja-JP" dirty="0" smtClean="0">
                <a:latin typeface="Arial" pitchFamily="34" charset="0"/>
              </a:rPr>
              <a:t>点から線へ，線から面へと情報モラルの指導を広げる</a:t>
            </a:r>
            <a:r>
              <a:rPr lang="ja-JP" altLang="en-US" dirty="0" smtClean="0">
                <a:latin typeface="Arial" pitchFamily="34" charset="0"/>
              </a:rPr>
              <a:t>ことが必要となります。</a:t>
            </a:r>
            <a:endParaRPr lang="ja-JP" altLang="ja-JP" dirty="0" smtClean="0">
              <a:latin typeface="Arial" pitchFamily="34" charset="0"/>
            </a:endParaRPr>
          </a:p>
          <a:p>
            <a:endParaRPr lang="ja-JP" altLang="en-US" dirty="0" smtClean="0">
              <a:solidFill>
                <a:schemeClr val="tx2"/>
              </a:solidFill>
              <a:latin typeface="Arial"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スライド イメージ プレースホルダ 1"/>
          <p:cNvSpPr>
            <a:spLocks noGrp="1" noRot="1" noChangeAspect="1" noTextEdit="1"/>
          </p:cNvSpPr>
          <p:nvPr>
            <p:ph type="sldImg"/>
          </p:nvPr>
        </p:nvSpPr>
        <p:spPr>
          <a:xfrm>
            <a:off x="638175" y="444500"/>
            <a:ext cx="6032500" cy="4524375"/>
          </a:xfrm>
          <a:ln/>
        </p:spPr>
      </p:sp>
      <p:sp>
        <p:nvSpPr>
          <p:cNvPr id="28365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携帯電話に関する学校と保護者との関わりについては、</a:t>
            </a:r>
            <a:r>
              <a:rPr lang="ja-JP" altLang="en-US" dirty="0" smtClean="0">
                <a:latin typeface="Calibri" pitchFamily="34" charset="0"/>
              </a:rPr>
              <a:t>家庭の判断でもたせ、家庭のルールのもとで利用するものであり、学校外で利用するものなので基本的には家庭の問題だと思います。</a:t>
            </a:r>
            <a:endParaRPr lang="en-US" altLang="ja-JP" dirty="0" smtClean="0">
              <a:latin typeface="Calibri" pitchFamily="34" charset="0"/>
            </a:endParaRPr>
          </a:p>
          <a:p>
            <a:r>
              <a:rPr lang="ja-JP" altLang="en-US" dirty="0" smtClean="0">
                <a:latin typeface="Calibri" pitchFamily="34" charset="0"/>
              </a:rPr>
              <a:t>ただ、それで放っておくのではなく、学校でも情報モラルの授業を実施したり、携帯電話の問題性について保護者へ啓発を行うことは大切であると考えます。</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スライド イメージ プレースホルダ 1"/>
          <p:cNvSpPr>
            <a:spLocks noGrp="1" noRot="1" noChangeAspect="1" noTextEdit="1"/>
          </p:cNvSpPr>
          <p:nvPr>
            <p:ph type="sldImg"/>
          </p:nvPr>
        </p:nvSpPr>
        <p:spPr>
          <a:xfrm>
            <a:off x="638175" y="444500"/>
            <a:ext cx="6032500" cy="4524375"/>
          </a:xfrm>
          <a:ln/>
        </p:spPr>
      </p:sp>
      <p:sp>
        <p:nvSpPr>
          <p:cNvPr id="284675" name="ノート プレースホルダ 2"/>
          <p:cNvSpPr>
            <a:spLocks noGrp="1"/>
          </p:cNvSpPr>
          <p:nvPr>
            <p:ph type="body" idx="1"/>
          </p:nvPr>
        </p:nvSpPr>
        <p:spPr>
          <a:xfrm>
            <a:off x="589770" y="5042610"/>
            <a:ext cx="6147443" cy="4780543"/>
          </a:xfrm>
        </p:spPr>
        <p:txBody>
          <a:bodyPr/>
          <a:lstStyle/>
          <a:p>
            <a:r>
              <a:rPr lang="ja-JP" altLang="en-US" dirty="0" smtClean="0">
                <a:latin typeface="ＭＳ Ｐゴシック" pitchFamily="50" charset="-128"/>
              </a:rPr>
              <a:t>保護者への啓発のポイントとしては、ＰＴＡ総会、学年保護者会、入学式など保護者が多く集まる場やで学校での問題事例を紹介するのもよいでしょう。</a:t>
            </a:r>
            <a:endParaRPr lang="en-US" altLang="ja-JP" dirty="0" smtClean="0">
              <a:latin typeface="ＭＳ Ｐゴシック" pitchFamily="50" charset="-128"/>
            </a:endParaRPr>
          </a:p>
          <a:p>
            <a:r>
              <a:rPr lang="ja-JP" altLang="en-US" dirty="0" smtClean="0">
                <a:latin typeface="ＭＳ Ｐゴシック" pitchFamily="50" charset="-128"/>
              </a:rPr>
              <a:t>例えば、ケータイの利用上のルールづくりや親子のコミュニケーションの在り方、技術的対策（フィルタリング、迷惑メール対策など）です。</a:t>
            </a:r>
          </a:p>
          <a:p>
            <a:r>
              <a:rPr lang="ja-JP" altLang="en-US" dirty="0" smtClean="0">
                <a:latin typeface="Arial" pitchFamily="34" charset="0"/>
              </a:rPr>
              <a:t>携帯電話に関する家庭内ルールがある／ない、など児童生徒と保護者の両方にアンケートを実施し、双方の認識の違いを提示することで保護者への啓発を行う事が出来ます。</a:t>
            </a:r>
          </a:p>
          <a:p>
            <a:endParaRPr lang="ja-JP" altLang="en-US" dirty="0" smtClean="0">
              <a:latin typeface="ＭＳ Ｐゴシック" pitchFamily="50" charset="-128"/>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スライド イメージ プレースホルダ 1"/>
          <p:cNvSpPr>
            <a:spLocks noGrp="1" noRot="1" noChangeAspect="1" noTextEdit="1"/>
          </p:cNvSpPr>
          <p:nvPr>
            <p:ph type="sldImg"/>
          </p:nvPr>
        </p:nvSpPr>
        <p:spPr>
          <a:xfrm>
            <a:off x="638175" y="444500"/>
            <a:ext cx="6032500" cy="4524375"/>
          </a:xfrm>
          <a:ln/>
        </p:spPr>
      </p:sp>
      <p:sp>
        <p:nvSpPr>
          <p:cNvPr id="28569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次に問題発生時の対応について説明します。</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スライド イメージ プレースホルダ 1"/>
          <p:cNvSpPr>
            <a:spLocks noGrp="1" noRot="1" noChangeAspect="1" noTextEdit="1"/>
          </p:cNvSpPr>
          <p:nvPr>
            <p:ph type="sldImg"/>
          </p:nvPr>
        </p:nvSpPr>
        <p:spPr>
          <a:xfrm>
            <a:off x="638175" y="444500"/>
            <a:ext cx="6032500" cy="4524375"/>
          </a:xfrm>
          <a:ln/>
        </p:spPr>
      </p:sp>
      <p:sp>
        <p:nvSpPr>
          <p:cNvPr id="28672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問題発生時の対応としては、まず</a:t>
            </a:r>
            <a:r>
              <a:rPr lang="ja-JP" altLang="en-US" dirty="0" smtClean="0">
                <a:latin typeface="Tahoma" pitchFamily="34" charset="0"/>
              </a:rPr>
              <a:t>管理職、情報教育担当、生徒指導担当が中心となって問題発生時の校内対応組織を確立することが大切です。</a:t>
            </a:r>
            <a:r>
              <a:rPr lang="ja-JP" altLang="en-US" dirty="0" smtClean="0">
                <a:latin typeface="Arial" pitchFamily="34" charset="0"/>
              </a:rPr>
              <a:t>そして、</a:t>
            </a:r>
          </a:p>
          <a:p>
            <a:r>
              <a:rPr lang="ja-JP" altLang="en-US" dirty="0" smtClean="0">
                <a:latin typeface="Arial" pitchFamily="34" charset="0"/>
              </a:rPr>
              <a:t>＜クリック＞</a:t>
            </a:r>
          </a:p>
          <a:p>
            <a:r>
              <a:rPr lang="ja-JP" altLang="en-US" dirty="0" smtClean="0">
                <a:latin typeface="Tahoma" pitchFamily="34" charset="0"/>
              </a:rPr>
              <a:t>どういう問題なのか、状況を正確に把握し、</a:t>
            </a:r>
          </a:p>
          <a:p>
            <a:r>
              <a:rPr lang="ja-JP" altLang="en-US" dirty="0" smtClean="0">
                <a:latin typeface="Arial" pitchFamily="34" charset="0"/>
              </a:rPr>
              <a:t>＜クリック＞</a:t>
            </a:r>
          </a:p>
          <a:p>
            <a:r>
              <a:rPr lang="ja-JP" altLang="en-US" dirty="0" smtClean="0">
                <a:latin typeface="Tahoma" pitchFamily="34" charset="0"/>
              </a:rPr>
              <a:t>具体的な対応をそれぞれの立場から検討します。</a:t>
            </a:r>
            <a:endParaRPr lang="en-US" altLang="ja-JP" dirty="0" smtClean="0">
              <a:latin typeface="Tahoma" pitchFamily="34" charset="0"/>
            </a:endParaRPr>
          </a:p>
          <a:p>
            <a:r>
              <a:rPr lang="ja-JP" altLang="en-US" dirty="0" smtClean="0">
                <a:latin typeface="Arial" pitchFamily="34" charset="0"/>
              </a:rPr>
              <a:t>＜クリック＞</a:t>
            </a:r>
          </a:p>
          <a:p>
            <a:r>
              <a:rPr lang="ja-JP" altLang="en-US" dirty="0" smtClean="0">
                <a:latin typeface="Tahoma" pitchFamily="34" charset="0"/>
              </a:rPr>
              <a:t>その際、証拠となるデータがある場合は保存、印刷しておくことも忘れないようにしましょう。</a:t>
            </a:r>
          </a:p>
          <a:p>
            <a:endParaRPr lang="ja-JP" altLang="en-US" b="1" dirty="0" smtClean="0">
              <a:latin typeface="Tahoma" pitchFamily="34" charset="0"/>
              <a:ea typeface="ＭＳ Ｐゴシック" pitchFamily="50" charset="-128"/>
            </a:endParaRPr>
          </a:p>
          <a:p>
            <a:endParaRPr lang="ja-JP" altLang="en-US" dirty="0" smtClean="0">
              <a:latin typeface="Arial"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スライド イメージ プレースホルダ 1"/>
          <p:cNvSpPr>
            <a:spLocks noGrp="1" noRot="1" noChangeAspect="1" noTextEdit="1"/>
          </p:cNvSpPr>
          <p:nvPr>
            <p:ph type="sldImg"/>
          </p:nvPr>
        </p:nvSpPr>
        <p:spPr>
          <a:xfrm>
            <a:off x="638175" y="444500"/>
            <a:ext cx="6032500" cy="4524375"/>
          </a:xfrm>
          <a:ln/>
        </p:spPr>
      </p:sp>
      <p:sp>
        <p:nvSpPr>
          <p:cNvPr id="287747" name="ノート プレースホルダ 2"/>
          <p:cNvSpPr>
            <a:spLocks noGrp="1"/>
          </p:cNvSpPr>
          <p:nvPr>
            <p:ph type="body" idx="1"/>
          </p:nvPr>
        </p:nvSpPr>
        <p:spPr>
          <a:xfrm>
            <a:off x="589770" y="5117306"/>
            <a:ext cx="6147443" cy="4705847"/>
          </a:xfrm>
        </p:spPr>
        <p:txBody>
          <a:bodyPr/>
          <a:lstStyle/>
          <a:p>
            <a:r>
              <a:rPr lang="ja-JP" altLang="en-US" dirty="0" smtClean="0">
                <a:latin typeface="Tahoma" pitchFamily="34" charset="0"/>
              </a:rPr>
              <a:t>具体的な対応を検討する際には次のようなことを確認する必要があります。</a:t>
            </a:r>
            <a:endParaRPr lang="en-US" altLang="ja-JP" dirty="0" smtClean="0">
              <a:latin typeface="Tahoma" pitchFamily="34" charset="0"/>
            </a:endParaRPr>
          </a:p>
          <a:p>
            <a:r>
              <a:rPr lang="ja-JP" altLang="en-US" dirty="0" smtClean="0">
                <a:latin typeface="Tahoma" pitchFamily="34" charset="0"/>
              </a:rPr>
              <a:t>・いつ、どこで起こったことか</a:t>
            </a:r>
            <a:endParaRPr lang="en-US" altLang="ja-JP" dirty="0" smtClean="0">
              <a:latin typeface="Tahoma" pitchFamily="34" charset="0"/>
            </a:endParaRPr>
          </a:p>
          <a:p>
            <a:r>
              <a:rPr lang="ja-JP" altLang="en-US" dirty="0" smtClean="0">
                <a:latin typeface="Tahoma" pitchFamily="34" charset="0"/>
              </a:rPr>
              <a:t>・誰が関わっているのか「個人」</a:t>
            </a:r>
            <a:r>
              <a:rPr lang="en-US" altLang="ja-JP" dirty="0" smtClean="0">
                <a:latin typeface="Tahoma" pitchFamily="34" charset="0"/>
              </a:rPr>
              <a:t>｢</a:t>
            </a:r>
            <a:r>
              <a:rPr lang="ja-JP" altLang="en-US" dirty="0" smtClean="0">
                <a:latin typeface="Tahoma" pitchFamily="34" charset="0"/>
              </a:rPr>
              <a:t>複数」「他校」</a:t>
            </a:r>
          </a:p>
          <a:p>
            <a:r>
              <a:rPr lang="ja-JP" altLang="en-US" dirty="0" smtClean="0">
                <a:latin typeface="Tahoma" pitchFamily="34" charset="0"/>
              </a:rPr>
              <a:t>・対外的な問題か</a:t>
            </a:r>
            <a:endParaRPr lang="en-US" altLang="ja-JP" dirty="0" smtClean="0">
              <a:latin typeface="Tahoma" pitchFamily="34" charset="0"/>
            </a:endParaRPr>
          </a:p>
          <a:p>
            <a:r>
              <a:rPr lang="ja-JP" altLang="en-US" dirty="0" smtClean="0">
                <a:latin typeface="Tahoma" pitchFamily="34" charset="0"/>
              </a:rPr>
              <a:t>・緊急性はあるか</a:t>
            </a:r>
          </a:p>
          <a:p>
            <a:r>
              <a:rPr lang="ja-JP" altLang="en-US" dirty="0" smtClean="0">
                <a:latin typeface="Tahoma" pitchFamily="34" charset="0"/>
              </a:rPr>
              <a:t>・危険性は高いか</a:t>
            </a:r>
            <a:endParaRPr lang="en-US" altLang="ja-JP" dirty="0" smtClean="0">
              <a:latin typeface="Tahoma" pitchFamily="34" charset="0"/>
            </a:endParaRPr>
          </a:p>
          <a:p>
            <a:r>
              <a:rPr lang="ja-JP" altLang="en-US" dirty="0" smtClean="0">
                <a:latin typeface="Tahoma" pitchFamily="34" charset="0"/>
              </a:rPr>
              <a:t>・いたずらか、犯罪か</a:t>
            </a:r>
          </a:p>
          <a:p>
            <a:r>
              <a:rPr lang="ja-JP" altLang="en-US" dirty="0" smtClean="0">
                <a:latin typeface="Tahoma" pitchFamily="34" charset="0"/>
              </a:rPr>
              <a:t>・校内で対応できるか、外部機関に依頼が必要か</a:t>
            </a:r>
          </a:p>
          <a:p>
            <a:r>
              <a:rPr lang="ja-JP" altLang="en-US" dirty="0" smtClean="0">
                <a:latin typeface="Tahoma" pitchFamily="34" charset="0"/>
              </a:rPr>
              <a:t>・被害者か加害者か</a:t>
            </a:r>
            <a:endParaRPr lang="en-US" altLang="ja-JP" dirty="0" smtClean="0">
              <a:latin typeface="Tahoma" pitchFamily="34" charset="0"/>
            </a:endParaRPr>
          </a:p>
          <a:p>
            <a:r>
              <a:rPr lang="ja-JP" altLang="en-US" dirty="0" smtClean="0">
                <a:latin typeface="Tahoma" pitchFamily="34" charset="0"/>
              </a:rPr>
              <a:t>・保護者への連絡は必要か</a:t>
            </a:r>
          </a:p>
          <a:p>
            <a:r>
              <a:rPr lang="ja-JP" altLang="en-US" dirty="0" smtClean="0">
                <a:latin typeface="Tahoma" pitchFamily="34" charset="0"/>
              </a:rPr>
              <a:t>・被害は「コンピュータ」「情報」「人」か</a:t>
            </a:r>
          </a:p>
          <a:p>
            <a:r>
              <a:rPr lang="ja-JP" altLang="en-US" dirty="0" smtClean="0">
                <a:latin typeface="Tahoma" pitchFamily="34" charset="0"/>
              </a:rPr>
              <a:t>・学校がどの程度関わっている問題か</a:t>
            </a:r>
          </a:p>
          <a:p>
            <a:r>
              <a:rPr lang="ja-JP" altLang="en-US" dirty="0" smtClean="0">
                <a:latin typeface="Tahoma" pitchFamily="34" charset="0"/>
              </a:rPr>
              <a:t>・被害が拡大する可能性はあるか　　等</a:t>
            </a:r>
          </a:p>
          <a:p>
            <a:endParaRPr lang="ja-JP" altLang="en-US" b="1" dirty="0" smtClean="0">
              <a:latin typeface="Tahoma" pitchFamily="34" charset="0"/>
            </a:endParaRPr>
          </a:p>
          <a:p>
            <a:endParaRPr lang="ja-JP" altLang="en-US" dirty="0"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Rot="1" noChangeAspect="1" noChangeArrowheads="1" noTextEdit="1"/>
          </p:cNvSpPr>
          <p:nvPr>
            <p:ph type="sldImg"/>
          </p:nvPr>
        </p:nvSpPr>
        <p:spPr>
          <a:xfrm>
            <a:off x="720725" y="561975"/>
            <a:ext cx="5894388" cy="4419600"/>
          </a:xfrm>
          <a:ln/>
        </p:spPr>
      </p:sp>
      <p:sp>
        <p:nvSpPr>
          <p:cNvPr id="162819" name="Rectangle 3"/>
          <p:cNvSpPr>
            <a:spLocks noGrp="1" noChangeArrowheads="1"/>
          </p:cNvSpPr>
          <p:nvPr>
            <p:ph type="body" idx="1"/>
          </p:nvPr>
        </p:nvSpPr>
        <p:spPr>
          <a:xfrm>
            <a:off x="709616" y="5117306"/>
            <a:ext cx="5951702" cy="4352135"/>
          </a:xfrm>
        </p:spPr>
        <p:txBody>
          <a:bodyPr lIns="94528" tIns="47262" rIns="94528" bIns="47262"/>
          <a:lstStyle/>
          <a:p>
            <a:r>
              <a:rPr lang="ja-JP" altLang="en-US" dirty="0" smtClean="0">
                <a:latin typeface="Arial" pitchFamily="34" charset="0"/>
              </a:rPr>
              <a:t>＜任意＞</a:t>
            </a:r>
          </a:p>
          <a:p>
            <a:r>
              <a:rPr lang="ja-JP" altLang="en-US" dirty="0" smtClean="0">
                <a:latin typeface="Arial" pitchFamily="34" charset="0"/>
              </a:rPr>
              <a:t>これは「コミュニティーサイトに起因する事件の検挙件数等」をグラフに表したものです</a:t>
            </a:r>
            <a:endParaRPr lang="en-US" altLang="ja-JP" dirty="0" smtClean="0">
              <a:latin typeface="Arial" pitchFamily="34" charset="0"/>
            </a:endParaRPr>
          </a:p>
          <a:p>
            <a:r>
              <a:rPr lang="ja-JP" altLang="en-US" dirty="0" smtClean="0">
                <a:latin typeface="Arial" pitchFamily="34" charset="0"/>
              </a:rPr>
              <a:t>出会い系サイト検挙件数、被害児童数ともに、</a:t>
            </a:r>
            <a:r>
              <a:rPr lang="ja-JP" altLang="en-US" sz="1300" dirty="0"/>
              <a:t>平成</a:t>
            </a:r>
            <a:r>
              <a:rPr lang="en-US" altLang="ja-JP" sz="1300" dirty="0"/>
              <a:t>20</a:t>
            </a:r>
            <a:r>
              <a:rPr lang="ja-JP" altLang="en-US" sz="1300" dirty="0"/>
              <a:t>年の出会い系サイト規制法の法改正以降、禁止誘引違反者の検挙や無届サイトの取締り等により、減少傾向です</a:t>
            </a:r>
            <a:r>
              <a:rPr lang="ja-JP" altLang="en-US" dirty="0" smtClean="0">
                <a:latin typeface="Arial" pitchFamily="34" charset="0"/>
              </a:rPr>
              <a:t>。</a:t>
            </a:r>
          </a:p>
          <a:p>
            <a:r>
              <a:rPr lang="ja-JP" altLang="en-US" dirty="0" smtClean="0">
                <a:latin typeface="Arial" pitchFamily="34" charset="0"/>
              </a:rPr>
              <a:t>一方、</a:t>
            </a:r>
            <a:r>
              <a:rPr lang="ja-JP" altLang="en-US" sz="1300" dirty="0"/>
              <a:t>コミュニティサイトに起因して児童が犯罪被害に遭った事犯の検挙件数は</a:t>
            </a:r>
            <a:r>
              <a:rPr lang="en-US" altLang="ja-JP" sz="1300" dirty="0"/>
              <a:t>1,804</a:t>
            </a:r>
            <a:r>
              <a:rPr lang="ja-JP" altLang="en-US" sz="1300" dirty="0"/>
              <a:t>件（前年比</a:t>
            </a:r>
            <a:r>
              <a:rPr lang="en-US" altLang="ja-JP" sz="1300" dirty="0"/>
              <a:t>+493</a:t>
            </a:r>
            <a:r>
              <a:rPr lang="ja-JP" altLang="en-US" sz="1300" dirty="0"/>
              <a:t>件、</a:t>
            </a:r>
            <a:r>
              <a:rPr lang="en-US" altLang="ja-JP" sz="1300" dirty="0"/>
              <a:t>+37.6%</a:t>
            </a:r>
            <a:r>
              <a:rPr lang="ja-JP" altLang="en-US" sz="1300" dirty="0"/>
              <a:t>）、犯罪被害に遭った児童は</a:t>
            </a:r>
            <a:r>
              <a:rPr lang="en-US" altLang="ja-JP" sz="1300" dirty="0"/>
              <a:t>1,293</a:t>
            </a:r>
            <a:r>
              <a:rPr lang="ja-JP" altLang="en-US" sz="1300" dirty="0"/>
              <a:t>人（前年比</a:t>
            </a:r>
            <a:r>
              <a:rPr lang="en-US" altLang="ja-JP" sz="1300" dirty="0"/>
              <a:t>+217</a:t>
            </a:r>
            <a:r>
              <a:rPr lang="ja-JP" altLang="en-US" sz="1300" dirty="0"/>
              <a:t>人、</a:t>
            </a:r>
            <a:r>
              <a:rPr lang="en-US" altLang="ja-JP" sz="1300" dirty="0"/>
              <a:t>+20.2%</a:t>
            </a:r>
            <a:r>
              <a:rPr lang="ja-JP" altLang="en-US" sz="1300" dirty="0"/>
              <a:t>）。平成</a:t>
            </a:r>
            <a:r>
              <a:rPr lang="en-US" altLang="ja-JP" sz="1300" dirty="0"/>
              <a:t>23</a:t>
            </a:r>
            <a:r>
              <a:rPr lang="ja-JP" altLang="en-US" sz="1300" dirty="0"/>
              <a:t>年初めて減少に転じ、翌年も引き続き減少していたが、無料通話アプリのＩＤを交換する掲示板に起因する犯罪被害により、再び増加しました。</a:t>
            </a:r>
            <a:endParaRPr lang="ja-JP" altLang="en-US" dirty="0" smtClean="0">
              <a:latin typeface="Arial" pitchFamily="34" charset="0"/>
            </a:endParaRPr>
          </a:p>
          <a:p>
            <a:endParaRPr lang="en-US" altLang="ja-JP" dirty="0" smtClean="0">
              <a:latin typeface="Arial" pitchFamily="34" charset="0"/>
            </a:endParaRPr>
          </a:p>
          <a:p>
            <a:r>
              <a:rPr lang="en-US" altLang="ja-JP" dirty="0" smtClean="0">
                <a:latin typeface="Arial" pitchFamily="34" charset="0"/>
              </a:rPr>
              <a:t>※</a:t>
            </a:r>
            <a:r>
              <a:rPr lang="ja-JP" altLang="en-US" dirty="0" smtClean="0">
                <a:latin typeface="Arial" pitchFamily="34" charset="0"/>
              </a:rPr>
              <a:t>この場合「児童」とは、１８才未満の少年少女のことです。</a:t>
            </a:r>
          </a:p>
          <a:p>
            <a:endParaRPr lang="en-US" altLang="ja-JP" dirty="0" smtClean="0">
              <a:latin typeface="Arial" pitchFamily="34" charset="0"/>
            </a:endParaRPr>
          </a:p>
          <a:p>
            <a:endParaRPr lang="ja-JP" altLang="en-US"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スライド イメージ プレースホルダ 1"/>
          <p:cNvSpPr>
            <a:spLocks noGrp="1" noRot="1" noChangeAspect="1" noTextEdit="1"/>
          </p:cNvSpPr>
          <p:nvPr>
            <p:ph type="sldImg"/>
          </p:nvPr>
        </p:nvSpPr>
        <p:spPr>
          <a:xfrm>
            <a:off x="638175" y="444500"/>
            <a:ext cx="6032500" cy="4524375"/>
          </a:xfrm>
          <a:ln/>
        </p:spPr>
      </p:sp>
      <p:sp>
        <p:nvSpPr>
          <p:cNvPr id="288771"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問題に応じた対応として、さらに次のような対応を行います。</a:t>
            </a:r>
            <a:endParaRPr lang="en-US" altLang="ja-JP" dirty="0" smtClean="0">
              <a:latin typeface="Arial" pitchFamily="34" charset="0"/>
            </a:endParaRPr>
          </a:p>
          <a:p>
            <a:r>
              <a:rPr lang="ja-JP" altLang="en-US" dirty="0" smtClean="0">
                <a:latin typeface="Tahoma" pitchFamily="34" charset="0"/>
              </a:rPr>
              <a:t>該当児童生徒への注意、指導、</a:t>
            </a:r>
            <a:endParaRPr lang="en-US" altLang="ja-JP" dirty="0" smtClean="0">
              <a:latin typeface="Tahoma" pitchFamily="34" charset="0"/>
            </a:endParaRPr>
          </a:p>
          <a:p>
            <a:r>
              <a:rPr lang="ja-JP" altLang="en-US" dirty="0" smtClean="0">
                <a:latin typeface="Tahoma" pitchFamily="34" charset="0"/>
              </a:rPr>
              <a:t>保護者への連絡、協力依頼、</a:t>
            </a:r>
            <a:endParaRPr lang="en-US" altLang="ja-JP" dirty="0" smtClean="0">
              <a:latin typeface="Tahoma" pitchFamily="34" charset="0"/>
            </a:endParaRPr>
          </a:p>
          <a:p>
            <a:r>
              <a:rPr lang="ja-JP" altLang="en-US" dirty="0" smtClean="0">
                <a:latin typeface="Tahoma" pitchFamily="34" charset="0"/>
              </a:rPr>
              <a:t>外部機関への相談、連絡、報告、（他校、警察、教育委員会等）</a:t>
            </a:r>
          </a:p>
          <a:p>
            <a:r>
              <a:rPr lang="ja-JP" altLang="en-US" dirty="0" smtClean="0">
                <a:latin typeface="Tahoma" pitchFamily="34" charset="0"/>
              </a:rPr>
              <a:t>クラス、学年、学校の児童生徒への指導</a:t>
            </a:r>
            <a:endParaRPr lang="ja-JP" altLang="en-US" dirty="0" smtClean="0">
              <a:latin typeface="Arial" pitchFamily="34" charset="0"/>
            </a:endParaRPr>
          </a:p>
          <a:p>
            <a:endParaRPr lang="en-US" altLang="ja-JP" dirty="0" smtClean="0"/>
          </a:p>
          <a:p>
            <a:r>
              <a:rPr lang="ja-JP" altLang="en-US" dirty="0" smtClean="0"/>
              <a:t>もしいじめであれば、</a:t>
            </a:r>
          </a:p>
          <a:p>
            <a:r>
              <a:rPr lang="ja-JP" altLang="en-US" dirty="0" smtClean="0"/>
              <a:t>＜クリック＞</a:t>
            </a:r>
          </a:p>
          <a:p>
            <a:r>
              <a:rPr lang="ja-JP" altLang="en-US" dirty="0" smtClean="0"/>
              <a:t>「いじめ防止対策推進法」や文科省、自治体、学校で定めた「いじめ防止基本方針」に沿った対応が求められます。具体的には、各校に設置された、教職員、心理、福祉等に関する専門的な知識を有する物などで構成される、「いじめ防止等の対策のための組織」が中心となり、必要に応じてスライドの１から４の対応を行う事になります。また、 「いじめ防止対策推進法」では、インターネットを通じていじめが行われた場合には、いじめを受けた児童・生徒やその保護者は、いじめに係わる情報の削除や発信者情報の開示を求める場合には、法務局及び地方法務局の協力を求めることが出来るとされています。</a:t>
            </a:r>
          </a:p>
          <a:p>
            <a:endParaRPr lang="ja-JP" altLang="en-US" dirty="0"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Rot="1" noChangeAspect="1" noChangeArrowheads="1" noTextEdit="1"/>
          </p:cNvSpPr>
          <p:nvPr>
            <p:ph type="sldImg"/>
          </p:nvPr>
        </p:nvSpPr>
        <p:spPr>
          <a:xfrm>
            <a:off x="638175" y="444500"/>
            <a:ext cx="6032500" cy="4524375"/>
          </a:xfrm>
          <a:ln/>
        </p:spPr>
      </p:sp>
      <p:sp>
        <p:nvSpPr>
          <p:cNvPr id="289795"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最後に「ネットいじめへの対応例」を紹介します。</a:t>
            </a:r>
            <a:endParaRPr lang="en-US" altLang="ja-JP" dirty="0" smtClean="0">
              <a:latin typeface="Arial" pitchFamily="34" charset="0"/>
            </a:endParaRPr>
          </a:p>
          <a:p>
            <a:r>
              <a:rPr lang="ja-JP" altLang="en-US" dirty="0" smtClean="0">
                <a:latin typeface="Arial" pitchFamily="34" charset="0"/>
              </a:rPr>
              <a:t>まず、ネットいじめの早期発見のために児童生徒・保護者からの相談を受付ます。</a:t>
            </a:r>
            <a:endParaRPr lang="en-US" altLang="ja-JP" dirty="0" smtClean="0">
              <a:latin typeface="Arial" pitchFamily="34" charset="0"/>
            </a:endParaRPr>
          </a:p>
          <a:p>
            <a:r>
              <a:rPr lang="ja-JP" altLang="en-US" dirty="0" smtClean="0">
                <a:latin typeface="Arial" pitchFamily="34" charset="0"/>
              </a:rPr>
              <a:t>担任や生徒指導担当にいつでも気軽に相談してよいことを伝え，まずは学校に相談してもらうようにします。</a:t>
            </a:r>
            <a:endParaRPr lang="en-US" altLang="ja-JP" dirty="0" smtClean="0">
              <a:latin typeface="Arial" pitchFamily="34" charset="0"/>
            </a:endParaRPr>
          </a:p>
          <a:p>
            <a:r>
              <a:rPr lang="ja-JP" altLang="en-US" dirty="0" smtClean="0">
                <a:latin typeface="Arial" pitchFamily="34" charset="0"/>
              </a:rPr>
              <a:t>また、児童生徒の「いつもと違う」というネットいじめの兆候を見逃さないようにしたり，問題のある書き込みをネットパトロールで探したりして，早期発見を心がけます。</a:t>
            </a:r>
          </a:p>
          <a:p>
            <a:r>
              <a:rPr lang="ja-JP" altLang="en-US" dirty="0" smtClean="0">
                <a:latin typeface="Arial" pitchFamily="34" charset="0"/>
              </a:rPr>
              <a:t>次に、書き込み内容の確認と証拠保全を行います。</a:t>
            </a:r>
            <a:endParaRPr lang="en-US" altLang="ja-JP" dirty="0" smtClean="0">
              <a:latin typeface="Arial" pitchFamily="34" charset="0"/>
            </a:endParaRPr>
          </a:p>
          <a:p>
            <a:r>
              <a:rPr lang="ja-JP" altLang="en-US" dirty="0" smtClean="0">
                <a:latin typeface="Arial" pitchFamily="34" charset="0"/>
              </a:rPr>
              <a:t>誹謗中傷などの書き込み内容を確認し，書き込みをプリントアウトしたり，携帯電話の場合には画面の写真を保存して証拠保全をします。</a:t>
            </a:r>
          </a:p>
          <a:p>
            <a:r>
              <a:rPr lang="ja-JP" altLang="en-US" dirty="0" smtClean="0">
                <a:latin typeface="Arial" pitchFamily="34" charset="0"/>
              </a:rPr>
              <a:t>掲示板のアドレスやメール送信元のアドレス，メール本文も，削除せずに保存しましょう。</a:t>
            </a:r>
          </a:p>
          <a:p>
            <a:endParaRPr lang="ja-JP" altLang="en-US" dirty="0" smtClean="0">
              <a:latin typeface="Arial"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a:xfrm>
            <a:off x="638175" y="444500"/>
            <a:ext cx="6032500" cy="4524375"/>
          </a:xfrm>
          <a:ln/>
        </p:spPr>
      </p:sp>
      <p:sp>
        <p:nvSpPr>
          <p:cNvPr id="290819" name="Rectangle 3"/>
          <p:cNvSpPr>
            <a:spLocks noGrp="1" noChangeArrowheads="1"/>
          </p:cNvSpPr>
          <p:nvPr>
            <p:ph type="body" idx="1"/>
          </p:nvPr>
        </p:nvSpPr>
        <p:spPr>
          <a:xfrm>
            <a:off x="589770" y="5117306"/>
            <a:ext cx="6147443" cy="4705847"/>
          </a:xfrm>
        </p:spPr>
        <p:txBody>
          <a:bodyPr/>
          <a:lstStyle/>
          <a:p>
            <a:r>
              <a:rPr lang="ja-JP" altLang="en-US" baseline="0" dirty="0" smtClean="0">
                <a:latin typeface="ＭＳ Ｐ明朝" pitchFamily="18" charset="-128"/>
              </a:rPr>
              <a:t>次に、掲示板の管理者に削除依頼を行います。</a:t>
            </a:r>
            <a:endParaRPr lang="en-US" altLang="ja-JP" baseline="0" dirty="0" smtClean="0">
              <a:latin typeface="ＭＳ Ｐ明朝" pitchFamily="18" charset="-128"/>
            </a:endParaRPr>
          </a:p>
          <a:p>
            <a:r>
              <a:rPr lang="ja-JP" altLang="en-US" baseline="0" dirty="0" smtClean="0">
                <a:latin typeface="ＭＳ Ｐ明朝" pitchFamily="18" charset="-128"/>
              </a:rPr>
              <a:t>当該掲示板の「利用規約」等を確認し，削除依頼をします。必ず書き込み箇所の</a:t>
            </a:r>
            <a:r>
              <a:rPr lang="en-US" altLang="ja-JP" baseline="0" dirty="0" smtClean="0">
                <a:latin typeface="ＭＳ Ｐ明朝" pitchFamily="18" charset="-128"/>
              </a:rPr>
              <a:t>URL</a:t>
            </a:r>
            <a:r>
              <a:rPr lang="ja-JP" altLang="en-US" baseline="0" dirty="0" smtClean="0">
                <a:latin typeface="ＭＳ Ｐ明朝" pitchFamily="18" charset="-128"/>
              </a:rPr>
              <a:t>・削除依頼理由を記載し，簡潔な内容にしましょう。</a:t>
            </a:r>
          </a:p>
          <a:p>
            <a:r>
              <a:rPr lang="ja-JP" altLang="en-US" baseline="0" dirty="0" smtClean="0">
                <a:latin typeface="ＭＳ Ｐ明朝" pitchFamily="18" charset="-128"/>
              </a:rPr>
              <a:t>削除されない場合は掲示板等のプロバイダに削除依頼をします。</a:t>
            </a:r>
          </a:p>
          <a:p>
            <a:r>
              <a:rPr lang="ja-JP" altLang="en-US" baseline="0" dirty="0" smtClean="0">
                <a:latin typeface="ＭＳ Ｐ明朝" pitchFamily="18" charset="-128"/>
              </a:rPr>
              <a:t>掲示板の管理者が削除に応じてくれない場合は，掲示板サービスを提供しているプロバイダに，削除依頼のメールを送ります。</a:t>
            </a:r>
            <a:r>
              <a:rPr lang="en-US" altLang="ja-JP" baseline="0" dirty="0" smtClean="0">
                <a:latin typeface="ＭＳ Ｐ明朝" pitchFamily="18" charset="-128"/>
              </a:rPr>
              <a:t>URL</a:t>
            </a:r>
            <a:r>
              <a:rPr lang="ja-JP" altLang="en-US" baseline="0" dirty="0" smtClean="0">
                <a:latin typeface="ＭＳ Ｐ明朝" pitchFamily="18" charset="-128"/>
              </a:rPr>
              <a:t>・依頼理由を添えて，書き込み削除と通信記録の保存を依頼します。</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a:xfrm>
            <a:off x="638175" y="444500"/>
            <a:ext cx="6032500" cy="4524375"/>
          </a:xfrm>
          <a:ln/>
        </p:spPr>
      </p:sp>
      <p:sp>
        <p:nvSpPr>
          <p:cNvPr id="291843"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最後に、加害者への指導と被害者へのフォロー（保護者への連携）を行います。</a:t>
            </a:r>
            <a:endParaRPr lang="en-US" altLang="ja-JP" dirty="0" smtClean="0">
              <a:latin typeface="Arial" pitchFamily="34" charset="0"/>
            </a:endParaRPr>
          </a:p>
          <a:p>
            <a:r>
              <a:rPr lang="ja-JP" altLang="en-US" dirty="0" smtClean="0">
                <a:latin typeface="Arial" pitchFamily="34" charset="0"/>
              </a:rPr>
              <a:t>加害者の特定に努め，加害者に適切に指導すると共に，被害者へのフォローを行います。その際，保護者との連携を図ります。</a:t>
            </a:r>
          </a:p>
          <a:p>
            <a:r>
              <a:rPr lang="ja-JP" altLang="en-US" dirty="0" smtClean="0">
                <a:latin typeface="Arial" pitchFamily="34" charset="0"/>
              </a:rPr>
              <a:t>加害者が校外であった場合には，相手先に指導と事後報告を依頼します。</a:t>
            </a:r>
          </a:p>
          <a:p>
            <a:r>
              <a:rPr lang="ja-JP" altLang="en-US" dirty="0" smtClean="0">
                <a:latin typeface="Arial" pitchFamily="34" charset="0"/>
              </a:rPr>
              <a:t>また、犯罪被害の場合には、警察等へ連絡します。</a:t>
            </a:r>
            <a:endParaRPr lang="en-US" altLang="ja-JP" dirty="0" smtClean="0">
              <a:latin typeface="Arial" pitchFamily="34" charset="0"/>
            </a:endParaRPr>
          </a:p>
          <a:p>
            <a:r>
              <a:rPr lang="ja-JP" altLang="en-US" dirty="0" smtClean="0">
                <a:latin typeface="Arial" pitchFamily="34" charset="0"/>
              </a:rPr>
              <a:t>ネット詐欺や性犯罪等、犯罪被害に遭っている場合には、警察のサイバー犯罪担当や国民生活センター等に連絡し、その後の対応について相談しましょう。</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スライド イメージ プレースホルダ 1"/>
          <p:cNvSpPr>
            <a:spLocks noGrp="1" noRot="1" noChangeAspect="1" noTextEdit="1"/>
          </p:cNvSpPr>
          <p:nvPr>
            <p:ph type="sldImg"/>
          </p:nvPr>
        </p:nvSpPr>
        <p:spPr>
          <a:ln/>
        </p:spPr>
      </p:sp>
      <p:sp>
        <p:nvSpPr>
          <p:cNvPr id="292867" name="ノート プレースホルダ 2"/>
          <p:cNvSpPr>
            <a:spLocks noGrp="1"/>
          </p:cNvSpPr>
          <p:nvPr>
            <p:ph type="body" idx="1"/>
          </p:nvPr>
        </p:nvSpPr>
        <p:spPr/>
        <p:txBody>
          <a:bodyPr/>
          <a:lstStyle/>
          <a:p>
            <a:r>
              <a:rPr lang="ja-JP" altLang="en-US" smtClean="0">
                <a:latin typeface="Arial" pitchFamily="34" charset="0"/>
              </a:rPr>
              <a:t>次に「ワークショップ」を行います</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スライド イメージ プレースホルダ 1"/>
          <p:cNvSpPr>
            <a:spLocks noGrp="1" noRot="1" noChangeAspect="1" noTextEdit="1"/>
          </p:cNvSpPr>
          <p:nvPr>
            <p:ph type="sldImg"/>
          </p:nvPr>
        </p:nvSpPr>
        <p:spPr>
          <a:ln/>
        </p:spPr>
      </p:sp>
      <p:sp>
        <p:nvSpPr>
          <p:cNvPr id="293891" name="ノート プレースホルダ 2"/>
          <p:cNvSpPr>
            <a:spLocks noGrp="1"/>
          </p:cNvSpPr>
          <p:nvPr>
            <p:ph type="body" idx="1"/>
          </p:nvPr>
        </p:nvSpPr>
        <p:spPr/>
        <p:txBody>
          <a:bodyPr/>
          <a:lstStyle/>
          <a:p>
            <a:r>
              <a:rPr lang="ja-JP" altLang="en-US" dirty="0" smtClean="0">
                <a:latin typeface="Arial" pitchFamily="34" charset="0"/>
              </a:rPr>
              <a:t>ワークショップの進め方を説明します。</a:t>
            </a:r>
            <a:endParaRPr lang="en-US" altLang="ja-JP" dirty="0" smtClean="0">
              <a:latin typeface="Arial" pitchFamily="34" charset="0"/>
            </a:endParaRPr>
          </a:p>
          <a:p>
            <a:r>
              <a:rPr lang="ja-JP" altLang="en-US" smtClean="0">
                <a:latin typeface="Arial" pitchFamily="34" charset="0"/>
              </a:rPr>
              <a:t>まず最初にオリエンテーションを行います。ワークショップの進め方や班編制について説明をします</a:t>
            </a:r>
            <a:endParaRPr lang="en-US" altLang="ja-JP" dirty="0" smtClean="0">
              <a:latin typeface="Arial" pitchFamily="34" charset="0"/>
            </a:endParaRPr>
          </a:p>
          <a:p>
            <a:r>
              <a:rPr lang="ja-JP" altLang="en-US" dirty="0" smtClean="0">
                <a:latin typeface="Arial" pitchFamily="34" charset="0"/>
              </a:rPr>
              <a:t>次に班ごとに分かれて活動を始めます。班ごとに研修計画を立案し、模造紙にまとめます</a:t>
            </a:r>
            <a:endParaRPr lang="en-US" altLang="ja-JP" dirty="0" smtClean="0">
              <a:latin typeface="Arial" pitchFamily="34" charset="0"/>
            </a:endParaRPr>
          </a:p>
          <a:p>
            <a:r>
              <a:rPr lang="ja-JP" altLang="en-US" dirty="0" smtClean="0">
                <a:latin typeface="Arial" pitchFamily="34" charset="0"/>
              </a:rPr>
              <a:t>さらに各班で発表します。班の数が少ない場合は全体で、多い場合はいくつかの班ごとに発表を行います</a:t>
            </a:r>
            <a:endParaRPr lang="en-US" altLang="ja-JP" dirty="0" smtClean="0">
              <a:latin typeface="Arial" pitchFamily="34" charset="0"/>
            </a:endParaRPr>
          </a:p>
          <a:p>
            <a:r>
              <a:rPr lang="ja-JP" altLang="en-US" dirty="0" smtClean="0">
                <a:latin typeface="Arial" pitchFamily="34" charset="0"/>
              </a:rPr>
              <a:t>さいご各班の発表内容についてまとめます</a:t>
            </a:r>
            <a:endParaRPr lang="en-US" altLang="ja-JP" dirty="0" smtClean="0">
              <a:latin typeface="Arial" pitchFamily="34" charset="0"/>
            </a:endParaRPr>
          </a:p>
          <a:p>
            <a:endParaRPr lang="en-US" altLang="ja-JP"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スライド イメージ プレースホルダ 1"/>
          <p:cNvSpPr>
            <a:spLocks noGrp="1" noRot="1" noChangeAspect="1" noTextEdit="1"/>
          </p:cNvSpPr>
          <p:nvPr>
            <p:ph type="sldImg"/>
          </p:nvPr>
        </p:nvSpPr>
        <p:spPr>
          <a:ln/>
        </p:spPr>
      </p:sp>
      <p:sp>
        <p:nvSpPr>
          <p:cNvPr id="300035" name="ノート プレースホルダ 2"/>
          <p:cNvSpPr>
            <a:spLocks noGrp="1"/>
          </p:cNvSpPr>
          <p:nvPr>
            <p:ph type="body" idx="1"/>
          </p:nvPr>
        </p:nvSpPr>
        <p:spPr>
          <a:noFill/>
        </p:spPr>
        <p:txBody>
          <a:bodyPr/>
          <a:lstStyle/>
          <a:p>
            <a:r>
              <a:rPr lang="ja-JP" altLang="en-US" smtClean="0">
                <a:latin typeface="Arial" pitchFamily="34" charset="0"/>
              </a:rPr>
              <a:t>それでは、今回の研修をまとめます。</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0340326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lvl1pPr defTabSz="944609" eaLnBrk="0" hangingPunct="0">
              <a:defRPr kumimoji="1">
                <a:solidFill>
                  <a:schemeClr val="tx1"/>
                </a:solidFill>
                <a:latin typeface="Arial" pitchFamily="34" charset="0"/>
                <a:ea typeface="ＭＳ Ｐゴシック" pitchFamily="50" charset="-128"/>
              </a:defRPr>
            </a:lvl1pPr>
            <a:lvl2pPr marL="775574" indent="-298298" defTabSz="944609" eaLnBrk="0" hangingPunct="0">
              <a:defRPr kumimoji="1">
                <a:solidFill>
                  <a:schemeClr val="tx1"/>
                </a:solidFill>
                <a:latin typeface="Arial" pitchFamily="34" charset="0"/>
                <a:ea typeface="ＭＳ Ｐゴシック" pitchFamily="50" charset="-128"/>
              </a:defRPr>
            </a:lvl2pPr>
            <a:lvl3pPr marL="1193191" indent="-238638" defTabSz="944609" eaLnBrk="0" hangingPunct="0">
              <a:defRPr kumimoji="1">
                <a:solidFill>
                  <a:schemeClr val="tx1"/>
                </a:solidFill>
                <a:latin typeface="Arial" pitchFamily="34" charset="0"/>
                <a:ea typeface="ＭＳ Ｐゴシック" pitchFamily="50" charset="-128"/>
              </a:defRPr>
            </a:lvl3pPr>
            <a:lvl4pPr marL="1670467" indent="-238638" defTabSz="944609" eaLnBrk="0" hangingPunct="0">
              <a:defRPr kumimoji="1">
                <a:solidFill>
                  <a:schemeClr val="tx1"/>
                </a:solidFill>
                <a:latin typeface="Arial" pitchFamily="34" charset="0"/>
                <a:ea typeface="ＭＳ Ｐゴシック" pitchFamily="50" charset="-128"/>
              </a:defRPr>
            </a:lvl4pPr>
            <a:lvl5pPr marL="2147744" indent="-238638" defTabSz="944609" eaLnBrk="0" hangingPunct="0">
              <a:defRPr kumimoji="1">
                <a:solidFill>
                  <a:schemeClr val="tx1"/>
                </a:solidFill>
                <a:latin typeface="Arial" pitchFamily="34" charset="0"/>
                <a:ea typeface="ＭＳ Ｐゴシック" pitchFamily="50" charset="-128"/>
              </a:defRPr>
            </a:lvl5pPr>
            <a:lvl6pPr marL="262501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2296"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79572"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5684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04D0767-A6F6-453D-B3E9-7A2F02AA4D2A}" type="slidenum">
              <a:rPr lang="en-US" altLang="ja-JP" smtClean="0"/>
              <a:pPr eaLnBrk="1" hangingPunct="1"/>
              <a:t>144</a:t>
            </a:fld>
            <a:endParaRPr lang="en-US" altLang="ja-JP" smtClean="0"/>
          </a:p>
        </p:txBody>
      </p:sp>
      <p:sp>
        <p:nvSpPr>
          <p:cNvPr id="301059" name="Rectangle 2"/>
          <p:cNvSpPr>
            <a:spLocks noGrp="1" noRot="1" noChangeAspect="1" noChangeArrowheads="1" noTextEdit="1"/>
          </p:cNvSpPr>
          <p:nvPr>
            <p:ph type="sldImg"/>
          </p:nvPr>
        </p:nvSpPr>
        <p:spPr>
          <a:xfrm>
            <a:off x="992188" y="766763"/>
            <a:ext cx="5118100" cy="3838575"/>
          </a:xfrm>
          <a:ln/>
        </p:spPr>
      </p:sp>
      <p:sp>
        <p:nvSpPr>
          <p:cNvPr id="301060"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p:spPr>
        <p:txBody>
          <a:bodyPr/>
          <a:lstStyle>
            <a:lvl1pPr defTabSz="944609" eaLnBrk="0" hangingPunct="0">
              <a:defRPr kumimoji="1">
                <a:solidFill>
                  <a:schemeClr val="tx1"/>
                </a:solidFill>
                <a:latin typeface="Arial" pitchFamily="34" charset="0"/>
                <a:ea typeface="ＭＳ Ｐゴシック" pitchFamily="50" charset="-128"/>
              </a:defRPr>
            </a:lvl1pPr>
            <a:lvl2pPr marL="775574" indent="-298298" defTabSz="944609" eaLnBrk="0" hangingPunct="0">
              <a:defRPr kumimoji="1">
                <a:solidFill>
                  <a:schemeClr val="tx1"/>
                </a:solidFill>
                <a:latin typeface="Arial" pitchFamily="34" charset="0"/>
                <a:ea typeface="ＭＳ Ｐゴシック" pitchFamily="50" charset="-128"/>
              </a:defRPr>
            </a:lvl2pPr>
            <a:lvl3pPr marL="1193191" indent="-238638" defTabSz="944609" eaLnBrk="0" hangingPunct="0">
              <a:defRPr kumimoji="1">
                <a:solidFill>
                  <a:schemeClr val="tx1"/>
                </a:solidFill>
                <a:latin typeface="Arial" pitchFamily="34" charset="0"/>
                <a:ea typeface="ＭＳ Ｐゴシック" pitchFamily="50" charset="-128"/>
              </a:defRPr>
            </a:lvl3pPr>
            <a:lvl4pPr marL="1670467" indent="-238638" defTabSz="944609" eaLnBrk="0" hangingPunct="0">
              <a:defRPr kumimoji="1">
                <a:solidFill>
                  <a:schemeClr val="tx1"/>
                </a:solidFill>
                <a:latin typeface="Arial" pitchFamily="34" charset="0"/>
                <a:ea typeface="ＭＳ Ｐゴシック" pitchFamily="50" charset="-128"/>
              </a:defRPr>
            </a:lvl4pPr>
            <a:lvl5pPr marL="2147744" indent="-238638" defTabSz="944609" eaLnBrk="0" hangingPunct="0">
              <a:defRPr kumimoji="1">
                <a:solidFill>
                  <a:schemeClr val="tx1"/>
                </a:solidFill>
                <a:latin typeface="Arial" pitchFamily="34" charset="0"/>
                <a:ea typeface="ＭＳ Ｐゴシック" pitchFamily="50" charset="-128"/>
              </a:defRPr>
            </a:lvl5pPr>
            <a:lvl6pPr marL="262501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2296"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79572"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5684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448A540-894C-4103-A3BD-DEA939CD0055}" type="slidenum">
              <a:rPr lang="en-US" altLang="ja-JP" smtClean="0"/>
              <a:pPr eaLnBrk="1" hangingPunct="1"/>
              <a:t>146</a:t>
            </a:fld>
            <a:endParaRPr lang="en-US" altLang="ja-JP" smtClean="0"/>
          </a:p>
        </p:txBody>
      </p:sp>
      <p:sp>
        <p:nvSpPr>
          <p:cNvPr id="302083" name="Rectangle 2"/>
          <p:cNvSpPr>
            <a:spLocks noGrp="1" noRot="1" noChangeAspect="1" noChangeArrowheads="1" noTextEdit="1"/>
          </p:cNvSpPr>
          <p:nvPr>
            <p:ph type="sldImg"/>
          </p:nvPr>
        </p:nvSpPr>
        <p:spPr>
          <a:xfrm>
            <a:off x="992188" y="768350"/>
            <a:ext cx="5118100" cy="3838575"/>
          </a:xfrm>
          <a:ln/>
        </p:spPr>
      </p:sp>
      <p:sp>
        <p:nvSpPr>
          <p:cNvPr id="302084"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6461B4-56A7-46C1-9D7B-E9B15B42A980}" type="slidenum">
              <a:rPr lang="en-US" altLang="ja-JP" smtClean="0"/>
              <a:pPr fontAlgn="base">
                <a:spcBef>
                  <a:spcPct val="0"/>
                </a:spcBef>
                <a:spcAft>
                  <a:spcPct val="0"/>
                </a:spcAft>
                <a:defRPr/>
              </a:pPr>
              <a:t>14</a:t>
            </a:fld>
            <a:endParaRPr lang="en-US" altLang="ja-JP" smtClean="0"/>
          </a:p>
        </p:txBody>
      </p:sp>
      <p:sp>
        <p:nvSpPr>
          <p:cNvPr id="74755" name="Rectangle 2"/>
          <p:cNvSpPr>
            <a:spLocks noGrp="1" noRot="1" noChangeAspect="1" noChangeArrowheads="1" noTextEdit="1"/>
          </p:cNvSpPr>
          <p:nvPr>
            <p:ph type="sldImg"/>
          </p:nvPr>
        </p:nvSpPr>
        <p:spPr bwMode="auto">
          <a:xfrm>
            <a:off x="992188" y="768350"/>
            <a:ext cx="5116512" cy="3836988"/>
          </a:xfrm>
          <a:noFill/>
          <a:ln>
            <a:solidFill>
              <a:srgbClr val="000000"/>
            </a:solidFill>
            <a:miter lim="800000"/>
            <a:headEnd/>
            <a:tailEnd/>
          </a:ln>
        </p:spPr>
      </p:sp>
      <p:sp>
        <p:nvSpPr>
          <p:cNvPr id="74756" name="Rectangle 3"/>
          <p:cNvSpPr>
            <a:spLocks noGrp="1" noChangeArrowheads="1"/>
          </p:cNvSpPr>
          <p:nvPr>
            <p:ph type="body" idx="1"/>
          </p:nvPr>
        </p:nvSpPr>
        <p:spPr bwMode="auto">
          <a:xfrm>
            <a:off x="711574" y="4861443"/>
            <a:ext cx="5676153" cy="4603799"/>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lvl1pPr defTabSz="944609" eaLnBrk="0" hangingPunct="0">
              <a:defRPr kumimoji="1">
                <a:solidFill>
                  <a:schemeClr val="tx1"/>
                </a:solidFill>
                <a:latin typeface="Arial" pitchFamily="34" charset="0"/>
                <a:ea typeface="ＭＳ Ｐゴシック" pitchFamily="50" charset="-128"/>
              </a:defRPr>
            </a:lvl1pPr>
            <a:lvl2pPr marL="775574" indent="-298298" defTabSz="944609" eaLnBrk="0" hangingPunct="0">
              <a:defRPr kumimoji="1">
                <a:solidFill>
                  <a:schemeClr val="tx1"/>
                </a:solidFill>
                <a:latin typeface="Arial" pitchFamily="34" charset="0"/>
                <a:ea typeface="ＭＳ Ｐゴシック" pitchFamily="50" charset="-128"/>
              </a:defRPr>
            </a:lvl2pPr>
            <a:lvl3pPr marL="1193191" indent="-238638" defTabSz="944609" eaLnBrk="0" hangingPunct="0">
              <a:defRPr kumimoji="1">
                <a:solidFill>
                  <a:schemeClr val="tx1"/>
                </a:solidFill>
                <a:latin typeface="Arial" pitchFamily="34" charset="0"/>
                <a:ea typeface="ＭＳ Ｐゴシック" pitchFamily="50" charset="-128"/>
              </a:defRPr>
            </a:lvl3pPr>
            <a:lvl4pPr marL="1670467" indent="-238638" defTabSz="944609" eaLnBrk="0" hangingPunct="0">
              <a:defRPr kumimoji="1">
                <a:solidFill>
                  <a:schemeClr val="tx1"/>
                </a:solidFill>
                <a:latin typeface="Arial" pitchFamily="34" charset="0"/>
                <a:ea typeface="ＭＳ Ｐゴシック" pitchFamily="50" charset="-128"/>
              </a:defRPr>
            </a:lvl4pPr>
            <a:lvl5pPr marL="2147744" indent="-238638" defTabSz="944609" eaLnBrk="0" hangingPunct="0">
              <a:defRPr kumimoji="1">
                <a:solidFill>
                  <a:schemeClr val="tx1"/>
                </a:solidFill>
                <a:latin typeface="Arial" pitchFamily="34" charset="0"/>
                <a:ea typeface="ＭＳ Ｐゴシック" pitchFamily="50" charset="-128"/>
              </a:defRPr>
            </a:lvl5pPr>
            <a:lvl6pPr marL="262501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3102296"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579572"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4056849" indent="-238638" defTabSz="944609"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3F0FF0BE-F250-4D8B-880D-1447BD019E43}" type="slidenum">
              <a:rPr lang="en-US" altLang="ja-JP" smtClean="0"/>
              <a:pPr eaLnBrk="1" hangingPunct="1"/>
              <a:t>147</a:t>
            </a:fld>
            <a:endParaRPr lang="en-US" altLang="ja-JP"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p:spPr>
        <p:txBody>
          <a:bodyPr/>
          <a:lstStyle/>
          <a:p>
            <a:pPr eaLnBrk="1" hangingPunct="1">
              <a:spcBef>
                <a:spcPct val="0"/>
              </a:spcBef>
            </a:pPr>
            <a:endParaRPr lang="ja-JP" altLang="ja-JP" smtClean="0">
              <a:latin typeface="Arial"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スライド イメージ プレースホルダ 1"/>
          <p:cNvSpPr>
            <a:spLocks noGrp="1" noRot="1" noChangeAspect="1" noTextEdit="1"/>
          </p:cNvSpPr>
          <p:nvPr>
            <p:ph type="sldImg"/>
          </p:nvPr>
        </p:nvSpPr>
        <p:spPr>
          <a:ln/>
        </p:spPr>
      </p:sp>
      <p:sp>
        <p:nvSpPr>
          <p:cNvPr id="296963" name="ノート プレースホルダ 2"/>
          <p:cNvSpPr>
            <a:spLocks noGrp="1"/>
          </p:cNvSpPr>
          <p:nvPr>
            <p:ph type="body" idx="1"/>
          </p:nvPr>
        </p:nvSpPr>
        <p:spPr/>
        <p:txBody>
          <a:bodyPr/>
          <a:lstStyle/>
          <a:p>
            <a:r>
              <a:rPr lang="ja-JP" altLang="en-US" smtClean="0">
                <a:latin typeface="Arial" pitchFamily="34" charset="0"/>
              </a:rPr>
              <a:t>最後に「研修でこれだけは伝えたいこと」をまとめてみました。参加者のみなさんのご意見をお聞かせ下さい。</a:t>
            </a:r>
          </a:p>
          <a:p>
            <a:r>
              <a:rPr lang="ja-JP" altLang="en-US" smtClean="0">
                <a:latin typeface="Arial" pitchFamily="34" charset="0"/>
              </a:rPr>
              <a:t>学校や地域の状況に応じて強調したいことを追加、そうでないものを削除して下さい。</a:t>
            </a:r>
          </a:p>
          <a:p>
            <a:r>
              <a:rPr lang="ja-JP" altLang="en-US" smtClean="0">
                <a:latin typeface="Arial" pitchFamily="34" charset="0"/>
              </a:rPr>
              <a:t>（各項目をそれぞれ＜クリック＞しながら、提示、説明する。）</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3504FFE-A15B-4315-B73A-07D20997368F}" type="slidenum">
              <a:rPr lang="en-US" altLang="ja-JP" smtClean="0">
                <a:latin typeface="Arial" charset="0"/>
                <a:ea typeface="ＭＳ Ｐゴシック" charset="-128"/>
              </a:rPr>
              <a:pPr/>
              <a:t>149</a:t>
            </a:fld>
            <a:endParaRPr lang="en-US" altLang="ja-JP" smtClean="0">
              <a:latin typeface="Arial" charset="0"/>
              <a:ea typeface="ＭＳ Ｐゴシック" charset="-128"/>
            </a:endParaRPr>
          </a:p>
        </p:txBody>
      </p:sp>
      <p:sp>
        <p:nvSpPr>
          <p:cNvPr id="88067" name="Rectangle 2"/>
          <p:cNvSpPr>
            <a:spLocks noGrp="1" noRot="1" noChangeAspect="1" noChangeArrowheads="1" noTextEdit="1"/>
          </p:cNvSpPr>
          <p:nvPr>
            <p:ph type="sldImg"/>
          </p:nvPr>
        </p:nvSpPr>
        <p:spPr>
          <a:xfrm>
            <a:off x="993775" y="769938"/>
            <a:ext cx="5113338" cy="3835400"/>
          </a:xfrm>
          <a:ln/>
        </p:spPr>
      </p:sp>
      <p:sp>
        <p:nvSpPr>
          <p:cNvPr id="88068" name="Rectangle 3"/>
          <p:cNvSpPr>
            <a:spLocks noGrp="1" noChangeArrowheads="1"/>
          </p:cNvSpPr>
          <p:nvPr>
            <p:ph type="body" idx="1"/>
          </p:nvPr>
        </p:nvSpPr>
        <p:spPr>
          <a:xfrm>
            <a:off x="711103" y="4861236"/>
            <a:ext cx="5677097" cy="4604340"/>
          </a:xfrm>
          <a:noFill/>
          <a:ln/>
        </p:spPr>
        <p:txBody>
          <a:bodyPr/>
          <a:lstStyle/>
          <a:p>
            <a:pPr eaLnBrk="1" hangingPunct="1"/>
            <a:endParaRPr lang="ja-JP" altLang="ja-JP" smtClean="0">
              <a:latin typeface="Arial"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xfrm>
            <a:off x="638175" y="444500"/>
            <a:ext cx="6032500" cy="4524375"/>
          </a:xfrm>
          <a:ln/>
        </p:spPr>
      </p:sp>
      <p:sp>
        <p:nvSpPr>
          <p:cNvPr id="297987" name="Rectangle 3"/>
          <p:cNvSpPr>
            <a:spLocks noGrp="1" noChangeArrowheads="1"/>
          </p:cNvSpPr>
          <p:nvPr>
            <p:ph type="body" idx="1"/>
          </p:nvPr>
        </p:nvSpPr>
        <p:spPr>
          <a:xfrm>
            <a:off x="589770" y="5117306"/>
            <a:ext cx="6147443" cy="4705847"/>
          </a:xfrm>
        </p:spPr>
        <p:txBody>
          <a:bodyPr/>
          <a:lstStyle/>
          <a:p>
            <a:endParaRPr lang="ja-JP" altLang="en-US" dirty="0"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xfrm>
            <a:off x="638175" y="444500"/>
            <a:ext cx="6032500" cy="4524375"/>
          </a:xfrm>
          <a:ln/>
        </p:spPr>
      </p:sp>
      <p:sp>
        <p:nvSpPr>
          <p:cNvPr id="163843"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＜任意＞</a:t>
            </a:r>
          </a:p>
          <a:p>
            <a:r>
              <a:rPr lang="ja-JP" altLang="en-US" dirty="0" smtClean="0">
                <a:latin typeface="Arial" pitchFamily="34" charset="0"/>
              </a:rPr>
              <a:t>これは平成２５年度に内閣府が行った「青少年のインターネット利用環境実態調査　報告書」のデータです。</a:t>
            </a:r>
          </a:p>
          <a:p>
            <a:r>
              <a:rPr lang="ja-JP" altLang="en-US" dirty="0" smtClean="0">
                <a:latin typeface="Arial" pitchFamily="34" charset="0"/>
              </a:rPr>
              <a:t>小学生は約３人にひとり、中学生は約２人にひとり、高校生はほぼ全員が携帯電話を保有しているという結果です。</a:t>
            </a:r>
          </a:p>
          <a:p>
            <a:r>
              <a:rPr lang="ja-JP" altLang="en-US" dirty="0" smtClean="0">
                <a:latin typeface="Arial" pitchFamily="34" charset="0"/>
              </a:rPr>
              <a:t>また、学校種別に、「スマートフォン」を持っていると回答した青少年は、学校種が上がるほど多くなり、小学生では１割台前半（</a:t>
            </a:r>
            <a:r>
              <a:rPr lang="en-US" altLang="ja-JP" dirty="0" smtClean="0">
                <a:latin typeface="Arial" pitchFamily="34" charset="0"/>
              </a:rPr>
              <a:t>13.6</a:t>
            </a:r>
            <a:r>
              <a:rPr lang="ja-JP" altLang="en-US" dirty="0" smtClean="0">
                <a:latin typeface="Arial" pitchFamily="34" charset="0"/>
              </a:rPr>
              <a:t>％）だが、中学生では４割台後半（</a:t>
            </a:r>
            <a:r>
              <a:rPr lang="en-US" altLang="ja-JP" dirty="0" smtClean="0">
                <a:latin typeface="Arial" pitchFamily="34" charset="0"/>
              </a:rPr>
              <a:t>47.4</a:t>
            </a:r>
            <a:r>
              <a:rPr lang="ja-JP" altLang="en-US" dirty="0" smtClean="0">
                <a:latin typeface="Arial" pitchFamily="34" charset="0"/>
              </a:rPr>
              <a:t>％）、高校生では８割台前半（</a:t>
            </a:r>
            <a:r>
              <a:rPr lang="en-US" altLang="ja-JP" dirty="0" smtClean="0">
                <a:latin typeface="Arial" pitchFamily="34" charset="0"/>
              </a:rPr>
              <a:t>82.8</a:t>
            </a:r>
            <a:r>
              <a:rPr lang="ja-JP" altLang="en-US" dirty="0" smtClean="0">
                <a:latin typeface="Arial" pitchFamily="34" charset="0"/>
              </a:rPr>
              <a:t>％）となっています。</a:t>
            </a:r>
            <a:endParaRPr lang="en-US" altLang="ja-JP" dirty="0" smtClean="0">
              <a:latin typeface="Arial" pitchFamily="34" charset="0"/>
            </a:endParaRPr>
          </a:p>
          <a:p>
            <a:endParaRPr lang="en-US" altLang="ja-JP" dirty="0" smtClean="0">
              <a:latin typeface="Arial" pitchFamily="34" charset="0"/>
            </a:endParaRPr>
          </a:p>
          <a:p>
            <a:r>
              <a:rPr lang="ja-JP" altLang="en-US" dirty="0" smtClean="0">
                <a:latin typeface="Arial" pitchFamily="34" charset="0"/>
              </a:rPr>
              <a:t>（内閣府の数字はこうなっておりますが、研修会を開催するときには、是非自分の地域・学校の数字に置き換えてください。）</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38175" y="444500"/>
            <a:ext cx="6032500" cy="4524375"/>
          </a:xfrm>
        </p:spPr>
      </p:sp>
      <p:sp>
        <p:nvSpPr>
          <p:cNvPr id="3" name="ノート プレースホルダ 2"/>
          <p:cNvSpPr>
            <a:spLocks noGrp="1"/>
          </p:cNvSpPr>
          <p:nvPr>
            <p:ph type="body" idx="1"/>
          </p:nvPr>
        </p:nvSpPr>
        <p:spPr>
          <a:xfrm>
            <a:off x="589770" y="5117306"/>
            <a:ext cx="6147443" cy="4705847"/>
          </a:xfrm>
        </p:spPr>
        <p:txBody>
          <a:bodyPr>
            <a:normAutofit/>
          </a:bodyPr>
          <a:lstStyle/>
          <a:p>
            <a:r>
              <a:rPr lang="ja-JP" altLang="en-US" dirty="0" smtClean="0">
                <a:latin typeface="ＭＳ Ｐ明朝" pitchFamily="18" charset="-128"/>
                <a:ea typeface="ＭＳ Ｐ明朝" pitchFamily="18" charset="-128"/>
              </a:rPr>
              <a:t>＜任意＞</a:t>
            </a:r>
          </a:p>
          <a:p>
            <a:r>
              <a:rPr lang="ja-JP" altLang="en-US" dirty="0" smtClean="0">
                <a:latin typeface="ＭＳ Ｐ明朝" pitchFamily="18" charset="-128"/>
                <a:ea typeface="ＭＳ Ｐ明朝" pitchFamily="18" charset="-128"/>
              </a:rPr>
              <a:t>同じく平成２５年度の内閣府「青少年のインターネット利用環境実態調査　報告書」のデータです</a:t>
            </a:r>
          </a:p>
          <a:p>
            <a:r>
              <a:rPr lang="ja-JP" altLang="en-US" dirty="0" smtClean="0">
                <a:latin typeface="ＭＳ Ｐ明朝" pitchFamily="18" charset="-128"/>
                <a:ea typeface="ＭＳ Ｐ明朝" pitchFamily="18" charset="-128"/>
              </a:rPr>
              <a:t>「自分専用」もしくは「家族と一緒」で携帯電話を持っていると回答した青少年に、携帯電話の種類を質問した結果です。</a:t>
            </a:r>
            <a:endParaRPr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ほぼ全員が携帯電話を持っている高校生の、８０％以上が「スマートフォン」を持っています。小学生、中学生、高校生の全体でも５６．８％が「スマートフォン」をもっていますが、平成２３年度の調査結果では、「スマートフォン」は５．７％でした。大きく増加しています。</a:t>
            </a:r>
            <a:endParaRPr kumimoji="1"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（ちなみに本データの調査期間は</a:t>
            </a:r>
            <a:r>
              <a:rPr lang="ja-JP" altLang="en-US" dirty="0" smtClean="0">
                <a:latin typeface="ＭＳ Ｐ明朝" pitchFamily="18" charset="-128"/>
                <a:ea typeface="ＭＳ Ｐ明朝" pitchFamily="18" charset="-128"/>
              </a:rPr>
              <a:t>平成２５年１１月９日～１２月８日、調査対象は小学生２２１人、中学生３６３人、高校生４８９人です。）</a:t>
            </a:r>
            <a:endParaRPr lang="en-US" altLang="ja-JP" dirty="0" smtClean="0">
              <a:latin typeface="ＭＳ Ｐ明朝" pitchFamily="18" charset="-128"/>
              <a:ea typeface="ＭＳ Ｐ明朝" pitchFamily="18" charset="-128"/>
            </a:endParaRPr>
          </a:p>
          <a:p>
            <a:endParaRPr kumimoji="1" lang="ja-JP"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38175" y="444500"/>
            <a:ext cx="6032500" cy="4524375"/>
          </a:xfrm>
        </p:spPr>
      </p:sp>
      <p:sp>
        <p:nvSpPr>
          <p:cNvPr id="3" name="ノート プレースホルダ 2"/>
          <p:cNvSpPr>
            <a:spLocks noGrp="1"/>
          </p:cNvSpPr>
          <p:nvPr>
            <p:ph type="body" idx="1"/>
          </p:nvPr>
        </p:nvSpPr>
        <p:spPr>
          <a:xfrm>
            <a:off x="589770" y="5117306"/>
            <a:ext cx="6147443" cy="4705847"/>
          </a:xfrm>
        </p:spPr>
        <p:txBody>
          <a:bodyPr>
            <a:normAutofit/>
          </a:bodyPr>
          <a:lstStyle/>
          <a:p>
            <a:pPr defTabSz="913876"/>
            <a:r>
              <a:rPr lang="ja-JP" altLang="en-US" dirty="0" smtClean="0">
                <a:latin typeface="Arial" pitchFamily="34" charset="0"/>
              </a:rPr>
              <a:t>＜任意＞</a:t>
            </a:r>
          </a:p>
          <a:p>
            <a:r>
              <a:rPr kumimoji="1" lang="ja-JP" altLang="en-US" dirty="0" smtClean="0"/>
              <a:t>これは総務省　平成２５年度版情報通信白書からのデータです。第２部　第４章　第３節　インターネットの利用動向に、情報通信端末の世帯保有率の推移のデータがあります。このデータからも情報通信端末の普及が全体的に飽和状況にある中、スマートフォンが急速に増加していることが確認できます。</a:t>
            </a:r>
            <a:endParaRPr kumimoji="1" lang="ja-JP"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latin typeface="ＭＳ Ｐ明朝" panose="02020600040205080304" pitchFamily="18" charset="-128"/>
                <a:ea typeface="ＭＳ Ｐ明朝" panose="02020600040205080304" pitchFamily="18" charset="-128"/>
              </a:rPr>
              <a:t>＜任意＞</a:t>
            </a:r>
            <a:endParaRPr kumimoji="1" lang="en-US" altLang="ja-JP" dirty="0" smtClean="0">
              <a:latin typeface="ＭＳ Ｐ明朝" panose="02020600040205080304" pitchFamily="18" charset="-128"/>
              <a:ea typeface="ＭＳ Ｐ明朝" panose="02020600040205080304" pitchFamily="18" charset="-128"/>
            </a:endParaRPr>
          </a:p>
          <a:p>
            <a:r>
              <a:rPr lang="ja-JP" altLang="en-US" dirty="0" smtClean="0">
                <a:latin typeface="ＭＳ Ｐ明朝" pitchFamily="18" charset="-128"/>
                <a:ea typeface="ＭＳ Ｐ明朝" pitchFamily="18" charset="-128"/>
              </a:rPr>
              <a:t>平成２５年度に内閣府が行った「青少年のインターネット利用環境実態調査　報告書」のデータです。</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ゲーム機を使っている</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と回答した青少年（</a:t>
            </a:r>
            <a:r>
              <a:rPr kumimoji="1" lang="en-US" altLang="ja-JP" dirty="0" smtClean="0">
                <a:latin typeface="ＭＳ Ｐ明朝" pitchFamily="18" charset="-128"/>
                <a:ea typeface="ＭＳ Ｐ明朝" pitchFamily="18" charset="-128"/>
              </a:rPr>
              <a:t>1,151</a:t>
            </a:r>
            <a:r>
              <a:rPr kumimoji="1" lang="ja-JP" altLang="en-US" dirty="0" smtClean="0">
                <a:latin typeface="ＭＳ Ｐ明朝" pitchFamily="18" charset="-128"/>
                <a:ea typeface="ＭＳ Ｐ明朝" pitchFamily="18" charset="-128"/>
              </a:rPr>
              <a:t>人）と</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タブレット型携帯端末を使っている</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と回答した青少年（</a:t>
            </a:r>
            <a:r>
              <a:rPr kumimoji="1" lang="en-US" altLang="ja-JP" dirty="0" smtClean="0">
                <a:latin typeface="ＭＳ Ｐ明朝" pitchFamily="18" charset="-128"/>
                <a:ea typeface="ＭＳ Ｐ明朝" pitchFamily="18" charset="-128"/>
              </a:rPr>
              <a:t>303</a:t>
            </a:r>
            <a:r>
              <a:rPr kumimoji="1" lang="ja-JP" altLang="en-US" dirty="0" smtClean="0">
                <a:latin typeface="ＭＳ Ｐ明朝" pitchFamily="18" charset="-128"/>
                <a:ea typeface="ＭＳ Ｐ明朝" pitchFamily="18" charset="-128"/>
              </a:rPr>
              <a:t>人）と</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携帯音楽プレーヤーを使っている</a:t>
            </a:r>
            <a:r>
              <a:rPr kumimoji="1" lang="en-US" altLang="ja-JP" dirty="0" smtClean="0">
                <a:latin typeface="ＭＳ Ｐ明朝" pitchFamily="18" charset="-128"/>
                <a:ea typeface="ＭＳ Ｐ明朝" pitchFamily="18" charset="-128"/>
              </a:rPr>
              <a:t>』</a:t>
            </a:r>
            <a:r>
              <a:rPr kumimoji="1" lang="ja-JP" altLang="en-US" dirty="0" smtClean="0">
                <a:latin typeface="ＭＳ Ｐ明朝" pitchFamily="18" charset="-128"/>
                <a:ea typeface="ＭＳ Ｐ明朝" pitchFamily="18" charset="-128"/>
              </a:rPr>
              <a:t>と回答した青少年（</a:t>
            </a:r>
            <a:r>
              <a:rPr kumimoji="1" lang="en-US" altLang="ja-JP" dirty="0" smtClean="0">
                <a:latin typeface="ＭＳ Ｐ明朝" pitchFamily="18" charset="-128"/>
                <a:ea typeface="ＭＳ Ｐ明朝" pitchFamily="18" charset="-128"/>
              </a:rPr>
              <a:t>752</a:t>
            </a:r>
            <a:r>
              <a:rPr kumimoji="1" lang="ja-JP" altLang="en-US" dirty="0" smtClean="0">
                <a:latin typeface="ＭＳ Ｐ明朝" pitchFamily="18" charset="-128"/>
                <a:ea typeface="ＭＳ Ｐ明朝" pitchFamily="18" charset="-128"/>
              </a:rPr>
              <a:t>人）に対して、それぞれの機器でインターネットを使うことがあるか聞いています。</a:t>
            </a:r>
            <a:endParaRPr kumimoji="1" lang="en-US" altLang="ja-JP" dirty="0" smtClean="0">
              <a:latin typeface="ＭＳ Ｐ明朝" pitchFamily="18" charset="-128"/>
              <a:ea typeface="ＭＳ Ｐ明朝" pitchFamily="18" charset="-128"/>
            </a:endParaRPr>
          </a:p>
          <a:p>
            <a:r>
              <a:rPr lang="ja-JP" altLang="en-US" dirty="0" smtClean="0">
                <a:latin typeface="ＭＳ Ｐ明朝" pitchFamily="18" charset="-128"/>
                <a:ea typeface="ＭＳ Ｐ明朝" pitchFamily="18" charset="-128"/>
              </a:rPr>
              <a:t>ゲーム機を使っている比率は小学生が最も高く年齢があがると下がっており、</a:t>
            </a:r>
            <a:r>
              <a:rPr kumimoji="1" lang="ja-JP" altLang="en-US" dirty="0" smtClean="0">
                <a:latin typeface="ＭＳ Ｐ明朝" pitchFamily="18" charset="-128"/>
                <a:ea typeface="ＭＳ Ｐ明朝" pitchFamily="18" charset="-128"/>
              </a:rPr>
              <a:t>インターネットの利用は、「使っている」が約３割（</a:t>
            </a:r>
            <a:r>
              <a:rPr kumimoji="1" lang="en-US" altLang="ja-JP" dirty="0" smtClean="0">
                <a:latin typeface="ＭＳ Ｐ明朝" pitchFamily="18" charset="-128"/>
                <a:ea typeface="ＭＳ Ｐ明朝" pitchFamily="18" charset="-128"/>
              </a:rPr>
              <a:t>36.7</a:t>
            </a:r>
            <a:r>
              <a:rPr kumimoji="1" lang="ja-JP" altLang="en-US" dirty="0" smtClean="0">
                <a:latin typeface="ＭＳ Ｐ明朝" pitchFamily="18" charset="-128"/>
                <a:ea typeface="ＭＳ Ｐ明朝" pitchFamily="18" charset="-128"/>
              </a:rPr>
              <a:t>％）で、各学校種別で、男子が上回っています。</a:t>
            </a:r>
            <a:endParaRPr kumimoji="1" lang="en-US" altLang="ja-JP" dirty="0" smtClean="0">
              <a:latin typeface="ＭＳ Ｐ明朝" pitchFamily="18" charset="-128"/>
              <a:ea typeface="ＭＳ Ｐ明朝" pitchFamily="18" charset="-128"/>
            </a:endParaRPr>
          </a:p>
          <a:p>
            <a:r>
              <a:rPr kumimoji="1" lang="ja-JP" altLang="en-US" dirty="0" smtClean="0">
                <a:latin typeface="ＭＳ Ｐ明朝" pitchFamily="18" charset="-128"/>
                <a:ea typeface="ＭＳ Ｐ明朝" pitchFamily="18" charset="-128"/>
              </a:rPr>
              <a:t>タブレット型携帯端末</a:t>
            </a:r>
            <a:r>
              <a:rPr lang="ja-JP" altLang="en-US" dirty="0" smtClean="0">
                <a:latin typeface="ＭＳ Ｐ明朝" pitchFamily="18" charset="-128"/>
                <a:ea typeface="ＭＳ Ｐ明朝" pitchFamily="18" charset="-128"/>
              </a:rPr>
              <a:t>は、まだあまり利用されていないようですが、</a:t>
            </a:r>
            <a:r>
              <a:rPr kumimoji="1" lang="ja-JP" altLang="en-US" dirty="0" smtClean="0">
                <a:latin typeface="ＭＳ Ｐ明朝" pitchFamily="18" charset="-128"/>
                <a:ea typeface="ＭＳ Ｐ明朝" pitchFamily="18" charset="-128"/>
              </a:rPr>
              <a:t>インターネットの利用について、「使っている」が約７割（</a:t>
            </a:r>
            <a:r>
              <a:rPr kumimoji="1" lang="en-US" altLang="ja-JP" dirty="0" smtClean="0">
                <a:latin typeface="ＭＳ Ｐ明朝" pitchFamily="18" charset="-128"/>
                <a:ea typeface="ＭＳ Ｐ明朝" pitchFamily="18" charset="-128"/>
              </a:rPr>
              <a:t>73.3</a:t>
            </a:r>
            <a:r>
              <a:rPr kumimoji="1" lang="ja-JP" altLang="en-US" dirty="0" smtClean="0">
                <a:latin typeface="ＭＳ Ｐ明朝" pitchFamily="18" charset="-128"/>
                <a:ea typeface="ＭＳ Ｐ明朝" pitchFamily="18" charset="-128"/>
              </a:rPr>
              <a:t>％）で、各学校種別で、女子が上回っています。</a:t>
            </a:r>
            <a:endParaRPr kumimoji="1" lang="en-US" altLang="ja-JP" dirty="0" smtClean="0">
              <a:latin typeface="ＭＳ Ｐ明朝" pitchFamily="18" charset="-128"/>
              <a:ea typeface="ＭＳ Ｐ明朝" pitchFamily="18" charset="-128"/>
            </a:endParaRPr>
          </a:p>
          <a:p>
            <a:r>
              <a:rPr lang="ja-JP" altLang="en-US" dirty="0" smtClean="0">
                <a:latin typeface="ＭＳ Ｐ明朝" pitchFamily="18" charset="-128"/>
                <a:ea typeface="ＭＳ Ｐ明朝" pitchFamily="18" charset="-128"/>
              </a:rPr>
              <a:t>携帯音楽プレーヤー年齢とともに使っている比率は上がっており、</a:t>
            </a:r>
            <a:r>
              <a:rPr kumimoji="1" lang="ja-JP" altLang="en-US" dirty="0" smtClean="0">
                <a:latin typeface="ＭＳ Ｐ明朝" pitchFamily="18" charset="-128"/>
                <a:ea typeface="ＭＳ Ｐ明朝" pitchFamily="18" charset="-128"/>
              </a:rPr>
              <a:t>インターネットの利用については、「使っている」が約３割（</a:t>
            </a:r>
            <a:r>
              <a:rPr kumimoji="1" lang="en-US" altLang="ja-JP" dirty="0" smtClean="0">
                <a:latin typeface="ＭＳ Ｐ明朝" pitchFamily="18" charset="-128"/>
                <a:ea typeface="ＭＳ Ｐ明朝" pitchFamily="18" charset="-128"/>
              </a:rPr>
              <a:t>29.4.7</a:t>
            </a:r>
            <a:r>
              <a:rPr kumimoji="1" lang="ja-JP" altLang="en-US" dirty="0" smtClean="0">
                <a:latin typeface="ＭＳ Ｐ明朝" pitchFamily="18" charset="-128"/>
                <a:ea typeface="ＭＳ Ｐ明朝" pitchFamily="18" charset="-128"/>
              </a:rPr>
              <a:t>％）です。学校種別では、中学生、高校生の男子が上回っています。</a:t>
            </a:r>
            <a:endParaRPr lang="en-US" altLang="ja-JP" dirty="0" smtClean="0">
              <a:latin typeface="ＭＳ Ｐ明朝" pitchFamily="18" charset="-128"/>
              <a:ea typeface="ＭＳ Ｐ明朝" pitchFamily="18" charset="-128"/>
            </a:endParaRPr>
          </a:p>
          <a:p>
            <a:endParaRPr lang="en-US" altLang="ja-JP" dirty="0" smtClean="0">
              <a:latin typeface="ＭＳ Ｐ明朝" pitchFamily="18" charset="-128"/>
              <a:ea typeface="ＭＳ Ｐ明朝" pitchFamily="18" charset="-128"/>
            </a:endParaRPr>
          </a:p>
        </p:txBody>
      </p:sp>
    </p:spTree>
    <p:extLst>
      <p:ext uri="{BB962C8B-B14F-4D97-AF65-F5344CB8AC3E}">
        <p14:creationId xmlns:p14="http://schemas.microsoft.com/office/powerpoint/2010/main" val="1895651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638175" y="444500"/>
            <a:ext cx="6032500" cy="4524375"/>
          </a:xfrm>
          <a:ln/>
        </p:spPr>
      </p:sp>
      <p:sp>
        <p:nvSpPr>
          <p:cNvPr id="164867" name="Rectangle 3"/>
          <p:cNvSpPr>
            <a:spLocks noGrp="1" noChangeArrowheads="1"/>
          </p:cNvSpPr>
          <p:nvPr>
            <p:ph type="body" idx="1"/>
          </p:nvPr>
        </p:nvSpPr>
        <p:spPr>
          <a:xfrm>
            <a:off x="589770" y="5117306"/>
            <a:ext cx="6147443" cy="4705847"/>
          </a:xfrm>
        </p:spPr>
        <p:txBody>
          <a:bodyPr/>
          <a:lstStyle/>
          <a:p>
            <a:pPr defTabSz="913876"/>
            <a:r>
              <a:rPr lang="ja-JP" altLang="en-US" dirty="0" smtClean="0">
                <a:latin typeface="Arial" pitchFamily="34" charset="0"/>
              </a:rPr>
              <a:t>＜任意＞</a:t>
            </a:r>
          </a:p>
          <a:p>
            <a:pPr defTabSz="913876"/>
            <a:r>
              <a:rPr lang="ja-JP" altLang="en-US" dirty="0" smtClean="0">
                <a:latin typeface="Arial" pitchFamily="34" charset="0"/>
              </a:rPr>
              <a:t>内閣府の「平成２５年度　青少年のインターネット利用環境実態調査　報告書」のデータからです。</a:t>
            </a:r>
          </a:p>
          <a:p>
            <a:r>
              <a:rPr lang="ja-JP" altLang="en-US" dirty="0" smtClean="0">
                <a:latin typeface="Arial" pitchFamily="34" charset="0"/>
              </a:rPr>
              <a:t>パソコンについては、パソコンの使用者の割合を分子とし、そのうちインターネットを利用している割合を分母として算出しています。</a:t>
            </a:r>
          </a:p>
          <a:p>
            <a:r>
              <a:rPr lang="ja-JP" altLang="en-US" dirty="0" smtClean="0">
                <a:latin typeface="Arial" pitchFamily="34" charset="0"/>
              </a:rPr>
              <a:t>携帯電話については、携帯電話の所有者の割合を分子とし、そのうちインターネットを利用している割合を分母として算出しています。インターネット利用にはメールも含んでいます。</a:t>
            </a:r>
            <a:endParaRPr lang="en-US" altLang="ja-JP" dirty="0" smtClean="0">
              <a:latin typeface="Arial" pitchFamily="34" charset="0"/>
            </a:endParaRPr>
          </a:p>
          <a:p>
            <a:r>
              <a:rPr lang="ja-JP" altLang="en-US" dirty="0" smtClean="0">
                <a:latin typeface="Arial" pitchFamily="34" charset="0"/>
              </a:rPr>
              <a:t>昨年度のデータと比較すると、パソコンからのインターネット利用率は小中高いずれも微減しており、携帯電話からのインターネット利用率は小中高いずれも微増しています。</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9" name="スライド イメージ プレースホルダ 1"/>
          <p:cNvSpPr>
            <a:spLocks noGrp="1" noRot="1" noChangeAspect="1" noTextEdit="1"/>
          </p:cNvSpPr>
          <p:nvPr>
            <p:ph type="sldImg"/>
          </p:nvPr>
        </p:nvSpPr>
        <p:spPr>
          <a:xfrm>
            <a:off x="638175" y="444500"/>
            <a:ext cx="6051550" cy="4538663"/>
          </a:xfrm>
          <a:ln/>
        </p:spPr>
      </p:sp>
      <p:sp>
        <p:nvSpPr>
          <p:cNvPr id="173060" name="ノート プレースホルダ 2"/>
          <p:cNvSpPr>
            <a:spLocks noGrp="1"/>
          </p:cNvSpPr>
          <p:nvPr>
            <p:ph type="body" idx="1"/>
          </p:nvPr>
        </p:nvSpPr>
        <p:spPr>
          <a:xfrm>
            <a:off x="589770" y="5117306"/>
            <a:ext cx="6147443" cy="4350546"/>
          </a:xfrm>
        </p:spPr>
        <p:txBody>
          <a:bodyPr lIns="94467" tIns="47232" rIns="94467" bIns="47232"/>
          <a:lstStyle/>
          <a:p>
            <a:r>
              <a:rPr lang="ja-JP" altLang="en-US" dirty="0" smtClean="0">
                <a:latin typeface="Arial" pitchFamily="34" charset="0"/>
              </a:rPr>
              <a:t>＜任意＞</a:t>
            </a:r>
          </a:p>
          <a:p>
            <a:r>
              <a:rPr lang="ja-JP" altLang="en-US" dirty="0" smtClean="0">
                <a:latin typeface="Arial" pitchFamily="34" charset="0"/>
              </a:rPr>
              <a:t>文部科学省が公表した平成２４年度の「児童生徒の問題行動等生徒指導上の諸問題に関する調査」のデータです。</a:t>
            </a:r>
          </a:p>
          <a:p>
            <a:r>
              <a:rPr lang="ja-JP" altLang="en-US" dirty="0" smtClean="0">
                <a:latin typeface="Arial" pitchFamily="34" charset="0"/>
              </a:rPr>
              <a:t>「ネットいじめの実態」として文部科学省が行った実態調査の中で、「いじめの様態」として「パソコンや携帯電話等で、誹謗中傷や嫌なことをされる」が７，８５５件ありました。これは全体の４．０％にあたります。</a:t>
            </a:r>
          </a:p>
          <a:p>
            <a:r>
              <a:rPr lang="ja-JP" altLang="en-US" dirty="0" smtClean="0">
                <a:latin typeface="Arial" pitchFamily="34" charset="0"/>
              </a:rPr>
              <a:t>認知された「ネット上のいじめ」件数は前年度と比較して</a:t>
            </a:r>
            <a:r>
              <a:rPr lang="en-US" altLang="ja-JP" dirty="0" smtClean="0">
                <a:latin typeface="Arial" pitchFamily="34" charset="0"/>
              </a:rPr>
              <a:t>2</a:t>
            </a:r>
            <a:r>
              <a:rPr lang="ja-JP" altLang="en-US" dirty="0" smtClean="0">
                <a:latin typeface="Arial" pitchFamily="34" charset="0"/>
              </a:rPr>
              <a:t>倍以上になり、これまでと同様注目されていますが、「いじめ」全体としては、その占める割合は昨年度（４．３％）とあまり変わらずまだ高いとはいえません。</a:t>
            </a:r>
          </a:p>
          <a:p>
            <a:endParaRPr lang="en-US" altLang="ja-JP" dirty="0"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3" name="スライド イメージ プレースホルダ 1"/>
          <p:cNvSpPr>
            <a:spLocks noGrp="1" noRot="1" noChangeAspect="1" noTextEdit="1"/>
          </p:cNvSpPr>
          <p:nvPr>
            <p:ph type="sldImg"/>
          </p:nvPr>
        </p:nvSpPr>
        <p:spPr>
          <a:xfrm>
            <a:off x="620713" y="485775"/>
            <a:ext cx="6097587" cy="4573588"/>
          </a:xfrm>
          <a:ln/>
        </p:spPr>
      </p:sp>
      <p:sp>
        <p:nvSpPr>
          <p:cNvPr id="174084" name="ノート プレースホルダ 2"/>
          <p:cNvSpPr>
            <a:spLocks noGrp="1"/>
          </p:cNvSpPr>
          <p:nvPr>
            <p:ph type="body" idx="1"/>
          </p:nvPr>
        </p:nvSpPr>
        <p:spPr>
          <a:xfrm>
            <a:off x="620716" y="5117306"/>
            <a:ext cx="6097286" cy="4392488"/>
          </a:xfrm>
        </p:spPr>
        <p:txBody>
          <a:bodyPr lIns="94452" tIns="47224" rIns="94452" bIns="47224"/>
          <a:lstStyle/>
          <a:p>
            <a:r>
              <a:rPr lang="ja-JP" altLang="en-US" dirty="0" smtClean="0">
                <a:latin typeface="Arial" pitchFamily="34" charset="0"/>
              </a:rPr>
              <a:t>＜任意＞</a:t>
            </a:r>
          </a:p>
          <a:p>
            <a:r>
              <a:rPr lang="ja-JP" altLang="en-US" dirty="0" smtClean="0">
                <a:latin typeface="Arial" pitchFamily="34" charset="0"/>
              </a:rPr>
              <a:t>平成２５年度に内閣府が公開した「青少年のインターネット利用環境実態調査　報告書」から携帯電話でインターネットを</a:t>
            </a:r>
            <a:r>
              <a:rPr lang="en-US" altLang="ja-JP" dirty="0" smtClean="0">
                <a:latin typeface="Arial" pitchFamily="34" charset="0"/>
              </a:rPr>
              <a:t>『</a:t>
            </a:r>
            <a:r>
              <a:rPr lang="ja-JP" altLang="en-US" dirty="0" smtClean="0">
                <a:latin typeface="Arial" pitchFamily="34" charset="0"/>
              </a:rPr>
              <a:t>利用している</a:t>
            </a:r>
            <a:r>
              <a:rPr lang="en-US" altLang="ja-JP" dirty="0" smtClean="0">
                <a:latin typeface="Arial" pitchFamily="34" charset="0"/>
              </a:rPr>
              <a:t>』</a:t>
            </a:r>
            <a:r>
              <a:rPr lang="ja-JP" altLang="en-US" baseline="0" dirty="0" smtClean="0">
                <a:latin typeface="ＭＳ Ｐ明朝" pitchFamily="18" charset="-128"/>
              </a:rPr>
              <a:t>青少年</a:t>
            </a:r>
            <a:r>
              <a:rPr lang="en-US" altLang="ja-JP" baseline="0" dirty="0" smtClean="0">
                <a:latin typeface="ＭＳ Ｐ明朝" pitchFamily="18" charset="-128"/>
              </a:rPr>
              <a:t>1,371</a:t>
            </a:r>
            <a:r>
              <a:rPr lang="ja-JP" altLang="en-US" baseline="0" dirty="0" smtClean="0">
                <a:latin typeface="ＭＳ Ｐ明朝" pitchFamily="18" charset="-128"/>
              </a:rPr>
              <a:t>人 （</a:t>
            </a:r>
            <a:r>
              <a:rPr lang="ja-JP" altLang="en-US" dirty="0" smtClean="0">
                <a:latin typeface="Arial" pitchFamily="34" charset="0"/>
              </a:rPr>
              <a:t>内訳、小学生</a:t>
            </a:r>
            <a:r>
              <a:rPr lang="en-US" altLang="ja-JP" dirty="0" smtClean="0">
                <a:latin typeface="Arial" pitchFamily="34" charset="0"/>
              </a:rPr>
              <a:t>431</a:t>
            </a:r>
            <a:r>
              <a:rPr lang="ja-JP" altLang="en-US" dirty="0" smtClean="0">
                <a:latin typeface="Arial" pitchFamily="34" charset="0"/>
              </a:rPr>
              <a:t>人、中学生</a:t>
            </a:r>
            <a:r>
              <a:rPr lang="en-US" altLang="ja-JP" dirty="0" smtClean="0">
                <a:latin typeface="Arial" pitchFamily="34" charset="0"/>
              </a:rPr>
              <a:t>538</a:t>
            </a:r>
            <a:r>
              <a:rPr lang="ja-JP" altLang="en-US" dirty="0" smtClean="0">
                <a:latin typeface="Arial" pitchFamily="34" charset="0"/>
              </a:rPr>
              <a:t>人、高校生</a:t>
            </a:r>
            <a:r>
              <a:rPr lang="en-US" altLang="ja-JP" dirty="0" smtClean="0">
                <a:latin typeface="Arial" pitchFamily="34" charset="0"/>
              </a:rPr>
              <a:t>394</a:t>
            </a:r>
            <a:r>
              <a:rPr lang="ja-JP" altLang="en-US" dirty="0" smtClean="0">
                <a:latin typeface="Arial" pitchFamily="34" charset="0"/>
              </a:rPr>
              <a:t>人）に調査した結果です。</a:t>
            </a:r>
            <a:endParaRPr lang="en-US" altLang="ja-JP" dirty="0" smtClean="0">
              <a:latin typeface="Arial" pitchFamily="34" charset="0"/>
            </a:endParaRPr>
          </a:p>
          <a:p>
            <a:r>
              <a:rPr lang="ja-JP" altLang="en-US" dirty="0" smtClean="0">
                <a:latin typeface="Arial" pitchFamily="34" charset="0"/>
              </a:rPr>
              <a:t>ほとんどの項目において、学校種が上がるほど、経験があるという回答が多くなっています。</a:t>
            </a:r>
            <a:endParaRPr lang="ja-JP" altLang="en-US" dirty="0" smtClean="0">
              <a:latin typeface="ＭＳ Ｐ明朝" pitchFamily="18"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スライド イメージ プレースホルダ 1"/>
          <p:cNvSpPr>
            <a:spLocks noGrp="1" noRot="1" noChangeAspect="1" noTextEdit="1"/>
          </p:cNvSpPr>
          <p:nvPr>
            <p:ph type="sldImg"/>
          </p:nvPr>
        </p:nvSpPr>
        <p:spPr>
          <a:xfrm>
            <a:off x="638175" y="444500"/>
            <a:ext cx="6032500" cy="4524375"/>
          </a:xfrm>
          <a:ln/>
        </p:spPr>
      </p:sp>
      <p:sp>
        <p:nvSpPr>
          <p:cNvPr id="151555" name="ノート プレースホルダ 2"/>
          <p:cNvSpPr>
            <a:spLocks noGrp="1"/>
          </p:cNvSpPr>
          <p:nvPr>
            <p:ph type="body" idx="1"/>
          </p:nvPr>
        </p:nvSpPr>
        <p:spPr>
          <a:xfrm>
            <a:off x="589771" y="5045298"/>
            <a:ext cx="6056224" cy="4777855"/>
          </a:xfrm>
        </p:spPr>
        <p:txBody>
          <a:bodyPr/>
          <a:lstStyle/>
          <a:p>
            <a:r>
              <a:rPr lang="ja-JP" altLang="en-US" dirty="0" smtClean="0">
                <a:latin typeface="Arial" pitchFamily="34" charset="0"/>
              </a:rPr>
              <a:t>みなさんこんにちは、本日の講師を務めさせていただきます○○の○○です。</a:t>
            </a:r>
            <a:endParaRPr lang="en-US" altLang="ja-JP" dirty="0" smtClean="0">
              <a:latin typeface="Arial" pitchFamily="34" charset="0"/>
            </a:endParaRPr>
          </a:p>
          <a:p>
            <a:r>
              <a:rPr lang="ja-JP" altLang="en-US" dirty="0" smtClean="0">
                <a:latin typeface="Arial" pitchFamily="34" charset="0"/>
              </a:rPr>
              <a:t>これより「ネット社会の歩き方」講師育成セミナーを始めさせていただきます。</a:t>
            </a:r>
            <a:endParaRPr lang="en-US" altLang="ja-JP" dirty="0" smtClean="0">
              <a:latin typeface="Arial" pitchFamily="34" charset="0"/>
            </a:endParaRPr>
          </a:p>
          <a:p>
            <a:endParaRPr lang="en-US" altLang="ja-JP"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638175" y="444500"/>
            <a:ext cx="6032500" cy="4524375"/>
          </a:xfrm>
          <a:ln/>
        </p:spPr>
      </p:sp>
      <p:sp>
        <p:nvSpPr>
          <p:cNvPr id="178179"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＜必須＞</a:t>
            </a:r>
          </a:p>
          <a:p>
            <a:r>
              <a:rPr lang="ja-JP" altLang="en-US" dirty="0" smtClean="0">
                <a:latin typeface="Arial" pitchFamily="34" charset="0"/>
              </a:rPr>
              <a:t>最近のネットショッピングは、クレジットカードが無くてもできてしまいます</a:t>
            </a:r>
            <a:endParaRPr lang="en-US" altLang="ja-JP" dirty="0" smtClean="0">
              <a:latin typeface="Arial" pitchFamily="34" charset="0"/>
            </a:endParaRPr>
          </a:p>
          <a:p>
            <a:r>
              <a:rPr lang="ja-JP" altLang="en-US" dirty="0" smtClean="0">
                <a:latin typeface="Arial" pitchFamily="34" charset="0"/>
              </a:rPr>
              <a:t>コンビニエンスストア等で販売されている薄いプラスチック製のカードを買って、その裏に書かれている番号を入力すれば金額分までネットで買い物ができます</a:t>
            </a:r>
            <a:endParaRPr lang="en-US" altLang="ja-JP" dirty="0" smtClean="0">
              <a:latin typeface="Arial" pitchFamily="34" charset="0"/>
            </a:endParaRPr>
          </a:p>
          <a:p>
            <a:r>
              <a:rPr lang="ja-JP" altLang="en-US" dirty="0" smtClean="0">
                <a:latin typeface="Arial" pitchFamily="34" charset="0"/>
              </a:rPr>
              <a:t>小遣いでカードを買って、品物はコンビニエンスストア留め置きにすれば、保護者に内緒で何でも買えます</a:t>
            </a:r>
            <a:endParaRPr lang="en-US" altLang="ja-JP" dirty="0" smtClean="0">
              <a:latin typeface="Arial" pitchFamily="34" charset="0"/>
            </a:endParaRPr>
          </a:p>
          <a:p>
            <a:r>
              <a:rPr lang="ja-JP" altLang="en-US" dirty="0" smtClean="0">
                <a:latin typeface="Arial" pitchFamily="34" charset="0"/>
              </a:rPr>
              <a:t>そのため最近は、小学生によるネットショッピングが非常に増えています</a:t>
            </a:r>
          </a:p>
        </p:txBody>
      </p:sp>
    </p:spTree>
    <p:extLst>
      <p:ext uri="{BB962C8B-B14F-4D97-AF65-F5344CB8AC3E}">
        <p14:creationId xmlns:p14="http://schemas.microsoft.com/office/powerpoint/2010/main" val="2454098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xfrm>
            <a:off x="638175" y="444500"/>
            <a:ext cx="6032500" cy="4524375"/>
          </a:xfrm>
          <a:ln/>
        </p:spPr>
      </p:sp>
      <p:sp>
        <p:nvSpPr>
          <p:cNvPr id="177155"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＜必須＞</a:t>
            </a:r>
          </a:p>
          <a:p>
            <a:r>
              <a:rPr lang="ja-JP" altLang="en-US" dirty="0" smtClean="0">
                <a:latin typeface="Arial" pitchFamily="34" charset="0"/>
              </a:rPr>
              <a:t>＜クリック＞</a:t>
            </a:r>
          </a:p>
          <a:p>
            <a:r>
              <a:rPr lang="ja-JP" altLang="en-US" dirty="0" smtClean="0">
                <a:latin typeface="Arial" pitchFamily="34" charset="0"/>
              </a:rPr>
              <a:t>情報モラルの指導では実態把握が大切です</a:t>
            </a:r>
            <a:endParaRPr lang="en-US" altLang="ja-JP" dirty="0" smtClean="0">
              <a:latin typeface="Arial" pitchFamily="34" charset="0"/>
            </a:endParaRPr>
          </a:p>
          <a:p>
            <a:r>
              <a:rPr lang="ja-JP" altLang="en-US" dirty="0" smtClean="0">
                <a:latin typeface="Arial" pitchFamily="34" charset="0"/>
              </a:rPr>
              <a:t>校種の違いや地域の違いなどから、個々の学校における環境や課題は異なります</a:t>
            </a:r>
            <a:endParaRPr lang="en-US" altLang="ja-JP" dirty="0" smtClean="0">
              <a:latin typeface="Arial" pitchFamily="34" charset="0"/>
            </a:endParaRPr>
          </a:p>
          <a:p>
            <a:r>
              <a:rPr lang="ja-JP" altLang="en-US" dirty="0" smtClean="0">
                <a:latin typeface="Arial" pitchFamily="34" charset="0"/>
              </a:rPr>
              <a:t>したがって、どの学校も同じ内容を均一に実施するのではなく、学校の実態に応じて指導内容をアレンジする必要があるのです</a:t>
            </a:r>
            <a:endParaRPr lang="en-US" altLang="ja-JP" dirty="0" smtClean="0">
              <a:latin typeface="Arial" pitchFamily="34" charset="0"/>
            </a:endParaRPr>
          </a:p>
          <a:p>
            <a:r>
              <a:rPr lang="ja-JP" altLang="en-US" dirty="0" smtClean="0">
                <a:latin typeface="Arial" pitchFamily="34" charset="0"/>
              </a:rPr>
              <a:t>＜クリック＞</a:t>
            </a:r>
          </a:p>
          <a:p>
            <a:r>
              <a:rPr lang="ja-JP" altLang="en-US" dirty="0" smtClean="0">
                <a:latin typeface="Arial" pitchFamily="34" charset="0"/>
              </a:rPr>
              <a:t>このような実態把握を年間指導計画に反映させ、</a:t>
            </a:r>
          </a:p>
          <a:p>
            <a:r>
              <a:rPr lang="ja-JP" altLang="en-US" dirty="0" smtClean="0">
                <a:latin typeface="Arial" pitchFamily="34" charset="0"/>
              </a:rPr>
              <a:t>＜クリック＞</a:t>
            </a:r>
          </a:p>
          <a:p>
            <a:r>
              <a:rPr lang="ja-JP" altLang="en-US" dirty="0" smtClean="0">
                <a:latin typeface="Arial" pitchFamily="34" charset="0"/>
              </a:rPr>
              <a:t>この指導計画に基づいて授業を実施します。</a:t>
            </a:r>
          </a:p>
          <a:p>
            <a:r>
              <a:rPr lang="ja-JP" altLang="en-US" dirty="0" smtClean="0">
                <a:latin typeface="Arial" pitchFamily="34" charset="0"/>
              </a:rPr>
              <a:t>＜クリック＞</a:t>
            </a:r>
          </a:p>
          <a:p>
            <a:r>
              <a:rPr lang="ja-JP" altLang="en-US" dirty="0" smtClean="0">
                <a:latin typeface="Arial" pitchFamily="34" charset="0"/>
              </a:rPr>
              <a:t>そして授業の評価や改善の結果から新たに実態を把握し、</a:t>
            </a:r>
          </a:p>
          <a:p>
            <a:r>
              <a:rPr lang="ja-JP" altLang="en-US" dirty="0" smtClean="0">
                <a:latin typeface="Arial" pitchFamily="34" charset="0"/>
              </a:rPr>
              <a:t>＜クリック＞</a:t>
            </a:r>
          </a:p>
          <a:p>
            <a:r>
              <a:rPr lang="ja-JP" altLang="en-US" dirty="0" smtClean="0">
                <a:latin typeface="Arial" pitchFamily="34" charset="0"/>
              </a:rPr>
              <a:t>年間指導計画を改善します。</a:t>
            </a:r>
            <a:endParaRPr lang="en-US" altLang="ja-JP" dirty="0" smtClean="0">
              <a:latin typeface="Arial" pitchFamily="34" charset="0"/>
            </a:endParaRPr>
          </a:p>
          <a:p>
            <a:r>
              <a:rPr lang="ja-JP" altLang="en-US" dirty="0" smtClean="0">
                <a:latin typeface="Arial" pitchFamily="34" charset="0"/>
              </a:rPr>
              <a:t>このように児童生徒の実態把握を基盤にして、一つのＰＤＣＡサイクルを回すことで情報モラルの指導を常に改善することが大切です</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xfrm>
            <a:off x="638175" y="444500"/>
            <a:ext cx="6032500" cy="4524375"/>
          </a:xfrm>
          <a:ln/>
        </p:spPr>
      </p:sp>
      <p:sp>
        <p:nvSpPr>
          <p:cNvPr id="178179" name="Rectangle 3"/>
          <p:cNvSpPr>
            <a:spLocks noGrp="1" noChangeArrowheads="1"/>
          </p:cNvSpPr>
          <p:nvPr>
            <p:ph type="body" idx="1"/>
          </p:nvPr>
        </p:nvSpPr>
        <p:spPr>
          <a:xfrm>
            <a:off x="589770" y="5117306"/>
            <a:ext cx="6147443" cy="4705847"/>
          </a:xfrm>
        </p:spPr>
        <p:txBody>
          <a:bodyPr/>
          <a:lstStyle/>
          <a:p>
            <a:r>
              <a:rPr lang="ja-JP" altLang="en-US" dirty="0" smtClean="0">
                <a:latin typeface="Arial" pitchFamily="34" charset="0"/>
              </a:rPr>
              <a:t>＜必須＞</a:t>
            </a:r>
          </a:p>
          <a:p>
            <a:r>
              <a:rPr lang="ja-JP" altLang="en-US" dirty="0" smtClean="0">
                <a:latin typeface="Arial" pitchFamily="34" charset="0"/>
              </a:rPr>
              <a:t>児童生徒の実態を把握するために、各種アンケート調査がよく用いられます</a:t>
            </a:r>
            <a:endParaRPr lang="en-US" altLang="ja-JP" dirty="0" smtClean="0">
              <a:latin typeface="Arial" pitchFamily="34" charset="0"/>
            </a:endParaRPr>
          </a:p>
          <a:p>
            <a:r>
              <a:rPr lang="ja-JP" altLang="en-US" dirty="0" smtClean="0">
                <a:latin typeface="Arial" pitchFamily="34" charset="0"/>
              </a:rPr>
              <a:t>アンケートでは、個人の属性、情報環境、利用頻度、利用メディア、トラブルの有無と対処、家庭との関わり、学校との関わりなどが調査項目によく取り上げられています</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xfrm>
            <a:off x="638175" y="444500"/>
            <a:ext cx="6032500" cy="4524375"/>
          </a:xfrm>
          <a:ln/>
        </p:spPr>
      </p:sp>
      <p:sp>
        <p:nvSpPr>
          <p:cNvPr id="179203" name="Rectangle 3"/>
          <p:cNvSpPr>
            <a:spLocks noGrp="1" noChangeArrowheads="1"/>
          </p:cNvSpPr>
          <p:nvPr>
            <p:ph type="body" idx="1"/>
          </p:nvPr>
        </p:nvSpPr>
        <p:spPr>
          <a:xfrm>
            <a:off x="589770" y="5117306"/>
            <a:ext cx="6147443" cy="4705847"/>
          </a:xfrm>
        </p:spPr>
        <p:txBody>
          <a:bodyPr/>
          <a:lstStyle/>
          <a:p>
            <a:r>
              <a:rPr lang="ja-JP" altLang="en-US" baseline="0" dirty="0" smtClean="0">
                <a:latin typeface="ＭＳ Ｐ明朝" pitchFamily="18" charset="-128"/>
              </a:rPr>
              <a:t>＜任意＞</a:t>
            </a:r>
          </a:p>
          <a:p>
            <a:r>
              <a:rPr lang="ja-JP" altLang="en-US" baseline="0" dirty="0" smtClean="0">
                <a:latin typeface="ＭＳ Ｐ明朝" pitchFamily="18" charset="-128"/>
              </a:rPr>
              <a:t>児童</a:t>
            </a:r>
            <a:r>
              <a:rPr lang="ja-JP" altLang="en-US" baseline="0" smtClean="0">
                <a:latin typeface="ＭＳ Ｐ明朝" pitchFamily="18" charset="-128"/>
              </a:rPr>
              <a:t>・生徒向けアンケート</a:t>
            </a:r>
            <a:r>
              <a:rPr lang="ja-JP" altLang="en-US" baseline="0" dirty="0" smtClean="0">
                <a:latin typeface="ＭＳ Ｐ明朝" pitchFamily="18" charset="-128"/>
              </a:rPr>
              <a:t>の具体例です。</a:t>
            </a:r>
            <a:r>
              <a:rPr lang="zh-TW" altLang="en-US" baseline="0" dirty="0" smtClean="0">
                <a:latin typeface="ＭＳ Ｐ明朝" pitchFamily="18" charset="-128"/>
              </a:rPr>
              <a:t>一般社団法人日本教育情報化振興会</a:t>
            </a:r>
            <a:r>
              <a:rPr lang="ja-JP" altLang="en-US" baseline="0" dirty="0" smtClean="0">
                <a:latin typeface="ＭＳ Ｐ明朝" pitchFamily="18" charset="-128"/>
              </a:rPr>
              <a:t>のホームページからダウンロードすることが出来ます。</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スライド イメージ プレースホルダ 1"/>
          <p:cNvSpPr>
            <a:spLocks noGrp="1" noRot="1" noChangeAspect="1" noTextEdit="1"/>
          </p:cNvSpPr>
          <p:nvPr>
            <p:ph type="sldImg"/>
          </p:nvPr>
        </p:nvSpPr>
        <p:spPr>
          <a:xfrm>
            <a:off x="638175" y="444500"/>
            <a:ext cx="6032500" cy="4524375"/>
          </a:xfrm>
          <a:ln/>
        </p:spPr>
      </p:sp>
      <p:sp>
        <p:nvSpPr>
          <p:cNvPr id="18022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次に、情報モラルの指導に関してその理論的な内容を見ていきましょう</a:t>
            </a:r>
          </a:p>
          <a:p>
            <a:endParaRPr lang="ja-JP" altLang="en-US" dirty="0"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スライド イメージ プレースホルダ 1"/>
          <p:cNvSpPr>
            <a:spLocks noGrp="1" noRot="1" noChangeAspect="1" noTextEdit="1"/>
          </p:cNvSpPr>
          <p:nvPr>
            <p:ph type="sldImg"/>
          </p:nvPr>
        </p:nvSpPr>
        <p:spPr>
          <a:xfrm>
            <a:off x="638175" y="444500"/>
            <a:ext cx="6032500" cy="4524375"/>
          </a:xfrm>
          <a:ln/>
        </p:spPr>
      </p:sp>
      <p:sp>
        <p:nvSpPr>
          <p:cNvPr id="181251" name="ノート プレースホルダ 2"/>
          <p:cNvSpPr>
            <a:spLocks noGrp="1"/>
          </p:cNvSpPr>
          <p:nvPr>
            <p:ph type="body" idx="1"/>
          </p:nvPr>
        </p:nvSpPr>
        <p:spPr>
          <a:xfrm>
            <a:off x="621688" y="5005884"/>
            <a:ext cx="6115525" cy="4966662"/>
          </a:xfrm>
        </p:spPr>
        <p:txBody>
          <a:bodyPr/>
          <a:lstStyle/>
          <a:p>
            <a:pPr>
              <a:lnSpc>
                <a:spcPct val="80000"/>
              </a:lnSpc>
            </a:pPr>
            <a:r>
              <a:rPr lang="ja-JP" altLang="en-US" sz="1000" dirty="0">
                <a:latin typeface="ＭＳ Ｐ明朝" pitchFamily="18" charset="-128"/>
              </a:rPr>
              <a:t>情報モラルを知るためには、まず</a:t>
            </a:r>
            <a:r>
              <a:rPr lang="ja-JP" altLang="ja-JP" sz="1000" dirty="0">
                <a:latin typeface="ＭＳ Ｐ明朝" pitchFamily="18" charset="-128"/>
              </a:rPr>
              <a:t>情報社会</a:t>
            </a:r>
            <a:r>
              <a:rPr lang="ja-JP" altLang="en-US" sz="1000" dirty="0">
                <a:latin typeface="ＭＳ Ｐ明朝" pitchFamily="18" charset="-128"/>
              </a:rPr>
              <a:t>とはどのような社会なのかを知ることが必要です。情報</a:t>
            </a:r>
            <a:r>
              <a:rPr lang="ja-JP" altLang="ja-JP" sz="1000" dirty="0">
                <a:latin typeface="ＭＳ Ｐ明朝" pitchFamily="18" charset="-128"/>
              </a:rPr>
              <a:t>の特性</a:t>
            </a:r>
            <a:r>
              <a:rPr lang="ja-JP" altLang="en-US" sz="1000" dirty="0">
                <a:latin typeface="ＭＳ Ｐ明朝" pitchFamily="18" charset="-128"/>
              </a:rPr>
              <a:t>として、次の５つの特徴が挙げられます。</a:t>
            </a:r>
          </a:p>
          <a:p>
            <a:pPr>
              <a:lnSpc>
                <a:spcPct val="80000"/>
              </a:lnSpc>
            </a:pPr>
            <a:r>
              <a:rPr lang="ja-JP" altLang="en-US" sz="1000" dirty="0">
                <a:latin typeface="ＭＳ Ｐ明朝" pitchFamily="18" charset="-128"/>
              </a:rPr>
              <a:t>＜クリック＞</a:t>
            </a:r>
          </a:p>
          <a:p>
            <a:pPr>
              <a:lnSpc>
                <a:spcPct val="80000"/>
              </a:lnSpc>
            </a:pPr>
            <a:r>
              <a:rPr lang="ja-JP" altLang="en-US" sz="1000" dirty="0">
                <a:latin typeface="ＭＳ Ｐ明朝" pitchFamily="18" charset="-128"/>
              </a:rPr>
              <a:t>１．「</a:t>
            </a:r>
            <a:r>
              <a:rPr lang="ja-JP" altLang="ja-JP" sz="1000" dirty="0">
                <a:latin typeface="ＭＳ Ｐ明朝" pitchFamily="18" charset="-128"/>
              </a:rPr>
              <a:t>情報の量と速さと集積密度 </a:t>
            </a:r>
            <a:r>
              <a:rPr lang="ja-JP" altLang="en-US" sz="1000" dirty="0">
                <a:latin typeface="ＭＳ Ｐ明朝" pitchFamily="18" charset="-128"/>
              </a:rPr>
              <a:t>」</a:t>
            </a:r>
            <a:endParaRPr lang="en-US" altLang="ja-JP" sz="1000" dirty="0">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en-US" sz="1000" dirty="0">
                <a:latin typeface="ＭＳ Ｐ明朝" pitchFamily="18" charset="-128"/>
              </a:rPr>
              <a:t>高密度の</a:t>
            </a:r>
            <a:r>
              <a:rPr lang="ja-JP" altLang="ja-JP" sz="1000" dirty="0">
                <a:latin typeface="ＭＳ Ｐ明朝" pitchFamily="18" charset="-128"/>
              </a:rPr>
              <a:t>情報が瞬く間に地球を駆けめぐり，一瞬のミスが大量の情報漏洩を引き起こ</a:t>
            </a:r>
            <a:r>
              <a:rPr lang="ja-JP" altLang="en-US" sz="1000" dirty="0">
                <a:latin typeface="ＭＳ Ｐ明朝" pitchFamily="18" charset="-128"/>
              </a:rPr>
              <a:t>します</a:t>
            </a:r>
            <a:r>
              <a:rPr lang="ja-JP" altLang="ja-JP" sz="1000" dirty="0">
                <a:latin typeface="ＭＳ Ｐ明朝" pitchFamily="18" charset="-128"/>
              </a:rPr>
              <a:t>。</a:t>
            </a:r>
            <a:r>
              <a:rPr lang="ja-JP" altLang="en-US" sz="1000" dirty="0">
                <a:latin typeface="ＭＳ Ｐ明朝" pitchFamily="18" charset="-128"/>
              </a:rPr>
              <a:t>例えば、</a:t>
            </a:r>
            <a:r>
              <a:rPr lang="en-US" altLang="ja-JP" sz="1000" dirty="0">
                <a:latin typeface="ＭＳ Ｐ明朝" pitchFamily="18" charset="-128"/>
              </a:rPr>
              <a:t>USB</a:t>
            </a:r>
            <a:r>
              <a:rPr lang="ja-JP" altLang="en-US" sz="1000" dirty="0">
                <a:latin typeface="ＭＳ Ｐ明朝" pitchFamily="18" charset="-128"/>
              </a:rPr>
              <a:t>メモリーを紛失したり、メールの宛先を間違えるなどして大量の個人情報が流出する危険があります。</a:t>
            </a:r>
            <a:r>
              <a:rPr lang="ja-JP" altLang="ja-JP" sz="1000" dirty="0">
                <a:latin typeface="ＭＳ Ｐ明朝" pitchFamily="18" charset="-128"/>
              </a:rPr>
              <a:t>情報の持つ社会的影響力の大きさ</a:t>
            </a:r>
            <a:r>
              <a:rPr lang="ja-JP" altLang="en-US" sz="1000" dirty="0">
                <a:latin typeface="ＭＳ Ｐ明朝" pitchFamily="18" charset="-128"/>
              </a:rPr>
              <a:t>を知らなければなりません。</a:t>
            </a:r>
          </a:p>
          <a:p>
            <a:pPr>
              <a:lnSpc>
                <a:spcPct val="80000"/>
              </a:lnSpc>
            </a:pPr>
            <a:r>
              <a:rPr lang="ja-JP" altLang="en-US" sz="1000" dirty="0">
                <a:latin typeface="ＭＳ Ｐ明朝" pitchFamily="18" charset="-128"/>
              </a:rPr>
              <a:t>＜クリック＞</a:t>
            </a:r>
          </a:p>
          <a:p>
            <a:pPr>
              <a:lnSpc>
                <a:spcPct val="80000"/>
              </a:lnSpc>
            </a:pPr>
            <a:r>
              <a:rPr lang="ja-JP" altLang="en-US" sz="1000" dirty="0">
                <a:latin typeface="ＭＳ Ｐ明朝" pitchFamily="18" charset="-128"/>
              </a:rPr>
              <a:t>２．「</a:t>
            </a:r>
            <a:r>
              <a:rPr lang="ja-JP" altLang="ja-JP" sz="1000" dirty="0">
                <a:latin typeface="ＭＳ Ｐ明朝" pitchFamily="18" charset="-128"/>
              </a:rPr>
              <a:t>情報の複製の容易さ </a:t>
            </a:r>
            <a:r>
              <a:rPr lang="ja-JP" altLang="en-US" sz="1000" dirty="0">
                <a:latin typeface="ＭＳ Ｐ明朝" pitchFamily="18" charset="-128"/>
              </a:rPr>
              <a:t>」</a:t>
            </a:r>
          </a:p>
          <a:p>
            <a:pPr>
              <a:lnSpc>
                <a:spcPct val="80000"/>
              </a:lnSpc>
            </a:pPr>
            <a:r>
              <a:rPr lang="ja-JP" altLang="en-US" sz="1000" dirty="0">
                <a:latin typeface="ＭＳ Ｐ明朝" pitchFamily="18" charset="-128"/>
              </a:rPr>
              <a:t>＜クリック＞</a:t>
            </a:r>
          </a:p>
          <a:p>
            <a:pPr>
              <a:lnSpc>
                <a:spcPct val="80000"/>
              </a:lnSpc>
            </a:pPr>
            <a:r>
              <a:rPr lang="ja-JP" altLang="ja-JP" sz="1000" dirty="0">
                <a:latin typeface="ＭＳ Ｐ明朝" pitchFamily="18" charset="-128"/>
              </a:rPr>
              <a:t>情報は容易に同じ物が複製され</a:t>
            </a:r>
            <a:r>
              <a:rPr lang="ja-JP" altLang="en-US" sz="1000" dirty="0">
                <a:latin typeface="ＭＳ Ｐ明朝" pitchFamily="18" charset="-128"/>
              </a:rPr>
              <a:t>ます</a:t>
            </a:r>
            <a:r>
              <a:rPr lang="ja-JP" altLang="ja-JP" sz="1000" dirty="0">
                <a:latin typeface="ＭＳ Ｐ明朝" pitchFamily="18" charset="-128"/>
              </a:rPr>
              <a:t>。そのため，一度ネットワークに発信された情報は複製され続け，取り戻すことができ</a:t>
            </a:r>
            <a:r>
              <a:rPr lang="ja-JP" altLang="en-US" sz="1000" dirty="0">
                <a:latin typeface="ＭＳ Ｐ明朝" pitchFamily="18" charset="-128"/>
              </a:rPr>
              <a:t>ません。例えば、人権侵害を引き起こす文書や写真、動画などを冗談半分で投稿した場合、それらのファイルはコピーされすべてを回収することはできなくなります。</a:t>
            </a:r>
          </a:p>
          <a:p>
            <a:pPr>
              <a:lnSpc>
                <a:spcPct val="80000"/>
              </a:lnSpc>
            </a:pPr>
            <a:r>
              <a:rPr lang="ja-JP" altLang="en-US" sz="1000" dirty="0">
                <a:latin typeface="ＭＳ Ｐ明朝" pitchFamily="18" charset="-128"/>
              </a:rPr>
              <a:t>＜クリック＞</a:t>
            </a:r>
          </a:p>
          <a:p>
            <a:pPr>
              <a:lnSpc>
                <a:spcPct val="80000"/>
              </a:lnSpc>
            </a:pPr>
            <a:r>
              <a:rPr lang="ja-JP" altLang="en-US" sz="1000" dirty="0">
                <a:latin typeface="ＭＳ Ｐ明朝" pitchFamily="18" charset="-128"/>
              </a:rPr>
              <a:t>３．「</a:t>
            </a:r>
            <a:r>
              <a:rPr lang="ja-JP" altLang="ja-JP" sz="1000" dirty="0">
                <a:latin typeface="ＭＳ Ｐ明朝" pitchFamily="18" charset="-128"/>
              </a:rPr>
              <a:t>情報の可塑性 </a:t>
            </a:r>
            <a:r>
              <a:rPr lang="ja-JP" altLang="en-US" sz="1000" dirty="0">
                <a:latin typeface="ＭＳ Ｐ明朝" pitchFamily="18" charset="-128"/>
              </a:rPr>
              <a:t>」</a:t>
            </a:r>
            <a:endParaRPr lang="en-US" altLang="ja-JP" sz="1000" dirty="0">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ja-JP" sz="1000" dirty="0">
                <a:latin typeface="ＭＳ Ｐ明朝" pitchFamily="18" charset="-128"/>
              </a:rPr>
              <a:t>可塑性</a:t>
            </a:r>
            <a:r>
              <a:rPr lang="ja-JP" altLang="en-US" sz="1000" dirty="0">
                <a:latin typeface="ＭＳ Ｐ明朝" pitchFamily="18" charset="-128"/>
              </a:rPr>
              <a:t>とは粘土のように形を変える性質もあります。</a:t>
            </a:r>
            <a:r>
              <a:rPr lang="ja-JP" altLang="ja-JP" sz="1000" dirty="0">
                <a:solidFill>
                  <a:srgbClr val="000000"/>
                </a:solidFill>
                <a:latin typeface="ＭＳ Ｐ明朝" pitchFamily="18" charset="-128"/>
                <a:cs typeface="ShinGoPro-Regular"/>
              </a:rPr>
              <a:t>情報は次々とその形を変え</a:t>
            </a:r>
            <a:r>
              <a:rPr lang="ja-JP" altLang="en-US" sz="1000" dirty="0">
                <a:solidFill>
                  <a:srgbClr val="000000"/>
                </a:solidFill>
                <a:latin typeface="ＭＳ Ｐ明朝" pitchFamily="18" charset="-128"/>
                <a:cs typeface="ShinGoPro-Regular"/>
              </a:rPr>
              <a:t>ます。例えば、</a:t>
            </a:r>
            <a:r>
              <a:rPr lang="ja-JP" altLang="ja-JP" sz="1000" dirty="0">
                <a:solidFill>
                  <a:srgbClr val="000000"/>
                </a:solidFill>
                <a:latin typeface="ＭＳ Ｐ明朝" pitchFamily="18" charset="-128"/>
                <a:cs typeface="ShinGoPro-Regular"/>
              </a:rPr>
              <a:t>アンケートに答えただけなのに，ＷＥＢページに載ったり，学校の学習活動の写真が</a:t>
            </a:r>
            <a:r>
              <a:rPr lang="ja-JP" altLang="en-US" sz="1000" dirty="0">
                <a:solidFill>
                  <a:srgbClr val="000000"/>
                </a:solidFill>
                <a:latin typeface="ＭＳ Ｐ明朝" pitchFamily="18" charset="-128"/>
                <a:cs typeface="ShinGoPro-Regular"/>
              </a:rPr>
              <a:t>不審な</a:t>
            </a:r>
            <a:r>
              <a:rPr lang="ja-JP" altLang="ja-JP" sz="1000" dirty="0">
                <a:solidFill>
                  <a:srgbClr val="000000"/>
                </a:solidFill>
                <a:latin typeface="ＭＳ Ｐ明朝" pitchFamily="18" charset="-128"/>
                <a:cs typeface="ShinGoPro-Regular"/>
              </a:rPr>
              <a:t>サイトに掲載されたり</a:t>
            </a:r>
            <a:r>
              <a:rPr lang="ja-JP" altLang="en-US" sz="1000" dirty="0">
                <a:solidFill>
                  <a:srgbClr val="000000"/>
                </a:solidFill>
                <a:latin typeface="ＭＳ Ｐ明朝" pitchFamily="18" charset="-128"/>
                <a:cs typeface="ShinGoPro-Regular"/>
              </a:rPr>
              <a:t>することが起こり得ます。</a:t>
            </a:r>
            <a:endParaRPr lang="ja-JP" altLang="en-US" sz="1000" dirty="0">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ja-JP" sz="1000" dirty="0">
                <a:latin typeface="ＭＳ Ｐ明朝" pitchFamily="18" charset="-128"/>
              </a:rPr>
              <a:t>４．</a:t>
            </a:r>
            <a:r>
              <a:rPr lang="ja-JP" altLang="en-US" sz="1000" dirty="0">
                <a:latin typeface="ＭＳ Ｐ明朝" pitchFamily="18" charset="-128"/>
              </a:rPr>
              <a:t>「</a:t>
            </a:r>
            <a:r>
              <a:rPr lang="ja-JP" altLang="en-US" sz="1000" dirty="0">
                <a:solidFill>
                  <a:srgbClr val="000000"/>
                </a:solidFill>
                <a:latin typeface="ＭＳ Ｐ明朝" pitchFamily="18" charset="-128"/>
              </a:rPr>
              <a:t>情報の匿名性」</a:t>
            </a:r>
            <a:endParaRPr lang="en-US" altLang="ja-JP" sz="1000" dirty="0">
              <a:solidFill>
                <a:srgbClr val="000000"/>
              </a:solidFill>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en-US" sz="1000" dirty="0">
                <a:solidFill>
                  <a:srgbClr val="000000"/>
                </a:solidFill>
                <a:latin typeface="ＭＳ Ｐ明朝" pitchFamily="18" charset="-128"/>
              </a:rPr>
              <a:t>　ネットワークを介したコミュニケーションでは相手の顔が見えません。このため、相手が別人格になりすましで経済的身体的被害に遭うことがあります。</a:t>
            </a:r>
            <a:endParaRPr lang="en-US" altLang="ja-JP" sz="1000" dirty="0">
              <a:solidFill>
                <a:srgbClr val="000000"/>
              </a:solidFill>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en-US" sz="1000" dirty="0">
                <a:solidFill>
                  <a:srgbClr val="000000"/>
                </a:solidFill>
                <a:latin typeface="ＭＳ Ｐ明朝" pitchFamily="18" charset="-128"/>
                <a:cs typeface="ShinGoPro-Regular"/>
              </a:rPr>
              <a:t>５．</a:t>
            </a:r>
            <a:r>
              <a:rPr lang="ja-JP" altLang="en-US" sz="1000" dirty="0">
                <a:latin typeface="ＭＳ Ｐ明朝" pitchFamily="18" charset="-128"/>
              </a:rPr>
              <a:t>「</a:t>
            </a:r>
            <a:r>
              <a:rPr lang="ja-JP" altLang="ja-JP" sz="1000" dirty="0">
                <a:latin typeface="ＭＳ Ｐ明朝" pitchFamily="18" charset="-128"/>
              </a:rPr>
              <a:t>情報の双方向性 </a:t>
            </a:r>
            <a:r>
              <a:rPr lang="ja-JP" altLang="en-US" sz="1000" dirty="0">
                <a:latin typeface="ＭＳ Ｐ明朝" pitchFamily="18" charset="-128"/>
              </a:rPr>
              <a:t>」</a:t>
            </a:r>
            <a:endParaRPr lang="en-US" altLang="ja-JP" sz="1000" dirty="0">
              <a:latin typeface="ＭＳ Ｐ明朝" pitchFamily="18" charset="-128"/>
            </a:endParaRPr>
          </a:p>
          <a:p>
            <a:pPr>
              <a:lnSpc>
                <a:spcPct val="80000"/>
              </a:lnSpc>
            </a:pPr>
            <a:r>
              <a:rPr lang="ja-JP" altLang="en-US" sz="1000" dirty="0">
                <a:latin typeface="ＭＳ Ｐ明朝" pitchFamily="18" charset="-128"/>
              </a:rPr>
              <a:t>＜クリック＞</a:t>
            </a:r>
          </a:p>
          <a:p>
            <a:pPr>
              <a:lnSpc>
                <a:spcPct val="80000"/>
              </a:lnSpc>
            </a:pPr>
            <a:r>
              <a:rPr lang="ja-JP" altLang="en-US" sz="1000" dirty="0">
                <a:solidFill>
                  <a:srgbClr val="000000"/>
                </a:solidFill>
                <a:latin typeface="ＭＳ Ｐ明朝" pitchFamily="18" charset="-128"/>
                <a:cs typeface="ShinGoPro-Regular"/>
              </a:rPr>
              <a:t>情報を受け取るだけでなく，誰もが情報を発信することが可能になりました。このため、訓練を受けていない子どもたちのブレーキのかからない情報発信が始まっています。</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スライド イメージ プレースホルダ 1"/>
          <p:cNvSpPr>
            <a:spLocks noGrp="1" noRot="1" noChangeAspect="1" noTextEdit="1"/>
          </p:cNvSpPr>
          <p:nvPr>
            <p:ph type="sldImg"/>
          </p:nvPr>
        </p:nvSpPr>
        <p:spPr>
          <a:xfrm>
            <a:off x="638175" y="444500"/>
            <a:ext cx="6032500" cy="4524375"/>
          </a:xfrm>
          <a:ln/>
        </p:spPr>
      </p:sp>
      <p:sp>
        <p:nvSpPr>
          <p:cNvPr id="182275"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なぜ、情報モラルが必要とされるのでしょうか。</a:t>
            </a:r>
          </a:p>
          <a:p>
            <a:r>
              <a:rPr lang="ja-JP" altLang="en-US" dirty="0" smtClean="0">
                <a:latin typeface="Arial" pitchFamily="34" charset="0"/>
              </a:rPr>
              <a:t>＜クリック＞</a:t>
            </a:r>
          </a:p>
          <a:p>
            <a:r>
              <a:rPr lang="ja-JP" altLang="en-US" dirty="0" smtClean="0">
                <a:latin typeface="Arial" pitchFamily="34" charset="0"/>
              </a:rPr>
              <a:t>文部科学省より平成２２年１０月に示された「教育の情報化に関する手引きの中」で、情報教育の目標が３つの観点に整理され、それらをバランスよく身につけることが重要と示しています。その中に「情報社会に参画する態度」という目標が示されました。それは「社会生活の中で情報や情報技術が果たしている役割や及ぼしている影響を理解し，情報モラルの必要性や情報に対する責任について考え，望ましい情報社会の創造に参画しようとする態度」です。</a:t>
            </a:r>
          </a:p>
          <a:p>
            <a:r>
              <a:rPr lang="ja-JP" altLang="en-US" dirty="0" smtClean="0">
                <a:latin typeface="Arial" pitchFamily="34" charset="0"/>
              </a:rPr>
              <a:t>＜クリック＞</a:t>
            </a:r>
          </a:p>
          <a:p>
            <a:r>
              <a:rPr lang="ja-JP" altLang="ja-JP" dirty="0" smtClean="0">
                <a:latin typeface="Arial" pitchFamily="34" charset="0"/>
              </a:rPr>
              <a:t>また、同じく </a:t>
            </a:r>
            <a:r>
              <a:rPr lang="ja-JP" altLang="en-US" dirty="0" smtClean="0">
                <a:latin typeface="Arial" pitchFamily="34" charset="0"/>
              </a:rPr>
              <a:t>「教育の情報化に関する手引き」の中では、情報モラル教育の基本的な考え方として、「情報化の「影」の部分を十分理解した上で情報社会に積極的に参画する態度を育てることが重要」とし、「影」の部分である問題点を踏まえ「情報モラル」について指導することが必要と示しています。</a:t>
            </a:r>
          </a:p>
          <a:p>
            <a:endParaRPr lang="ja-JP" altLang="en-US" dirty="0" smtClean="0">
              <a:latin typeface="Arial" pitchFamily="34" charset="0"/>
            </a:endParaRPr>
          </a:p>
          <a:p>
            <a:r>
              <a:rPr lang="ja-JP" altLang="en-US" dirty="0" smtClean="0">
                <a:latin typeface="Arial" pitchFamily="34" charset="0"/>
              </a:rPr>
              <a:t>情報化が進展した社会に参画するためには、</a:t>
            </a:r>
            <a:r>
              <a:rPr lang="ja-JP" altLang="ja-JP" dirty="0" smtClean="0">
                <a:latin typeface="Arial" pitchFamily="34" charset="0"/>
              </a:rPr>
              <a:t>従来の日常モラルでは解決できない新たな課題や、より慎重な判断を要する局面が</a:t>
            </a:r>
            <a:r>
              <a:rPr lang="ja-JP" altLang="en-US" dirty="0" smtClean="0">
                <a:latin typeface="Arial" pitchFamily="34" charset="0"/>
              </a:rPr>
              <a:t>生まれるようになりました。このため、情報モラルを指導することで、</a:t>
            </a:r>
            <a:r>
              <a:rPr lang="ja-JP" altLang="ja-JP" dirty="0" smtClean="0">
                <a:latin typeface="Arial" pitchFamily="34" charset="0"/>
              </a:rPr>
              <a:t>情報社会で</a:t>
            </a:r>
            <a:r>
              <a:rPr lang="ja-JP" altLang="en-US" dirty="0" smtClean="0">
                <a:latin typeface="Arial" pitchFamily="34" charset="0"/>
              </a:rPr>
              <a:t>発生する</a:t>
            </a:r>
            <a:r>
              <a:rPr lang="ja-JP" altLang="ja-JP" dirty="0" smtClean="0">
                <a:latin typeface="Arial" pitchFamily="34" charset="0"/>
              </a:rPr>
              <a:t>新しい課題へ準備し、対応できるようにする</a:t>
            </a:r>
            <a:r>
              <a:rPr lang="ja-JP" altLang="en-US" dirty="0" smtClean="0">
                <a:latin typeface="Arial" pitchFamily="34" charset="0"/>
              </a:rPr>
              <a:t>が求められているのです。</a:t>
            </a:r>
          </a:p>
          <a:p>
            <a:endParaRPr lang="ja-JP" altLang="en-US" dirty="0" smtClean="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 1"/>
          <p:cNvSpPr>
            <a:spLocks noGrp="1" noRot="1" noChangeAspect="1" noTextEdit="1"/>
          </p:cNvSpPr>
          <p:nvPr>
            <p:ph type="sldImg"/>
          </p:nvPr>
        </p:nvSpPr>
        <p:spPr>
          <a:xfrm>
            <a:off x="638175" y="444500"/>
            <a:ext cx="6032500" cy="4524375"/>
          </a:xfrm>
          <a:ln/>
        </p:spPr>
      </p:sp>
      <p:sp>
        <p:nvSpPr>
          <p:cNvPr id="183299"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例えば、従来の道徳教育の徳目には、</a:t>
            </a:r>
          </a:p>
          <a:p>
            <a:r>
              <a:rPr lang="ja-JP" altLang="en-US" dirty="0" smtClean="0">
                <a:latin typeface="Arial" pitchFamily="34" charset="0"/>
              </a:rPr>
              <a:t>＜クリック＞</a:t>
            </a:r>
          </a:p>
          <a:p>
            <a:r>
              <a:rPr lang="ja-JP" altLang="en-US" dirty="0" smtClean="0">
                <a:latin typeface="Arial" pitchFamily="34" charset="0"/>
              </a:rPr>
              <a:t>「だれに対しても真心を持って接する」などが取り上げられていますが、</a:t>
            </a:r>
          </a:p>
          <a:p>
            <a:r>
              <a:rPr lang="ja-JP" altLang="en-US" dirty="0" smtClean="0">
                <a:latin typeface="Arial" pitchFamily="34" charset="0"/>
              </a:rPr>
              <a:t>＜クリック＞</a:t>
            </a:r>
          </a:p>
          <a:p>
            <a:r>
              <a:rPr lang="ja-JP" altLang="en-US" dirty="0" smtClean="0">
                <a:latin typeface="Arial" pitchFamily="34" charset="0"/>
              </a:rPr>
              <a:t>不審なメールが届いたり、知らない人から書き込みがあったり、ネットで知り合った人から会いたいと言われた場合などではそれらの呼びかけを無視したり、警戒したりする必要があり、</a:t>
            </a:r>
          </a:p>
          <a:p>
            <a:r>
              <a:rPr lang="ja-JP" altLang="en-US" dirty="0" smtClean="0">
                <a:latin typeface="Arial" pitchFamily="34" charset="0"/>
              </a:rPr>
              <a:t>＜クリック＞</a:t>
            </a:r>
          </a:p>
          <a:p>
            <a:r>
              <a:rPr lang="ja-JP" altLang="en-US" dirty="0" smtClean="0">
                <a:latin typeface="Arial" pitchFamily="34" charset="0"/>
              </a:rPr>
              <a:t>情報社会では時として適合しない局面も見られるため、新たな対応が求められる場合があるのです。</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スライド イメージ プレースホルダ 1"/>
          <p:cNvSpPr>
            <a:spLocks noGrp="1" noRot="1" noChangeAspect="1" noTextEdit="1"/>
          </p:cNvSpPr>
          <p:nvPr>
            <p:ph type="sldImg"/>
          </p:nvPr>
        </p:nvSpPr>
        <p:spPr>
          <a:xfrm>
            <a:off x="638175" y="444500"/>
            <a:ext cx="6032500" cy="4524375"/>
          </a:xfrm>
          <a:ln/>
        </p:spPr>
      </p:sp>
      <p:sp>
        <p:nvSpPr>
          <p:cNvPr id="18432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新しいコミュニケーションツールの登場による新たな課題も生まれています。</a:t>
            </a:r>
            <a:endParaRPr lang="en-US" altLang="ja-JP" dirty="0" smtClean="0">
              <a:latin typeface="Arial" pitchFamily="34" charset="0"/>
            </a:endParaRPr>
          </a:p>
          <a:p>
            <a:r>
              <a:rPr lang="ja-JP" altLang="en-US" dirty="0" smtClean="0">
                <a:latin typeface="Arial" pitchFamily="34" charset="0"/>
              </a:rPr>
              <a:t>＜クリック＞</a:t>
            </a:r>
          </a:p>
          <a:p>
            <a:r>
              <a:rPr lang="ja-JP" altLang="en-US" dirty="0" smtClean="0">
                <a:latin typeface="Arial" pitchFamily="34" charset="0"/>
              </a:rPr>
              <a:t>ホームページや</a:t>
            </a:r>
            <a:r>
              <a:rPr lang="ja-JP" altLang="ja-JP" dirty="0" smtClean="0">
                <a:latin typeface="Arial" pitchFamily="34" charset="0"/>
              </a:rPr>
              <a:t>ブログ</a:t>
            </a:r>
            <a:r>
              <a:rPr lang="ja-JP" altLang="en-US" dirty="0" smtClean="0">
                <a:latin typeface="Arial" pitchFamily="34" charset="0"/>
              </a:rPr>
              <a:t>、</a:t>
            </a:r>
            <a:r>
              <a:rPr lang="ja-JP" altLang="ja-JP" dirty="0" smtClean="0">
                <a:latin typeface="Arial" pitchFamily="34" charset="0"/>
              </a:rPr>
              <a:t>プロフ</a:t>
            </a:r>
            <a:r>
              <a:rPr lang="ja-JP" altLang="en-US" dirty="0" smtClean="0">
                <a:latin typeface="Arial" pitchFamily="34" charset="0"/>
              </a:rPr>
              <a:t>などの情報発信では、</a:t>
            </a:r>
            <a:r>
              <a:rPr lang="ja-JP" altLang="ja-JP" dirty="0" smtClean="0">
                <a:latin typeface="Arial" pitchFamily="34" charset="0"/>
              </a:rPr>
              <a:t>個人情報</a:t>
            </a:r>
            <a:r>
              <a:rPr lang="ja-JP" altLang="en-US" dirty="0" smtClean="0">
                <a:latin typeface="Arial" pitchFamily="34" charset="0"/>
              </a:rPr>
              <a:t>や著作権、肖像権</a:t>
            </a:r>
            <a:r>
              <a:rPr lang="ja-JP" altLang="ja-JP" dirty="0" smtClean="0">
                <a:latin typeface="Arial" pitchFamily="34" charset="0"/>
              </a:rPr>
              <a:t>の保護</a:t>
            </a:r>
            <a:r>
              <a:rPr lang="ja-JP" altLang="en-US" dirty="0" smtClean="0">
                <a:latin typeface="Arial" pitchFamily="34" charset="0"/>
              </a:rPr>
              <a:t>や人権侵害を防ぐことが求められます。</a:t>
            </a:r>
            <a:endParaRPr lang="en-US" altLang="ja-JP" dirty="0" smtClean="0">
              <a:latin typeface="Arial" pitchFamily="34" charset="0"/>
            </a:endParaRPr>
          </a:p>
          <a:p>
            <a:r>
              <a:rPr lang="ja-JP" altLang="en-US" dirty="0" smtClean="0">
                <a:latin typeface="Arial" pitchFamily="34" charset="0"/>
              </a:rPr>
              <a:t>＜クリック＞</a:t>
            </a:r>
          </a:p>
          <a:p>
            <a:r>
              <a:rPr lang="ja-JP" altLang="ja-JP" dirty="0" smtClean="0">
                <a:latin typeface="Arial" pitchFamily="34" charset="0"/>
              </a:rPr>
              <a:t>メールや掲示板</a:t>
            </a:r>
            <a:r>
              <a:rPr lang="ja-JP" altLang="en-US" dirty="0" smtClean="0">
                <a:latin typeface="Arial" pitchFamily="34" charset="0"/>
              </a:rPr>
              <a:t>、チャットなどの情報の交流では、</a:t>
            </a:r>
            <a:r>
              <a:rPr lang="ja-JP" altLang="ja-JP" dirty="0" smtClean="0">
                <a:latin typeface="Arial" pitchFamily="34" charset="0"/>
              </a:rPr>
              <a:t>ネットいじめ</a:t>
            </a:r>
            <a:r>
              <a:rPr lang="ja-JP" altLang="en-US" dirty="0" smtClean="0">
                <a:latin typeface="Arial" pitchFamily="34" charset="0"/>
              </a:rPr>
              <a:t>や</a:t>
            </a:r>
            <a:r>
              <a:rPr lang="ja-JP" altLang="ja-JP" dirty="0" smtClean="0">
                <a:latin typeface="Arial" pitchFamily="34" charset="0"/>
              </a:rPr>
              <a:t>誹謗中傷</a:t>
            </a:r>
            <a:r>
              <a:rPr lang="ja-JP" altLang="en-US" dirty="0" smtClean="0">
                <a:latin typeface="Arial" pitchFamily="34" charset="0"/>
              </a:rPr>
              <a:t>、不審者への対応、なりすましの危険などに対応しなければなりません。</a:t>
            </a:r>
          </a:p>
          <a:p>
            <a:endParaRPr lang="ja-JP" altLang="en-US" dirty="0" smtClean="0">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スライド イメージ プレースホルダ 1"/>
          <p:cNvSpPr>
            <a:spLocks noGrp="1" noRot="1" noChangeAspect="1" noTextEdit="1"/>
          </p:cNvSpPr>
          <p:nvPr>
            <p:ph type="sldImg"/>
          </p:nvPr>
        </p:nvSpPr>
        <p:spPr>
          <a:ln/>
        </p:spPr>
      </p:sp>
      <p:sp>
        <p:nvSpPr>
          <p:cNvPr id="317443" name="ノート プレースホルダ 2"/>
          <p:cNvSpPr>
            <a:spLocks noGrp="1"/>
          </p:cNvSpPr>
          <p:nvPr>
            <p:ph type="body" idx="1"/>
          </p:nvPr>
        </p:nvSpPr>
        <p:spPr>
          <a:noFill/>
          <a:ln/>
        </p:spPr>
        <p:txBody>
          <a:bodyPr/>
          <a:lstStyle/>
          <a:p>
            <a:r>
              <a:rPr lang="ja-JP" altLang="en-US" smtClean="0"/>
              <a:t>平成２５年に制定された「いじめ防止対策推進法」では、インターネットを通じて行われるいじめの防止が求められています。</a:t>
            </a:r>
            <a:endParaRPr lang="en-US" altLang="ja-JP" smtClean="0"/>
          </a:p>
          <a:p>
            <a:r>
              <a:rPr lang="ja-JP" altLang="en-US" smtClean="0"/>
              <a:t>＜クリック＞</a:t>
            </a:r>
          </a:p>
          <a:p>
            <a:r>
              <a:rPr lang="ja-JP" altLang="en-US" smtClean="0"/>
              <a:t>そのために、児童・生徒・保護者へ情報モラルの指導・啓発を行う必要があります。</a:t>
            </a:r>
          </a:p>
          <a:p>
            <a:endParaRPr lang="ja-JP"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スライド イメージ プレースホルダ 1"/>
          <p:cNvSpPr>
            <a:spLocks noGrp="1" noRot="1" noChangeAspect="1" noTextEdit="1"/>
          </p:cNvSpPr>
          <p:nvPr>
            <p:ph type="sldImg"/>
          </p:nvPr>
        </p:nvSpPr>
        <p:spPr>
          <a:xfrm>
            <a:off x="638175" y="444500"/>
            <a:ext cx="6032500" cy="4524375"/>
          </a:xfrm>
          <a:ln/>
        </p:spPr>
      </p:sp>
      <p:sp>
        <p:nvSpPr>
          <p:cNvPr id="152579" name="ノート プレースホルダ 2"/>
          <p:cNvSpPr>
            <a:spLocks noGrp="1"/>
          </p:cNvSpPr>
          <p:nvPr>
            <p:ph type="body" idx="1"/>
          </p:nvPr>
        </p:nvSpPr>
        <p:spPr>
          <a:xfrm>
            <a:off x="589771" y="5045298"/>
            <a:ext cx="6056224" cy="4777855"/>
          </a:xfrm>
        </p:spPr>
        <p:txBody>
          <a:bodyPr/>
          <a:lstStyle/>
          <a:p>
            <a:r>
              <a:rPr lang="ja-JP" altLang="en-US" dirty="0" smtClean="0">
                <a:latin typeface="Arial" pitchFamily="34" charset="0"/>
              </a:rPr>
              <a:t>近年、インターネットやパソコン、携帯電話などＩＣＴが日常生活に欠かせないものとなり、子どもたちも学習や友達とのコミュニケーションなどに頻繁に利用するようになってきています。今後、それぞれの特性を踏まえ、積極的・主体的に活用していく子どもたちを育成していくことが望まれています。</a:t>
            </a:r>
          </a:p>
          <a:p>
            <a:r>
              <a:rPr lang="ja-JP" altLang="en-US" dirty="0" smtClean="0">
                <a:latin typeface="Arial" pitchFamily="34" charset="0"/>
              </a:rPr>
              <a:t>一方、インターネット上では、誹謗中傷やいわゆる「ネットいじめ」、青少年を対象とした犯罪や違法・有害情報、いわゆる「ケータイ依存」などの問題が数多く発生しており、これらの問題に適切に対応できるよう、「情報モラル」について指導することも必要となってきています。</a:t>
            </a:r>
          </a:p>
          <a:p>
            <a:r>
              <a:rPr lang="ja-JP" altLang="en-US" dirty="0" smtClean="0">
                <a:latin typeface="Arial" pitchFamily="34" charset="0"/>
              </a:rPr>
              <a:t>このような状況を受け、新学習指導要領では、総則の中で「情報モラルを身に付け、適切に活用できるようにする」などとして、すべての教科等においてすべての教員に情報モラル教育の実施を義務づけ、学校における情報モラル教育をさらに充実させることとされています。</a:t>
            </a:r>
          </a:p>
          <a:p>
            <a:r>
              <a:rPr lang="ja-JP" altLang="en-US" dirty="0" smtClean="0">
                <a:latin typeface="Arial" pitchFamily="34" charset="0"/>
              </a:rPr>
              <a:t>子ども達がＩＣＴを日常的に活用し、「明るいネット社会を」築いていけるように先生方が指導しなければいけません。  </a:t>
            </a:r>
          </a:p>
          <a:p>
            <a:r>
              <a:rPr lang="zh-TW" altLang="en-US" dirty="0" smtClean="0">
                <a:latin typeface="Arial" pitchFamily="34" charset="0"/>
              </a:rPr>
              <a:t>一般社団法人日本教育情報化振興会</a:t>
            </a:r>
            <a:r>
              <a:rPr lang="ja-JP" altLang="en-US" dirty="0" smtClean="0">
                <a:latin typeface="Arial" pitchFamily="34" charset="0"/>
              </a:rPr>
              <a:t>では「ネット社会の歩き方」（音声付き・大画面対応とするとともに、最新の状況を反映した新教材も追加）教材を用意しました。今回はそれを有効活用して授業を具体的に展開できるようなそういう研修を行うことができるようにすることを目的としています。</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p:cNvSpPr>
            <a:spLocks noGrp="1" noRot="1" noChangeAspect="1" noTextEdit="1"/>
          </p:cNvSpPr>
          <p:nvPr>
            <p:ph type="sldImg"/>
          </p:nvPr>
        </p:nvSpPr>
        <p:spPr>
          <a:xfrm>
            <a:off x="638175" y="444500"/>
            <a:ext cx="6032500" cy="4524375"/>
          </a:xfrm>
          <a:ln/>
        </p:spPr>
      </p:sp>
      <p:sp>
        <p:nvSpPr>
          <p:cNvPr id="18534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では、「情報モラル」とはどのようなものなのでしょうか。</a:t>
            </a:r>
            <a:endParaRPr lang="en-US" altLang="ja-JP" dirty="0" smtClean="0">
              <a:latin typeface="Arial" pitchFamily="34" charset="0"/>
            </a:endParaRPr>
          </a:p>
          <a:p>
            <a:r>
              <a:rPr lang="ja-JP" altLang="en-US" dirty="0" smtClean="0">
                <a:latin typeface="Arial" pitchFamily="34" charset="0"/>
              </a:rPr>
              <a:t>「</a:t>
            </a:r>
            <a:r>
              <a:rPr lang="ja-JP" altLang="ja-JP" dirty="0" smtClean="0">
                <a:latin typeface="Arial" pitchFamily="34" charset="0"/>
              </a:rPr>
              <a:t>情報モラル</a:t>
            </a:r>
            <a:r>
              <a:rPr lang="ja-JP" altLang="en-US" dirty="0" smtClean="0">
                <a:latin typeface="Arial" pitchFamily="34" charset="0"/>
              </a:rPr>
              <a:t>」という言葉は１９８７</a:t>
            </a:r>
            <a:r>
              <a:rPr lang="ja-JP" altLang="ja-JP" dirty="0" smtClean="0">
                <a:latin typeface="Arial" pitchFamily="34" charset="0"/>
              </a:rPr>
              <a:t>年</a:t>
            </a:r>
            <a:r>
              <a:rPr lang="ja-JP" altLang="en-US" dirty="0" smtClean="0">
                <a:latin typeface="Arial" pitchFamily="34" charset="0"/>
              </a:rPr>
              <a:t>の臨</a:t>
            </a:r>
            <a:r>
              <a:rPr lang="ja-JP" altLang="ja-JP" dirty="0" smtClean="0">
                <a:latin typeface="Arial" pitchFamily="34" charset="0"/>
              </a:rPr>
              <a:t>教審第三次答申</a:t>
            </a:r>
            <a:r>
              <a:rPr lang="ja-JP" altLang="en-US" dirty="0" smtClean="0">
                <a:latin typeface="Arial" pitchFamily="34" charset="0"/>
              </a:rPr>
              <a:t>で初めて文部省（当時）で使われた造語です</a:t>
            </a:r>
            <a:endParaRPr lang="en-US" altLang="ja-JP" dirty="0" smtClean="0">
              <a:latin typeface="Arial" pitchFamily="34" charset="0"/>
            </a:endParaRPr>
          </a:p>
          <a:p>
            <a:r>
              <a:rPr lang="ja-JP" altLang="en-US" dirty="0" smtClean="0">
                <a:latin typeface="Arial" pitchFamily="34" charset="0"/>
              </a:rPr>
              <a:t>２０００</a:t>
            </a:r>
            <a:r>
              <a:rPr lang="ja-JP" altLang="ja-JP" dirty="0" smtClean="0">
                <a:latin typeface="Arial" pitchFamily="34" charset="0"/>
              </a:rPr>
              <a:t>年３月</a:t>
            </a:r>
            <a:r>
              <a:rPr lang="ja-JP" altLang="en-US" dirty="0" smtClean="0">
                <a:latin typeface="Arial" pitchFamily="34" charset="0"/>
              </a:rPr>
              <a:t>の</a:t>
            </a:r>
            <a:r>
              <a:rPr lang="ja-JP" altLang="ja-JP" dirty="0" smtClean="0">
                <a:latin typeface="Arial" pitchFamily="34" charset="0"/>
              </a:rPr>
              <a:t>高等学校学習指導要領解説情報編</a:t>
            </a:r>
            <a:r>
              <a:rPr lang="ja-JP" altLang="en-US" dirty="0" smtClean="0">
                <a:latin typeface="Arial" pitchFamily="34" charset="0"/>
              </a:rPr>
              <a:t>で</a:t>
            </a:r>
            <a:r>
              <a:rPr lang="ja-JP" altLang="ja-JP" dirty="0" smtClean="0">
                <a:latin typeface="Arial" pitchFamily="34" charset="0"/>
              </a:rPr>
              <a:t>「情報社会で適正な活動を行うための基になる考え方と態度」</a:t>
            </a:r>
            <a:r>
              <a:rPr lang="ja-JP" altLang="en-US" dirty="0" smtClean="0">
                <a:latin typeface="Arial" pitchFamily="34" charset="0"/>
              </a:rPr>
              <a:t>と定義されました</a:t>
            </a:r>
            <a:endParaRPr lang="en-US" altLang="ja-JP" dirty="0" smtClean="0">
              <a:latin typeface="Arial" pitchFamily="34" charset="0"/>
            </a:endParaRPr>
          </a:p>
          <a:p>
            <a:r>
              <a:rPr lang="ja-JP" altLang="en-US" dirty="0" smtClean="0">
                <a:latin typeface="Arial" pitchFamily="34" charset="0"/>
              </a:rPr>
              <a:t>以降、現在に至るまでこの定義で情報モラルが使われています</a:t>
            </a:r>
            <a:endParaRPr lang="ja-JP" altLang="ja-JP" dirty="0" smtClean="0">
              <a:latin typeface="Arial" pitchFamily="34" charset="0"/>
            </a:endParaRPr>
          </a:p>
          <a:p>
            <a:endParaRPr lang="en-US" altLang="ja-JP" b="1"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スライド イメージ プレースホルダ 1"/>
          <p:cNvSpPr>
            <a:spLocks noGrp="1" noRot="1" noChangeAspect="1" noTextEdit="1"/>
          </p:cNvSpPr>
          <p:nvPr>
            <p:ph type="sldImg"/>
          </p:nvPr>
        </p:nvSpPr>
        <p:spPr>
          <a:xfrm>
            <a:off x="638175" y="444500"/>
            <a:ext cx="6032500" cy="4524375"/>
          </a:xfrm>
          <a:ln/>
        </p:spPr>
      </p:sp>
      <p:sp>
        <p:nvSpPr>
          <p:cNvPr id="18637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平成１９年３月に文科省の委託事業で「</a:t>
            </a:r>
            <a:r>
              <a:rPr lang="en-US" altLang="ja-JP" dirty="0" smtClean="0">
                <a:latin typeface="Arial" pitchFamily="34" charset="0"/>
              </a:rPr>
              <a:t>『</a:t>
            </a:r>
            <a:r>
              <a:rPr lang="ja-JP" altLang="en-US" dirty="0" smtClean="0">
                <a:latin typeface="Arial" pitchFamily="34" charset="0"/>
              </a:rPr>
              <a:t>情報モラル</a:t>
            </a:r>
            <a:r>
              <a:rPr lang="en-US" altLang="ja-JP" dirty="0" smtClean="0">
                <a:latin typeface="Arial" pitchFamily="34" charset="0"/>
              </a:rPr>
              <a:t>』</a:t>
            </a:r>
            <a:r>
              <a:rPr lang="ja-JP" altLang="en-US" dirty="0" smtClean="0">
                <a:latin typeface="Arial" pitchFamily="34" charset="0"/>
              </a:rPr>
              <a:t>指導実践キックオフガイド」が作成されました</a:t>
            </a:r>
            <a:endParaRPr lang="en-US" altLang="ja-JP" dirty="0" smtClean="0">
              <a:latin typeface="Arial" pitchFamily="34" charset="0"/>
            </a:endParaRPr>
          </a:p>
          <a:p>
            <a:r>
              <a:rPr lang="ja-JP" altLang="en-US" dirty="0" smtClean="0">
                <a:latin typeface="Arial" pitchFamily="34" charset="0"/>
              </a:rPr>
              <a:t>それまで情報モラルの指導内容がまちまち行われていたのですが、このキックオフガイドの登場で情報モラルの指導内容が体系的に定義されました。</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スライド イメージ プレースホルダ 1"/>
          <p:cNvSpPr>
            <a:spLocks noGrp="1" noRot="1" noChangeAspect="1" noTextEdit="1"/>
          </p:cNvSpPr>
          <p:nvPr>
            <p:ph type="sldImg"/>
          </p:nvPr>
        </p:nvSpPr>
        <p:spPr>
          <a:xfrm>
            <a:off x="638175" y="444500"/>
            <a:ext cx="6032500" cy="4524375"/>
          </a:xfrm>
          <a:ln/>
        </p:spPr>
      </p:sp>
      <p:sp>
        <p:nvSpPr>
          <p:cNvPr id="187395" name="ノート プレースホルダ 2"/>
          <p:cNvSpPr>
            <a:spLocks noGrp="1"/>
          </p:cNvSpPr>
          <p:nvPr>
            <p:ph type="body" idx="1"/>
          </p:nvPr>
        </p:nvSpPr>
        <p:spPr>
          <a:xfrm>
            <a:off x="589770" y="5117306"/>
            <a:ext cx="6071548" cy="4705847"/>
          </a:xfrm>
        </p:spPr>
        <p:txBody>
          <a:bodyPr/>
          <a:lstStyle/>
          <a:p>
            <a:r>
              <a:rPr lang="ja-JP" altLang="en-US" dirty="0" smtClean="0">
                <a:latin typeface="Arial" pitchFamily="34" charset="0"/>
              </a:rPr>
              <a:t>この「</a:t>
            </a:r>
            <a:r>
              <a:rPr lang="en-US" altLang="ja-JP" dirty="0" smtClean="0">
                <a:latin typeface="Arial" pitchFamily="34" charset="0"/>
              </a:rPr>
              <a:t>『</a:t>
            </a:r>
            <a:r>
              <a:rPr lang="ja-JP" altLang="en-US" dirty="0" smtClean="0">
                <a:latin typeface="Arial" pitchFamily="34" charset="0"/>
              </a:rPr>
              <a:t>情報モラル</a:t>
            </a:r>
            <a:r>
              <a:rPr lang="en-US" altLang="ja-JP" dirty="0" smtClean="0">
                <a:latin typeface="Arial" pitchFamily="34" charset="0"/>
              </a:rPr>
              <a:t>』</a:t>
            </a:r>
            <a:r>
              <a:rPr lang="ja-JP" altLang="en-US" dirty="0" smtClean="0">
                <a:latin typeface="Arial" pitchFamily="34" charset="0"/>
              </a:rPr>
              <a:t>指導実践キックオフガイド」に掲載されている「情報モラル指導モデルカリキュラム表」が日本における情報モラルの体系的な内容を示しました。そして現在、若干の修正を加えられながら、この考え方が基本に受け継がれています。 </a:t>
            </a:r>
            <a:endParaRPr lang="en-US" altLang="ja-JP" dirty="0" smtClean="0">
              <a:latin typeface="Arial" pitchFamily="34" charset="0"/>
            </a:endParaRPr>
          </a:p>
          <a:p>
            <a:r>
              <a:rPr lang="en-US" altLang="ja-JP" dirty="0" smtClean="0">
                <a:latin typeface="Arial" pitchFamily="34" charset="0"/>
              </a:rPr>
              <a:t>※</a:t>
            </a:r>
            <a:r>
              <a:rPr lang="ja-JP" altLang="en-US" dirty="0" smtClean="0">
                <a:latin typeface="Arial" pitchFamily="34" charset="0"/>
              </a:rPr>
              <a:t>　配布資料の「情報モラル　指導者研修ハンドブック」の中に「情報モラル指導モデルカリキュラム表」が掲載されています。</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2"/>
          <p:cNvSpPr>
            <a:spLocks noGrp="1" noRot="1" noChangeAspect="1" noChangeArrowheads="1" noTextEdit="1"/>
          </p:cNvSpPr>
          <p:nvPr>
            <p:ph type="sldImg"/>
          </p:nvPr>
        </p:nvSpPr>
        <p:spPr>
          <a:xfrm>
            <a:off x="638175" y="444500"/>
            <a:ext cx="6032500" cy="4524375"/>
          </a:xfrm>
          <a:ln/>
        </p:spPr>
      </p:sp>
      <p:sp>
        <p:nvSpPr>
          <p:cNvPr id="188420" name="Rectangle 3"/>
          <p:cNvSpPr>
            <a:spLocks noGrp="1" noChangeArrowheads="1"/>
          </p:cNvSpPr>
          <p:nvPr>
            <p:ph type="body" idx="1"/>
          </p:nvPr>
        </p:nvSpPr>
        <p:spPr>
          <a:xfrm>
            <a:off x="589770" y="5042610"/>
            <a:ext cx="6147443" cy="4780543"/>
          </a:xfrm>
        </p:spPr>
        <p:txBody>
          <a:bodyPr/>
          <a:lstStyle/>
          <a:p>
            <a:pPr eaLnBrk="1" hangingPunct="1">
              <a:spcBef>
                <a:spcPct val="0"/>
              </a:spcBef>
            </a:pPr>
            <a:r>
              <a:rPr lang="ja-JP" altLang="ja-JP" dirty="0" smtClean="0">
                <a:latin typeface="Arial" pitchFamily="34" charset="0"/>
              </a:rPr>
              <a:t>情報モラルの</a:t>
            </a:r>
            <a:r>
              <a:rPr lang="ja-JP" altLang="en-US" dirty="0" smtClean="0">
                <a:latin typeface="Arial" pitchFamily="34" charset="0"/>
              </a:rPr>
              <a:t>指導</a:t>
            </a:r>
            <a:r>
              <a:rPr lang="ja-JP" altLang="ja-JP" dirty="0" smtClean="0">
                <a:latin typeface="Arial" pitchFamily="34" charset="0"/>
              </a:rPr>
              <a:t>内容</a:t>
            </a:r>
            <a:r>
              <a:rPr lang="ja-JP" altLang="en-US" dirty="0" smtClean="0">
                <a:latin typeface="Arial" pitchFamily="34" charset="0"/>
              </a:rPr>
              <a:t>には２領域５項目があります。２領域とは</a:t>
            </a:r>
          </a:p>
          <a:p>
            <a:pPr eaLnBrk="1" hangingPunct="1">
              <a:spcBef>
                <a:spcPct val="0"/>
              </a:spcBef>
            </a:pPr>
            <a:r>
              <a:rPr lang="ja-JP" altLang="en-US" dirty="0" smtClean="0">
                <a:latin typeface="Arial" pitchFamily="34" charset="0"/>
              </a:rPr>
              <a:t>＜クリック＞</a:t>
            </a:r>
          </a:p>
          <a:p>
            <a:pPr eaLnBrk="1" hangingPunct="1">
              <a:spcBef>
                <a:spcPct val="0"/>
              </a:spcBef>
            </a:pPr>
            <a:r>
              <a:rPr lang="ja-JP" altLang="en-US" dirty="0" smtClean="0">
                <a:latin typeface="Arial" pitchFamily="34" charset="0"/>
              </a:rPr>
              <a:t>心を磨く情報倫理の領域</a:t>
            </a:r>
            <a:r>
              <a:rPr lang="ja-JP" altLang="en-US" sz="800" dirty="0">
                <a:latin typeface="Arial" pitchFamily="34" charset="0"/>
              </a:rPr>
              <a:t>と</a:t>
            </a:r>
            <a:r>
              <a:rPr lang="ja-JP" altLang="en-US" dirty="0" smtClean="0">
                <a:latin typeface="Arial" pitchFamily="34" charset="0"/>
              </a:rPr>
              <a:t>知恵を磨く情報安全の二つです。それぞれ２つの領域を相互に関連させながら情報社会を生きる上での正しい判断力を身につけなければなりません。次に、情報倫理（心を磨く）の領域には</a:t>
            </a:r>
          </a:p>
          <a:p>
            <a:r>
              <a:rPr lang="ja-JP" altLang="en-US" dirty="0" smtClean="0">
                <a:latin typeface="Arial" pitchFamily="34" charset="0"/>
              </a:rPr>
              <a:t>＜クリック＞ </a:t>
            </a:r>
          </a:p>
          <a:p>
            <a:r>
              <a:rPr lang="ja-JP" altLang="en-US" dirty="0" smtClean="0">
                <a:latin typeface="Arial" pitchFamily="34" charset="0"/>
              </a:rPr>
              <a:t>「</a:t>
            </a:r>
            <a:r>
              <a:rPr lang="ja-JP" altLang="en-US" dirty="0" smtClean="0">
                <a:latin typeface="Calibri" pitchFamily="34" charset="0"/>
              </a:rPr>
              <a:t>情報社会の倫理」と</a:t>
            </a:r>
            <a:r>
              <a:rPr lang="ja-JP" altLang="en-US" dirty="0" smtClean="0">
                <a:latin typeface="Arial" pitchFamily="34" charset="0"/>
              </a:rPr>
              <a:t>＜クリック＞</a:t>
            </a:r>
            <a:r>
              <a:rPr lang="ja-JP" altLang="en-US" dirty="0" smtClean="0">
                <a:latin typeface="Calibri" pitchFamily="34" charset="0"/>
              </a:rPr>
              <a:t>「法の理解と遵守」があります。</a:t>
            </a:r>
            <a:r>
              <a:rPr lang="ja-JP" altLang="en-US" dirty="0" smtClean="0">
                <a:latin typeface="Arial" pitchFamily="34" charset="0"/>
              </a:rPr>
              <a:t>情報安全（知恵を磨く）の領域には、</a:t>
            </a:r>
          </a:p>
          <a:p>
            <a:r>
              <a:rPr lang="ja-JP" altLang="en-US" dirty="0" smtClean="0">
                <a:latin typeface="Arial" pitchFamily="34" charset="0"/>
              </a:rPr>
              <a:t>＜クリック＞</a:t>
            </a:r>
          </a:p>
          <a:p>
            <a:r>
              <a:rPr lang="ja-JP" altLang="en-US" dirty="0" smtClean="0">
                <a:latin typeface="Arial" pitchFamily="34" charset="0"/>
              </a:rPr>
              <a:t>「</a:t>
            </a:r>
            <a:r>
              <a:rPr lang="ja-JP" altLang="en-US" dirty="0" smtClean="0">
                <a:latin typeface="Calibri" pitchFamily="34" charset="0"/>
              </a:rPr>
              <a:t>安全への知恵」と</a:t>
            </a:r>
            <a:r>
              <a:rPr lang="ja-JP" altLang="en-US" dirty="0" smtClean="0">
                <a:latin typeface="Arial" pitchFamily="34" charset="0"/>
              </a:rPr>
              <a:t>＜クリック＞</a:t>
            </a:r>
            <a:r>
              <a:rPr lang="ja-JP" altLang="en-US" dirty="0" smtClean="0">
                <a:latin typeface="Calibri" pitchFamily="34" charset="0"/>
              </a:rPr>
              <a:t>「情報セキュリティ」があります。</a:t>
            </a:r>
            <a:r>
              <a:rPr lang="ja-JP" altLang="en-US" dirty="0" smtClean="0">
                <a:latin typeface="Arial" pitchFamily="34" charset="0"/>
              </a:rPr>
              <a:t>さらに情報倫理と情報安全の二つの領域をまたぐ内容として、</a:t>
            </a:r>
          </a:p>
          <a:p>
            <a:r>
              <a:rPr lang="ja-JP" altLang="en-US" dirty="0" smtClean="0">
                <a:latin typeface="Arial" pitchFamily="34" charset="0"/>
              </a:rPr>
              <a:t>＜クリック＞「</a:t>
            </a:r>
            <a:r>
              <a:rPr lang="ja-JP" altLang="en-US" dirty="0" smtClean="0">
                <a:latin typeface="Calibri" pitchFamily="34" charset="0"/>
              </a:rPr>
              <a:t>公共的なネットワーク社会の構築</a:t>
            </a:r>
            <a:r>
              <a:rPr lang="ja-JP" altLang="en-US" dirty="0" smtClean="0">
                <a:latin typeface="Arial" pitchFamily="34" charset="0"/>
              </a:rPr>
              <a:t>」があるのです。</a:t>
            </a:r>
            <a:endParaRPr lang="ja-JP" altLang="en-US" dirty="0" smtClean="0">
              <a:latin typeface="Calibri" pitchFamily="34" charset="0"/>
            </a:endParaRPr>
          </a:p>
          <a:p>
            <a:endParaRPr lang="ja-JP" altLang="en-US" dirty="0" smtClean="0">
              <a:latin typeface="Calibri" pitchFamily="34" charset="0"/>
            </a:endParaRPr>
          </a:p>
          <a:p>
            <a:pPr eaLnBrk="1" hangingPunct="1">
              <a:spcBef>
                <a:spcPct val="0"/>
              </a:spcBef>
            </a:pPr>
            <a:endParaRPr lang="ja-JP" altLang="en-US" dirty="0" smtClean="0">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スライド イメージ プレースホルダ 1"/>
          <p:cNvSpPr>
            <a:spLocks noGrp="1" noRot="1" noChangeAspect="1" noTextEdit="1"/>
          </p:cNvSpPr>
          <p:nvPr>
            <p:ph type="sldImg"/>
          </p:nvPr>
        </p:nvSpPr>
        <p:spPr>
          <a:ln/>
        </p:spPr>
      </p:sp>
      <p:sp>
        <p:nvSpPr>
          <p:cNvPr id="189443" name="ノート プレースホルダ 2"/>
          <p:cNvSpPr>
            <a:spLocks noGrp="1"/>
          </p:cNvSpPr>
          <p:nvPr>
            <p:ph type="body" idx="1"/>
          </p:nvPr>
        </p:nvSpPr>
        <p:spPr/>
        <p:txBody>
          <a:bodyPr/>
          <a:lstStyle/>
          <a:p>
            <a:r>
              <a:rPr lang="ja-JP" altLang="en-US" smtClean="0">
                <a:latin typeface="Arial" pitchFamily="34" charset="0"/>
              </a:rPr>
              <a:t>それでは、モデルカリキュラム表に沿って、情報モラルの内容を見ていきましょう</a:t>
            </a:r>
          </a:p>
          <a:p>
            <a:r>
              <a:rPr lang="ja-JP" altLang="en-US" smtClean="0">
                <a:latin typeface="Arial" pitchFamily="34" charset="0"/>
              </a:rPr>
              <a:t>＜クリック＞</a:t>
            </a:r>
          </a:p>
          <a:p>
            <a:r>
              <a:rPr lang="ja-JP" altLang="en-US" smtClean="0">
                <a:latin typeface="Arial" pitchFamily="34" charset="0"/>
              </a:rPr>
              <a:t>「</a:t>
            </a:r>
            <a:r>
              <a:rPr lang="ja-JP" altLang="en-US" smtClean="0">
                <a:latin typeface="Calibri" pitchFamily="34" charset="0"/>
              </a:rPr>
              <a:t>情報社会の倫理</a:t>
            </a:r>
            <a:r>
              <a:rPr lang="ja-JP" altLang="en-US" smtClean="0">
                <a:latin typeface="Arial" pitchFamily="34" charset="0"/>
              </a:rPr>
              <a:t>」では、情報に関する自他の権利を尊重して責任ある行動を行うことがねらいです</a:t>
            </a:r>
            <a:br>
              <a:rPr lang="ja-JP" altLang="en-US" smtClean="0">
                <a:latin typeface="Arial" pitchFamily="34" charset="0"/>
              </a:rPr>
            </a:br>
            <a:r>
              <a:rPr lang="ja-JP" altLang="en-US" smtClean="0">
                <a:latin typeface="Arial" pitchFamily="34" charset="0"/>
              </a:rPr>
              <a:t>小学校では人の作ったものを大切にしたり、他人や社会への 影響を考えて行動することの大切さを学びます</a:t>
            </a:r>
            <a:endParaRPr lang="en-US" altLang="ja-JP" smtClean="0">
              <a:latin typeface="Arial" pitchFamily="34" charset="0"/>
            </a:endParaRPr>
          </a:p>
          <a:p>
            <a:r>
              <a:rPr lang="ja-JP" altLang="en-US" smtClean="0">
                <a:latin typeface="Arial" pitchFamily="34" charset="0"/>
              </a:rPr>
              <a:t>中学・高等学校では他者の権利や知的財産権を尊重し、情報社会への参画において責任ある態度を取り、自らに 課せられた義務を果たすことを学びます</a:t>
            </a:r>
            <a:endParaRPr lang="en-US" altLang="ja-JP" smtClean="0">
              <a:latin typeface="Arial" pitchFamily="34" charset="0"/>
            </a:endParaRPr>
          </a:p>
          <a:p>
            <a:endParaRPr lang="ja-JP" altLang="en-US" smtClean="0">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スライド イメージ プレースホルダ 1"/>
          <p:cNvSpPr>
            <a:spLocks noGrp="1" noRot="1" noChangeAspect="1" noTextEdit="1"/>
          </p:cNvSpPr>
          <p:nvPr>
            <p:ph type="sldImg"/>
          </p:nvPr>
        </p:nvSpPr>
        <p:spPr>
          <a:xfrm>
            <a:off x="638175" y="444500"/>
            <a:ext cx="6032500" cy="4524375"/>
          </a:xfrm>
          <a:ln/>
        </p:spPr>
      </p:sp>
      <p:sp>
        <p:nvSpPr>
          <p:cNvPr id="19456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次に、情報モラルを学年の発達段階に応じてどのように系統的に指導していくのか説明します。まず</a:t>
            </a:r>
          </a:p>
          <a:p>
            <a:pPr eaLnBrk="1" hangingPunct="1">
              <a:spcBef>
                <a:spcPct val="0"/>
              </a:spcBef>
            </a:pPr>
            <a:r>
              <a:rPr lang="ja-JP" altLang="en-US" dirty="0" smtClean="0">
                <a:latin typeface="Arial" pitchFamily="34" charset="0"/>
              </a:rPr>
              <a:t>＜クリック＞</a:t>
            </a:r>
          </a:p>
          <a:p>
            <a:r>
              <a:rPr lang="ja-JP" altLang="en-US" dirty="0" smtClean="0">
                <a:latin typeface="Arial" pitchFamily="34" charset="0"/>
              </a:rPr>
              <a:t>小学校低学年ではでは情報モラルの授業を明示的に行うのではなく、国語や生活科、道徳、学級活動等で情報モラルの学習内容を織り込んで実施するとよいでしょう</a:t>
            </a:r>
            <a:endParaRPr lang="en-US" altLang="ja-JP" dirty="0" smtClean="0">
              <a:latin typeface="Arial" pitchFamily="34" charset="0"/>
            </a:endParaRPr>
          </a:p>
          <a:p>
            <a:r>
              <a:rPr lang="ja-JP" altLang="en-US" dirty="0" smtClean="0">
                <a:latin typeface="Arial" pitchFamily="34" charset="0"/>
              </a:rPr>
              <a:t>この段階では、「良いこと」と「いけないこと」の区別をはっきり判断する力を付けさせ、情報モラルの素地を養います</a:t>
            </a:r>
            <a:endParaRPr lang="en-US" altLang="ja-JP" dirty="0" smtClean="0">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スライド イメージ プレースホルダ 1"/>
          <p:cNvSpPr>
            <a:spLocks noGrp="1" noRot="1" noChangeAspect="1" noTextEdit="1"/>
          </p:cNvSpPr>
          <p:nvPr>
            <p:ph type="sldImg"/>
          </p:nvPr>
        </p:nvSpPr>
        <p:spPr>
          <a:xfrm>
            <a:off x="638175" y="444500"/>
            <a:ext cx="6032500" cy="4524375"/>
          </a:xfrm>
          <a:ln/>
        </p:spPr>
      </p:sp>
      <p:sp>
        <p:nvSpPr>
          <p:cNvPr id="19558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小学校中学年では情報モラルの最初の入り口として、情報活用には積極的な面（アクセル）と、慎重を要する面（ブレーキ）の両面があり、情報手段を使う人間の判断によって良い使い方になったり、悪い使い方になったりすることを指導します</a:t>
            </a:r>
            <a:endParaRPr lang="en-US" altLang="ja-JP" dirty="0" smtClean="0">
              <a:latin typeface="Arial" pitchFamily="34" charset="0"/>
            </a:endParaRPr>
          </a:p>
          <a:p>
            <a:r>
              <a:rPr lang="ja-JP" altLang="en-US" dirty="0" smtClean="0">
                <a:latin typeface="Arial" pitchFamily="34" charset="0"/>
              </a:rPr>
              <a:t>児童に社会性が芽生え、正義感が盛り上がるこの時期にこそ「情報倫理」に軸足を置いて児童の心をしっかり耕すことが求められます</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スライド イメージ プレースホルダ 1"/>
          <p:cNvSpPr>
            <a:spLocks noGrp="1" noRot="1" noChangeAspect="1" noTextEdit="1"/>
          </p:cNvSpPr>
          <p:nvPr>
            <p:ph type="sldImg"/>
          </p:nvPr>
        </p:nvSpPr>
        <p:spPr>
          <a:xfrm>
            <a:off x="638175" y="444500"/>
            <a:ext cx="6032500" cy="4524375"/>
          </a:xfrm>
          <a:ln/>
        </p:spPr>
      </p:sp>
      <p:sp>
        <p:nvSpPr>
          <p:cNvPr id="19661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小学校高学年では、情報社会の基礎的な特性が理解できる段階であるため、情報倫理に加えて情報安全やセキュリティー教育の素地を養います</a:t>
            </a:r>
            <a:endParaRPr lang="en-US" altLang="ja-JP" dirty="0" smtClean="0">
              <a:latin typeface="Arial" pitchFamily="34" charset="0"/>
            </a:endParaRPr>
          </a:p>
          <a:p>
            <a:r>
              <a:rPr lang="ja-JP" altLang="en-US" dirty="0" smtClean="0">
                <a:latin typeface="Arial" pitchFamily="34" charset="0"/>
              </a:rPr>
              <a:t>携帯電話を所有し始める時期でもあるので、コミュニケーションツールの正しい使い方や相手を思いやるコミュニケーションにも留意させます</a:t>
            </a:r>
            <a:endParaRPr lang="en-US" altLang="ja-JP"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スライド イメージ プレースホルダ 1"/>
          <p:cNvSpPr>
            <a:spLocks noGrp="1" noRot="1" noChangeAspect="1" noTextEdit="1"/>
          </p:cNvSpPr>
          <p:nvPr>
            <p:ph type="sldImg"/>
          </p:nvPr>
        </p:nvSpPr>
        <p:spPr>
          <a:xfrm>
            <a:off x="638175" y="444500"/>
            <a:ext cx="6032500" cy="4524375"/>
          </a:xfrm>
          <a:ln/>
        </p:spPr>
      </p:sp>
      <p:sp>
        <p:nvSpPr>
          <p:cNvPr id="197635"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中学生は、ネットワークのユーザーとして積極的に情報社会に参加し始めます</a:t>
            </a:r>
            <a:endParaRPr lang="en-US" altLang="ja-JP" dirty="0" smtClean="0">
              <a:latin typeface="Arial" pitchFamily="34" charset="0"/>
            </a:endParaRPr>
          </a:p>
          <a:p>
            <a:r>
              <a:rPr lang="ja-JP" altLang="en-US" dirty="0" smtClean="0">
                <a:latin typeface="Arial" pitchFamily="34" charset="0"/>
              </a:rPr>
              <a:t>そのため「情報倫理」と「情報安全」の両面をきちんと指導する必要があります</a:t>
            </a:r>
            <a:endParaRPr lang="en-US" altLang="ja-JP" dirty="0" smtClean="0">
              <a:latin typeface="Arial" pitchFamily="34" charset="0"/>
            </a:endParaRPr>
          </a:p>
          <a:p>
            <a:r>
              <a:rPr lang="ja-JP" altLang="en-US" dirty="0" smtClean="0">
                <a:latin typeface="Arial" pitchFamily="34" charset="0"/>
              </a:rPr>
              <a:t>特に多くの事件や事故が生起している現状があるため、事例研究などを取り入れることも大切です</a:t>
            </a:r>
            <a:endParaRPr lang="en-US" altLang="ja-JP" dirty="0" smtClean="0">
              <a:latin typeface="Arial" pitchFamily="34" charset="0"/>
            </a:endParaRPr>
          </a:p>
          <a:p>
            <a:r>
              <a:rPr lang="ja-JP" altLang="en-US" dirty="0" smtClean="0">
                <a:latin typeface="Arial" pitchFamily="34" charset="0"/>
              </a:rPr>
              <a:t>学習指導要領でも多くの教科等で情報モラルを指導することが求まられています</a:t>
            </a:r>
            <a:endParaRPr lang="en-US" altLang="ja-JP" dirty="0" smtClean="0">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スライド イメージ プレースホルダ 1"/>
          <p:cNvSpPr>
            <a:spLocks noGrp="1" noRot="1" noChangeAspect="1" noTextEdit="1"/>
          </p:cNvSpPr>
          <p:nvPr>
            <p:ph type="sldImg"/>
          </p:nvPr>
        </p:nvSpPr>
        <p:spPr>
          <a:xfrm>
            <a:off x="638175" y="444500"/>
            <a:ext cx="6032500" cy="4524375"/>
          </a:xfrm>
          <a:ln/>
        </p:spPr>
      </p:sp>
      <p:sp>
        <p:nvSpPr>
          <p:cNvPr id="19865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高等学校では、情報社会に踏み出す一人前のネットユーザーとして学校教育で求められる情報モラルをすべて体得させる必要があります</a:t>
            </a:r>
            <a:endParaRPr lang="en-US" altLang="ja-JP" dirty="0" smtClean="0">
              <a:latin typeface="Arial" pitchFamily="34" charset="0"/>
            </a:endParaRPr>
          </a:p>
          <a:p>
            <a:r>
              <a:rPr lang="ja-JP" altLang="en-US" dirty="0" smtClean="0">
                <a:latin typeface="Arial" pitchFamily="34" charset="0"/>
              </a:rPr>
              <a:t>特にセキュリティー対策や情報の安全運用、法令遵守などにも留意して、よりよいネットワーク社会の構築を目指す人格の完成をめざしたいです</a:t>
            </a:r>
          </a:p>
          <a:p>
            <a:r>
              <a:rPr lang="ja-JP" altLang="en-US" dirty="0" smtClean="0">
                <a:latin typeface="Arial" pitchFamily="34" charset="0"/>
              </a:rPr>
              <a:t>これらに若干の修正を加え、発展させたものが「情報モラル指導カリキュラムチェックリスト」になります。</a:t>
            </a:r>
            <a:endParaRPr lang="en-US" altLang="ja-JP" dirty="0"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638175" y="444500"/>
            <a:ext cx="6032500" cy="4524375"/>
          </a:xfrm>
          <a:ln/>
        </p:spPr>
      </p:sp>
      <p:sp>
        <p:nvSpPr>
          <p:cNvPr id="153603" name="Rectangle 3"/>
          <p:cNvSpPr>
            <a:spLocks noGrp="1" noChangeArrowheads="1"/>
          </p:cNvSpPr>
          <p:nvPr>
            <p:ph type="body" idx="1"/>
          </p:nvPr>
        </p:nvSpPr>
        <p:spPr>
          <a:xfrm>
            <a:off x="589771" y="5117306"/>
            <a:ext cx="6128232" cy="4705847"/>
          </a:xfrm>
        </p:spPr>
        <p:txBody>
          <a:bodyPr/>
          <a:lstStyle/>
          <a:p>
            <a:r>
              <a:rPr lang="ja-JP" altLang="en-US" dirty="0" smtClean="0">
                <a:latin typeface="Arial" pitchFamily="34" charset="0"/>
              </a:rPr>
              <a:t>本セミナーの目的は、情報モラル教育を全国に広めることです。そのために、全国の小中高等学校で「ネット社会の歩き方」を活用して情報モラルの授業を実施していただかなければなりません。</a:t>
            </a:r>
            <a:endParaRPr lang="en-US" altLang="ja-JP" dirty="0" smtClean="0">
              <a:latin typeface="Arial" pitchFamily="34" charset="0"/>
            </a:endParaRPr>
          </a:p>
          <a:p>
            <a:r>
              <a:rPr lang="ja-JP" altLang="en-US" dirty="0" smtClean="0">
                <a:latin typeface="Arial" pitchFamily="34" charset="0"/>
              </a:rPr>
              <a:t>＜クリック＞</a:t>
            </a:r>
          </a:p>
          <a:p>
            <a:r>
              <a:rPr lang="ja-JP" altLang="en-US" dirty="0" smtClean="0">
                <a:latin typeface="Arial" pitchFamily="34" charset="0"/>
              </a:rPr>
              <a:t>そこで、まず全国１５回このセミナーを開催します。このセミナーでは「ネット社会の歩き方」を用いた情報モラルの授業をどのように計画し実施すればよいか、学校現場や教育委員会主催の研修で指導される講師の先生を養成します。</a:t>
            </a:r>
          </a:p>
          <a:p>
            <a:r>
              <a:rPr lang="ja-JP" altLang="en-US" dirty="0" smtClean="0">
                <a:latin typeface="Arial" pitchFamily="34" charset="0"/>
              </a:rPr>
              <a:t>＜クリック＞</a:t>
            </a:r>
          </a:p>
          <a:p>
            <a:r>
              <a:rPr lang="ja-JP" altLang="en-US" dirty="0" smtClean="0">
                <a:latin typeface="Arial" pitchFamily="34" charset="0"/>
              </a:rPr>
              <a:t>このセミナーで学ばれたのべ１２００人を超える方が、学校現場や教育委員会に戻られて、それぞれの持ち場で情報モラルの研修を実施していただき、全国に情報モラル教育を広げてもらおうと考えています。このため、今回のセミナーで我々が使うプレゼンやワークシートなどはすべて全員の先生にお持ち帰りいただいて、それぞれの職場の環境に合わせてアレンジしていただいた上で、研修会でお使いいただきたいと考えています。</a:t>
            </a:r>
          </a:p>
          <a:p>
            <a:r>
              <a:rPr lang="ja-JP" altLang="en-US" dirty="0" smtClean="0">
                <a:latin typeface="Arial" pitchFamily="34" charset="0"/>
              </a:rPr>
              <a:t>＜クリック＞</a:t>
            </a:r>
          </a:p>
          <a:p>
            <a:r>
              <a:rPr lang="ja-JP" altLang="en-US" dirty="0" smtClean="0">
                <a:latin typeface="Arial" pitchFamily="34" charset="0"/>
              </a:rPr>
              <a:t>そして、皆さんに情報モラル教育を展開いただいた結果として、</a:t>
            </a:r>
            <a:r>
              <a:rPr lang="ja-JP" altLang="en-US" dirty="0" smtClean="0">
                <a:solidFill>
                  <a:srgbClr val="000000"/>
                </a:solidFill>
                <a:latin typeface="Arial" pitchFamily="34" charset="0"/>
              </a:rPr>
              <a:t>すべての先生が情報モラル教育を実施して頂き、すべての教科等で情報モラル教育を実施して頂くようにするのが本講義の目的です。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p:cNvSpPr>
            <a:spLocks noGrp="1" noRot="1" noChangeAspect="1" noTextEdit="1"/>
          </p:cNvSpPr>
          <p:nvPr>
            <p:ph type="sldImg"/>
          </p:nvPr>
        </p:nvSpPr>
        <p:spPr>
          <a:xfrm>
            <a:off x="638175" y="444500"/>
            <a:ext cx="6032500" cy="4524375"/>
          </a:xfrm>
          <a:ln/>
        </p:spPr>
      </p:sp>
      <p:sp>
        <p:nvSpPr>
          <p:cNvPr id="199683" name="ノート プレースホルダ 2"/>
          <p:cNvSpPr>
            <a:spLocks noGrp="1"/>
          </p:cNvSpPr>
          <p:nvPr>
            <p:ph type="body" idx="1"/>
          </p:nvPr>
        </p:nvSpPr>
        <p:spPr>
          <a:xfrm>
            <a:off x="589770" y="5117306"/>
            <a:ext cx="6147443" cy="4705847"/>
          </a:xfrm>
        </p:spPr>
        <p:txBody>
          <a:bodyPr/>
          <a:lstStyle/>
          <a:p>
            <a:pPr>
              <a:spcBef>
                <a:spcPct val="50000"/>
              </a:spcBef>
            </a:pPr>
            <a:r>
              <a:rPr lang="ja-JP" altLang="en-US" dirty="0" smtClean="0">
                <a:latin typeface="Arial" pitchFamily="34" charset="0"/>
              </a:rPr>
              <a:t>なお、小中学校については、「情報モラル指導実践キックオフガイド」の情報モラル指導モデルカリキュラム表を新学習指導要領に対応させるべく文部科学省で改訂しました。</a:t>
            </a:r>
          </a:p>
          <a:p>
            <a:pPr>
              <a:spcBef>
                <a:spcPct val="50000"/>
              </a:spcBef>
            </a:pPr>
            <a:r>
              <a:rPr lang="ja-JP" altLang="en-US" dirty="0" smtClean="0">
                <a:latin typeface="Arial" pitchFamily="34" charset="0"/>
              </a:rPr>
              <a:t>それは「情報モラル教育実践ガイダンス」で情報モラル指導カリキュラムチェックリストとして紹介されています。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スライド イメージ プレースホルダ 1"/>
          <p:cNvSpPr>
            <a:spLocks noGrp="1" noRot="1" noChangeAspect="1" noTextEdit="1"/>
          </p:cNvSpPr>
          <p:nvPr>
            <p:ph type="sldImg"/>
          </p:nvPr>
        </p:nvSpPr>
        <p:spPr>
          <a:xfrm>
            <a:off x="638175" y="444500"/>
            <a:ext cx="6032500" cy="4524375"/>
          </a:xfrm>
          <a:ln/>
        </p:spPr>
      </p:sp>
      <p:sp>
        <p:nvSpPr>
          <p:cNvPr id="200707" name="ノート プレースホルダ 2"/>
          <p:cNvSpPr>
            <a:spLocks noGrp="1"/>
          </p:cNvSpPr>
          <p:nvPr>
            <p:ph type="body" idx="1"/>
          </p:nvPr>
        </p:nvSpPr>
        <p:spPr>
          <a:xfrm>
            <a:off x="589770" y="5042610"/>
            <a:ext cx="6147443" cy="4780543"/>
          </a:xfrm>
        </p:spPr>
        <p:txBody>
          <a:bodyPr/>
          <a:lstStyle/>
          <a:p>
            <a:r>
              <a:rPr lang="ja-JP" altLang="en-US" dirty="0" smtClean="0">
                <a:latin typeface="ＭＳ 明朝" panose="02020609040205080304" pitchFamily="17" charset="-128"/>
                <a:ea typeface="ＭＳ 明朝" panose="02020609040205080304" pitchFamily="17" charset="-128"/>
              </a:rPr>
              <a:t>次に、情報モラルの指導に関して実践的な内容について見ていきましょう。</a:t>
            </a:r>
            <a:endParaRPr lang="en-US" altLang="ja-JP" dirty="0" smtClean="0">
              <a:latin typeface="ＭＳ 明朝" panose="02020609040205080304" pitchFamily="17" charset="-128"/>
              <a:ea typeface="ＭＳ 明朝" panose="02020609040205080304" pitchFamily="17" charset="-128"/>
            </a:endParaRPr>
          </a:p>
          <a:p>
            <a:endParaRPr lang="ja-JP" altLang="en-US" dirty="0" smtClean="0">
              <a:latin typeface="Arial" pitchFamily="34" charset="0"/>
              <a:ea typeface="ＭＳ Ｐゴシック" pitchFamily="5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 1"/>
          <p:cNvSpPr>
            <a:spLocks noGrp="1" noRot="1" noChangeAspect="1" noTextEdit="1"/>
          </p:cNvSpPr>
          <p:nvPr>
            <p:ph type="sldImg"/>
          </p:nvPr>
        </p:nvSpPr>
        <p:spPr>
          <a:xfrm>
            <a:off x="638175" y="444500"/>
            <a:ext cx="6032500" cy="4524375"/>
          </a:xfrm>
          <a:ln/>
        </p:spPr>
      </p:sp>
      <p:sp>
        <p:nvSpPr>
          <p:cNvPr id="201731"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小学校の総則には「情報モラルを身に付け」と強い表現で書かれています。</a:t>
            </a:r>
            <a:endParaRPr lang="en-US" altLang="ja-JP" dirty="0" smtClean="0">
              <a:latin typeface="Arial" pitchFamily="34" charset="0"/>
            </a:endParaRPr>
          </a:p>
          <a:p>
            <a:r>
              <a:rPr lang="ja-JP" altLang="en-US" dirty="0" smtClean="0">
                <a:latin typeface="Arial" pitchFamily="34" charset="0"/>
              </a:rPr>
              <a:t>このことにより、各学校では年間指導計画を立ててすべての児童に</a:t>
            </a:r>
          </a:p>
          <a:p>
            <a:r>
              <a:rPr lang="ja-JP" altLang="en-US" dirty="0" smtClean="0">
                <a:latin typeface="Arial" pitchFamily="34" charset="0"/>
              </a:rPr>
              <a:t>＜クリック＞</a:t>
            </a:r>
          </a:p>
          <a:p>
            <a:r>
              <a:rPr lang="ja-JP" altLang="en-US" dirty="0" smtClean="0">
                <a:latin typeface="Arial" pitchFamily="34" charset="0"/>
              </a:rPr>
              <a:t>「情報モラル」が</a:t>
            </a:r>
          </a:p>
          <a:p>
            <a:r>
              <a:rPr lang="ja-JP" altLang="en-US" dirty="0" smtClean="0">
                <a:latin typeface="Arial" pitchFamily="34" charset="0"/>
              </a:rPr>
              <a:t>＜クリック＞</a:t>
            </a:r>
          </a:p>
          <a:p>
            <a:r>
              <a:rPr lang="ja-JP" altLang="en-US" dirty="0" smtClean="0">
                <a:latin typeface="Arial" pitchFamily="34" charset="0"/>
              </a:rPr>
              <a:t>「身につく」ように指導することが求められます。</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a:xfrm>
            <a:off x="638175" y="444500"/>
            <a:ext cx="6032500" cy="4524375"/>
          </a:xfrm>
          <a:ln/>
        </p:spPr>
      </p:sp>
      <p:sp>
        <p:nvSpPr>
          <p:cNvPr id="202755"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小学校の国語の解説には</a:t>
            </a:r>
          </a:p>
          <a:p>
            <a:r>
              <a:rPr lang="ja-JP" altLang="en-US" dirty="0" smtClean="0">
                <a:latin typeface="Arial" pitchFamily="34" charset="0"/>
              </a:rPr>
              <a:t>＜クリック＞</a:t>
            </a:r>
          </a:p>
          <a:p>
            <a:r>
              <a:rPr lang="ja-JP" altLang="en-US" dirty="0" smtClean="0">
                <a:latin typeface="Arial" pitchFamily="34" charset="0"/>
              </a:rPr>
              <a:t> 「著作権の尊重や保護」について書かれています。</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スライド イメージ プレースホルダ 1"/>
          <p:cNvSpPr>
            <a:spLocks noGrp="1" noRot="1" noChangeAspect="1" noTextEdit="1"/>
          </p:cNvSpPr>
          <p:nvPr>
            <p:ph type="sldImg"/>
          </p:nvPr>
        </p:nvSpPr>
        <p:spPr>
          <a:xfrm>
            <a:off x="638175" y="444500"/>
            <a:ext cx="6032500" cy="4524375"/>
          </a:xfrm>
          <a:ln/>
        </p:spPr>
      </p:sp>
      <p:sp>
        <p:nvSpPr>
          <p:cNvPr id="20377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社会では５年の情報産業の学習の際に、 </a:t>
            </a:r>
          </a:p>
          <a:p>
            <a:r>
              <a:rPr lang="ja-JP" altLang="en-US" dirty="0" smtClean="0">
                <a:latin typeface="Arial" pitchFamily="34" charset="0"/>
              </a:rPr>
              <a:t>＜クリック＞</a:t>
            </a:r>
          </a:p>
          <a:p>
            <a:r>
              <a:rPr lang="ja-JP" altLang="en-US" dirty="0" smtClean="0">
                <a:latin typeface="Arial" pitchFamily="34" charset="0"/>
              </a:rPr>
              <a:t>情報化の進展が国民の生活に大きな影響を与えていることを指導することになっています。</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スライド イメージ プレースホルダ 1"/>
          <p:cNvSpPr>
            <a:spLocks noGrp="1" noRot="1" noChangeAspect="1" noTextEdit="1"/>
          </p:cNvSpPr>
          <p:nvPr>
            <p:ph type="sldImg"/>
          </p:nvPr>
        </p:nvSpPr>
        <p:spPr>
          <a:xfrm>
            <a:off x="638175" y="444500"/>
            <a:ext cx="6032500" cy="4524375"/>
          </a:xfrm>
          <a:ln/>
        </p:spPr>
      </p:sp>
      <p:sp>
        <p:nvSpPr>
          <p:cNvPr id="20480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道徳では</a:t>
            </a:r>
          </a:p>
          <a:p>
            <a:r>
              <a:rPr lang="ja-JP" altLang="en-US" dirty="0" smtClean="0">
                <a:latin typeface="Arial" pitchFamily="34" charset="0"/>
              </a:rPr>
              <a:t>＜クリック＞</a:t>
            </a:r>
          </a:p>
          <a:p>
            <a:r>
              <a:rPr lang="ja-JP" altLang="en-US" dirty="0" smtClean="0">
                <a:latin typeface="Arial" pitchFamily="34" charset="0"/>
              </a:rPr>
              <a:t> 「情報モラルに関する指導に留意すること」と明記されています。</a:t>
            </a:r>
            <a:endParaRPr lang="en-US" altLang="ja-JP" dirty="0" smtClean="0">
              <a:latin typeface="Arial" pitchFamily="34" charset="0"/>
            </a:endParaRPr>
          </a:p>
          <a:p>
            <a:r>
              <a:rPr lang="ja-JP" altLang="en-US" dirty="0" smtClean="0">
                <a:latin typeface="Arial" pitchFamily="34" charset="0"/>
              </a:rPr>
              <a:t>このことにより、すべての教師が道徳の時間に情報モラルを指導することになります。</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スライド イメージ プレースホルダ 1"/>
          <p:cNvSpPr>
            <a:spLocks noGrp="1" noRot="1" noChangeAspect="1" noTextEdit="1"/>
          </p:cNvSpPr>
          <p:nvPr>
            <p:ph type="sldImg"/>
          </p:nvPr>
        </p:nvSpPr>
        <p:spPr>
          <a:xfrm>
            <a:off x="638175" y="444500"/>
            <a:ext cx="6032500" cy="4524375"/>
          </a:xfrm>
          <a:ln/>
        </p:spPr>
      </p:sp>
      <p:sp>
        <p:nvSpPr>
          <p:cNvPr id="20582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道徳の解説には</a:t>
            </a:r>
          </a:p>
          <a:p>
            <a:r>
              <a:rPr lang="ja-JP" altLang="en-US" dirty="0" smtClean="0">
                <a:latin typeface="Arial" pitchFamily="34" charset="0"/>
              </a:rPr>
              <a:t>＜クリック＞</a:t>
            </a:r>
          </a:p>
          <a:p>
            <a:r>
              <a:rPr lang="ja-JP" altLang="en-US" dirty="0" smtClean="0">
                <a:latin typeface="Arial" pitchFamily="34" charset="0"/>
              </a:rPr>
              <a:t> ①情報モラルにかかわる題材を生かす、 </a:t>
            </a:r>
          </a:p>
          <a:p>
            <a:r>
              <a:rPr lang="ja-JP" altLang="en-US" dirty="0" smtClean="0">
                <a:latin typeface="Arial" pitchFamily="34" charset="0"/>
              </a:rPr>
              <a:t>＜クリック＞ </a:t>
            </a:r>
          </a:p>
          <a:p>
            <a:r>
              <a:rPr lang="ja-JP" altLang="en-US" dirty="0" smtClean="0">
                <a:latin typeface="Arial" pitchFamily="34" charset="0"/>
              </a:rPr>
              <a:t>②コンピュータによる疑似体験を授業の一部に取り入れる、</a:t>
            </a:r>
          </a:p>
          <a:p>
            <a:r>
              <a:rPr lang="ja-JP" altLang="en-US" dirty="0" smtClean="0">
                <a:latin typeface="Arial" pitchFamily="34" charset="0"/>
              </a:rPr>
              <a:t> ＜クリック＞</a:t>
            </a:r>
          </a:p>
          <a:p>
            <a:r>
              <a:rPr lang="ja-JP" altLang="en-US" dirty="0" smtClean="0">
                <a:latin typeface="Arial" pitchFamily="34" charset="0"/>
              </a:rPr>
              <a:t> ③児童の生活体験の中の情報モラルにかかわる体験を想起させる、の３点が指導上の工夫として取り上げられています。</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スライド イメージ プレースホルダ 1"/>
          <p:cNvSpPr>
            <a:spLocks noGrp="1" noRot="1" noChangeAspect="1" noTextEdit="1"/>
          </p:cNvSpPr>
          <p:nvPr>
            <p:ph type="sldImg"/>
          </p:nvPr>
        </p:nvSpPr>
        <p:spPr>
          <a:xfrm>
            <a:off x="638175" y="444500"/>
            <a:ext cx="6032500" cy="4524375"/>
          </a:xfrm>
          <a:ln/>
        </p:spPr>
      </p:sp>
      <p:sp>
        <p:nvSpPr>
          <p:cNvPr id="206851" name="ノート プレースホルダ 2"/>
          <p:cNvSpPr>
            <a:spLocks noGrp="1"/>
          </p:cNvSpPr>
          <p:nvPr>
            <p:ph type="body" idx="1"/>
          </p:nvPr>
        </p:nvSpPr>
        <p:spPr>
          <a:xfrm>
            <a:off x="589770" y="5192002"/>
            <a:ext cx="6147443" cy="4631151"/>
          </a:xfrm>
        </p:spPr>
        <p:txBody>
          <a:bodyPr/>
          <a:lstStyle/>
          <a:p>
            <a:r>
              <a:rPr lang="ja-JP" altLang="en-US" dirty="0" smtClean="0">
                <a:solidFill>
                  <a:srgbClr val="000000"/>
                </a:solidFill>
                <a:latin typeface="Arial" pitchFamily="34" charset="0"/>
              </a:rPr>
              <a:t>また、道徳の時間の留意点として「</a:t>
            </a:r>
            <a:r>
              <a:rPr lang="ja-JP" altLang="en-US" dirty="0" smtClean="0">
                <a:latin typeface="Arial" pitchFamily="34" charset="0"/>
              </a:rPr>
              <a:t>解説」には</a:t>
            </a:r>
            <a:r>
              <a:rPr lang="ja-JP" altLang="en-US" dirty="0" smtClean="0">
                <a:solidFill>
                  <a:srgbClr val="000000"/>
                </a:solidFill>
                <a:latin typeface="Arial" pitchFamily="34" charset="0"/>
              </a:rPr>
              <a:t>「道徳の時間は，道徳的価値の自覚及び自己の生き方についての考えを深めることを通して道徳的実践力を育成する時間であるとの特質を踏まえ，例えば，情報機器の使い方やインターネットの操作，危険回避の方法やその際の行動の具体的な練習を行うことにその主眼をおくのではないことに留意する必要がある。」と書かれています。</a:t>
            </a:r>
            <a:endParaRPr lang="en-US" altLang="ja-JP" dirty="0" smtClean="0">
              <a:solidFill>
                <a:srgbClr val="000000"/>
              </a:solidFill>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スライド イメージ プレースホルダ 1"/>
          <p:cNvSpPr>
            <a:spLocks noGrp="1" noRot="1" noChangeAspect="1" noTextEdit="1"/>
          </p:cNvSpPr>
          <p:nvPr>
            <p:ph type="sldImg"/>
          </p:nvPr>
        </p:nvSpPr>
        <p:spPr>
          <a:xfrm>
            <a:off x="638175" y="444500"/>
            <a:ext cx="6032500" cy="4524375"/>
          </a:xfrm>
          <a:ln/>
        </p:spPr>
      </p:sp>
      <p:sp>
        <p:nvSpPr>
          <p:cNvPr id="207875"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「総合的な学習の時間」にも</a:t>
            </a:r>
          </a:p>
          <a:p>
            <a:r>
              <a:rPr lang="ja-JP" altLang="en-US" dirty="0" smtClean="0">
                <a:latin typeface="Arial" pitchFamily="34" charset="0"/>
              </a:rPr>
              <a:t>＜クリック＞</a:t>
            </a:r>
          </a:p>
          <a:p>
            <a:r>
              <a:rPr lang="ja-JP" altLang="en-US" dirty="0" smtClean="0">
                <a:latin typeface="Arial" pitchFamily="34" charset="0"/>
              </a:rPr>
              <a:t> 「</a:t>
            </a:r>
            <a:r>
              <a:rPr lang="ja-JP" altLang="ja-JP" dirty="0" smtClean="0">
                <a:latin typeface="Arial" pitchFamily="34" charset="0"/>
              </a:rPr>
              <a:t>情報が日常生活や社会に与える影響を考えたりするなどの学習活動が行われるようにすること」</a:t>
            </a:r>
            <a:r>
              <a:rPr lang="ja-JP" altLang="en-US" dirty="0" smtClean="0">
                <a:latin typeface="Arial" pitchFamily="34" charset="0"/>
              </a:rPr>
              <a:t>と書かれています。</a:t>
            </a:r>
            <a:endParaRPr lang="en-US" altLang="ja-JP" dirty="0"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スライド イメージ プレースホルダ 1"/>
          <p:cNvSpPr>
            <a:spLocks noGrp="1" noRot="1" noChangeAspect="1" noTextEdit="1"/>
          </p:cNvSpPr>
          <p:nvPr>
            <p:ph type="sldImg"/>
          </p:nvPr>
        </p:nvSpPr>
        <p:spPr>
          <a:xfrm>
            <a:off x="638175" y="444500"/>
            <a:ext cx="6032500" cy="4524375"/>
          </a:xfrm>
          <a:ln/>
        </p:spPr>
      </p:sp>
      <p:sp>
        <p:nvSpPr>
          <p:cNvPr id="20889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特別活動の「学級活動」の解説にも</a:t>
            </a:r>
          </a:p>
          <a:p>
            <a:r>
              <a:rPr lang="ja-JP" altLang="en-US" dirty="0" smtClean="0">
                <a:latin typeface="Arial" pitchFamily="34" charset="0"/>
              </a:rPr>
              <a:t>＜クリック＞</a:t>
            </a:r>
          </a:p>
          <a:p>
            <a:r>
              <a:rPr lang="ja-JP" altLang="en-US" dirty="0" smtClean="0">
                <a:latin typeface="Arial" pitchFamily="34" charset="0"/>
              </a:rPr>
              <a:t> 「情報モラルに関する指導」という記述が見られます。</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Rot="1" noChangeAspect="1" noChangeArrowheads="1" noTextEdit="1"/>
          </p:cNvSpPr>
          <p:nvPr>
            <p:ph type="sldImg"/>
          </p:nvPr>
        </p:nvSpPr>
        <p:spPr>
          <a:xfrm>
            <a:off x="638175" y="444500"/>
            <a:ext cx="6032500" cy="4524375"/>
          </a:xfrm>
          <a:ln/>
        </p:spPr>
      </p:sp>
      <p:sp>
        <p:nvSpPr>
          <p:cNvPr id="154627" name="Rectangle 3"/>
          <p:cNvSpPr>
            <a:spLocks noGrp="1" noChangeArrowheads="1"/>
          </p:cNvSpPr>
          <p:nvPr>
            <p:ph type="body" idx="1"/>
          </p:nvPr>
        </p:nvSpPr>
        <p:spPr>
          <a:xfrm>
            <a:off x="589771" y="5045298"/>
            <a:ext cx="6128232" cy="4777855"/>
          </a:xfrm>
        </p:spPr>
        <p:txBody>
          <a:bodyPr/>
          <a:lstStyle/>
          <a:p>
            <a:r>
              <a:rPr lang="ja-JP" altLang="en-US" dirty="0" smtClean="0">
                <a:latin typeface="Arial" pitchFamily="34" charset="0"/>
              </a:rPr>
              <a:t>そのために、本セミナーではまず、社会の情報化に伴いネット社会でどのようなことが生起し、学校現場はどのような課題に直面しているのか、その現状をデータを元に認識していいただきます。</a:t>
            </a:r>
            <a:endParaRPr lang="en-US" altLang="ja-JP" dirty="0" smtClean="0">
              <a:latin typeface="Arial" pitchFamily="34" charset="0"/>
            </a:endParaRPr>
          </a:p>
          <a:p>
            <a:r>
              <a:rPr lang="ja-JP" altLang="en-US" dirty="0" smtClean="0">
                <a:latin typeface="Arial" pitchFamily="34" charset="0"/>
              </a:rPr>
              <a:t>次に情報モラル指導の理論編として、なぜ情報モラルが必要とされるのか</a:t>
            </a:r>
            <a:r>
              <a:rPr lang="ja-JP" altLang="en-US" dirty="0" err="1" smtClean="0">
                <a:latin typeface="Arial" pitchFamily="34" charset="0"/>
              </a:rPr>
              <a:t>や</a:t>
            </a:r>
            <a:r>
              <a:rPr lang="ja-JP" altLang="en-US" dirty="0" smtClean="0">
                <a:latin typeface="Arial" pitchFamily="34" charset="0"/>
              </a:rPr>
              <a:t>、情報社会の特性、新学習指導要領に記載されている</a:t>
            </a:r>
            <a:r>
              <a:rPr lang="ja-JP" altLang="ja-JP" dirty="0" smtClean="0">
                <a:latin typeface="Arial" pitchFamily="34" charset="0"/>
              </a:rPr>
              <a:t>情報モラル</a:t>
            </a:r>
            <a:r>
              <a:rPr lang="ja-JP" altLang="en-US" dirty="0" smtClean="0">
                <a:latin typeface="Arial" pitchFamily="34" charset="0"/>
              </a:rPr>
              <a:t>、さらには情報モラルの指導内容について解説します</a:t>
            </a:r>
            <a:endParaRPr lang="en-US" altLang="ja-JP" dirty="0" smtClean="0">
              <a:latin typeface="Arial" pitchFamily="34" charset="0"/>
            </a:endParaRPr>
          </a:p>
          <a:p>
            <a:r>
              <a:rPr lang="ja-JP" altLang="en-US" dirty="0" smtClean="0">
                <a:latin typeface="Arial" pitchFamily="34" charset="0"/>
              </a:rPr>
              <a:t>そして情報モラル指導の実践編として、年間指導計画の立て方や「指導カリキュラムチェックリスト」の使い方、場面ごとの指導例、保護者への啓発、問題発生時の対応例等について説明します</a:t>
            </a:r>
            <a:endParaRPr lang="en-US" altLang="ja-JP" dirty="0" smtClean="0">
              <a:latin typeface="Arial" pitchFamily="34" charset="0"/>
            </a:endParaRPr>
          </a:p>
          <a:p>
            <a:r>
              <a:rPr lang="ja-JP" altLang="en-US" dirty="0" smtClean="0">
                <a:latin typeface="Arial" pitchFamily="34" charset="0"/>
              </a:rPr>
              <a:t>さらに「ネット社会の歩き方」の活用では、今回リニューアルされた「ネット社会の歩き方」をどのように授業に活用するのかを校種別に解説します</a:t>
            </a:r>
            <a:endParaRPr lang="en-US" altLang="ja-JP" dirty="0" smtClean="0">
              <a:latin typeface="Arial" pitchFamily="34" charset="0"/>
            </a:endParaRPr>
          </a:p>
          <a:p>
            <a:r>
              <a:rPr lang="ja-JP" altLang="en-US" dirty="0" smtClean="0">
                <a:latin typeface="Arial" pitchFamily="34" charset="0"/>
              </a:rPr>
              <a:t>その他の教材の紹介では年間指導計画をより充実したものに補強するため、「ネット社会の歩き方」以外の情報モラル教材について紹介します</a:t>
            </a:r>
            <a:endParaRPr lang="en-US" altLang="ja-JP" dirty="0" smtClean="0">
              <a:latin typeface="Arial" pitchFamily="34" charset="0"/>
            </a:endParaRPr>
          </a:p>
          <a:p>
            <a:r>
              <a:rPr lang="ja-JP" altLang="en-US" dirty="0" smtClean="0">
                <a:latin typeface="Arial" pitchFamily="34" charset="0"/>
              </a:rPr>
              <a:t>また、研修時間が豊富に用意されているセミナーでは、座学の講義だけでなく、参加者がグループに分かれて研修計画の立案などの活動を行うワークショップも行います。</a:t>
            </a:r>
            <a:endParaRPr lang="en-US" altLang="ja-JP" dirty="0" smtClean="0">
              <a:latin typeface="Arial" pitchFamily="34" charset="0"/>
            </a:endParaRPr>
          </a:p>
          <a:p>
            <a:r>
              <a:rPr lang="ja-JP" altLang="en-US" dirty="0" smtClean="0">
                <a:latin typeface="Arial" pitchFamily="34" charset="0"/>
              </a:rPr>
              <a:t>最後に、このセミナーで伝えたいことや、これから実施される研修会で参加される方にこれだけは伝えてもらいたいことを述べさせていただきます</a:t>
            </a:r>
            <a:endParaRPr lang="en-US" altLang="ja-JP" dirty="0" smtClean="0">
              <a:latin typeface="Arial" pitchFamily="34" charset="0"/>
            </a:endParaRPr>
          </a:p>
          <a:p>
            <a:endParaRPr lang="en-US" altLang="ja-JP" dirty="0" smtClean="0">
              <a:latin typeface="Arial" pitchFamily="34" charset="0"/>
            </a:endParaRPr>
          </a:p>
          <a:p>
            <a:endParaRPr lang="en-US" altLang="ja-JP" dirty="0" smtClean="0">
              <a:latin typeface="Arial" pitchFamily="34" charset="0"/>
              <a:ea typeface="HGP創英角ｺﾞｼｯｸUB" pitchFamily="50"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p:cNvSpPr>
            <a:spLocks noGrp="1" noRot="1" noChangeAspect="1" noTextEdit="1"/>
          </p:cNvSpPr>
          <p:nvPr>
            <p:ph type="sldImg"/>
          </p:nvPr>
        </p:nvSpPr>
        <p:spPr>
          <a:xfrm>
            <a:off x="638175" y="444500"/>
            <a:ext cx="6032500" cy="4524375"/>
          </a:xfrm>
          <a:ln/>
        </p:spPr>
      </p:sp>
      <p:sp>
        <p:nvSpPr>
          <p:cNvPr id="209923" name="ノート プレースホルダ 2"/>
          <p:cNvSpPr>
            <a:spLocks noGrp="1"/>
          </p:cNvSpPr>
          <p:nvPr>
            <p:ph type="body" idx="1"/>
          </p:nvPr>
        </p:nvSpPr>
        <p:spPr>
          <a:xfrm>
            <a:off x="589770" y="5117306"/>
            <a:ext cx="6223337" cy="4705847"/>
          </a:xfrm>
        </p:spPr>
        <p:txBody>
          <a:bodyPr/>
          <a:lstStyle/>
          <a:p>
            <a:r>
              <a:rPr lang="ja-JP" altLang="en-US" dirty="0" smtClean="0">
                <a:latin typeface="Arial" pitchFamily="34" charset="0"/>
              </a:rPr>
              <a:t>以上見てきたように、小学校学習指導要領の国語、社会、道徳、特別活動（学級活動）には情報モラルの学習活動が記載されています</a:t>
            </a:r>
            <a:endParaRPr lang="en-US" altLang="ja-JP" dirty="0" smtClean="0">
              <a:latin typeface="Arial" pitchFamily="34" charset="0"/>
            </a:endParaRPr>
          </a:p>
          <a:p>
            <a:r>
              <a:rPr lang="ja-JP" altLang="en-US" dirty="0"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smtClean="0">
              <a:latin typeface="Arial" pitchFamily="34" charset="0"/>
            </a:endParaRPr>
          </a:p>
          <a:p>
            <a:r>
              <a:rPr lang="ja-JP" altLang="en-US" dirty="0" smtClean="0">
                <a:latin typeface="Arial" pitchFamily="34" charset="0"/>
              </a:rPr>
              <a:t>これらの教科や領域が小学校における情報モラル指導の骨格になります</a:t>
            </a:r>
            <a:endParaRPr lang="en-US" altLang="ja-JP" dirty="0" smtClean="0">
              <a:latin typeface="Arial" pitchFamily="34" charset="0"/>
            </a:endParaRPr>
          </a:p>
          <a:p>
            <a:r>
              <a:rPr lang="ja-JP" altLang="en-US" dirty="0" smtClean="0">
                <a:latin typeface="Arial" pitchFamily="34" charset="0"/>
              </a:rPr>
              <a:t>さらに他の教科や学校全体の教育活動をこれらの骨格に肉付けして、情報モラルを指導することになります</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スライド イメージ プレースホルダ 1"/>
          <p:cNvSpPr>
            <a:spLocks noGrp="1" noRot="1" noChangeAspect="1" noTextEdit="1"/>
          </p:cNvSpPr>
          <p:nvPr>
            <p:ph type="sldImg"/>
          </p:nvPr>
        </p:nvSpPr>
        <p:spPr>
          <a:xfrm>
            <a:off x="638175" y="444500"/>
            <a:ext cx="6032500" cy="4524375"/>
          </a:xfrm>
          <a:ln/>
        </p:spPr>
      </p:sp>
      <p:sp>
        <p:nvSpPr>
          <p:cNvPr id="210947" name="ノート プレースホルダ 2"/>
          <p:cNvSpPr>
            <a:spLocks noGrp="1"/>
          </p:cNvSpPr>
          <p:nvPr>
            <p:ph type="body" idx="1"/>
          </p:nvPr>
        </p:nvSpPr>
        <p:spPr>
          <a:xfrm>
            <a:off x="589770" y="5117306"/>
            <a:ext cx="6071548" cy="4705847"/>
          </a:xfrm>
        </p:spPr>
        <p:txBody>
          <a:bodyPr/>
          <a:lstStyle/>
          <a:p>
            <a:r>
              <a:rPr lang="ja-JP" altLang="en-US" dirty="0" smtClean="0">
                <a:latin typeface="Arial" pitchFamily="34" charset="0"/>
              </a:rPr>
              <a:t>中学校の総則にも</a:t>
            </a:r>
          </a:p>
          <a:p>
            <a:r>
              <a:rPr lang="ja-JP" altLang="en-US" dirty="0" smtClean="0">
                <a:latin typeface="Arial" pitchFamily="34" charset="0"/>
              </a:rPr>
              <a:t>＜クリック＞</a:t>
            </a:r>
          </a:p>
          <a:p>
            <a:r>
              <a:rPr lang="ja-JP" altLang="en-US" dirty="0" smtClean="0">
                <a:latin typeface="Arial" pitchFamily="34" charset="0"/>
              </a:rPr>
              <a:t>「情報モラルを身に付け」と書かれています。</a:t>
            </a:r>
            <a:endParaRPr lang="en-US" altLang="ja-JP" dirty="0" smtClean="0">
              <a:latin typeface="Arial" pitchFamily="34" charset="0"/>
            </a:endParaRPr>
          </a:p>
          <a:p>
            <a:r>
              <a:rPr lang="ja-JP" altLang="en-US" dirty="0" smtClean="0">
                <a:latin typeface="Arial" pitchFamily="34" charset="0"/>
              </a:rPr>
              <a:t>学校ごとに年間指導計画を作成して情報モラルを確実に習得させなければなりません。</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 イメージ プレースホルダ 1"/>
          <p:cNvSpPr>
            <a:spLocks noGrp="1" noRot="1" noChangeAspect="1" noTextEdit="1"/>
          </p:cNvSpPr>
          <p:nvPr>
            <p:ph type="sldImg"/>
          </p:nvPr>
        </p:nvSpPr>
        <p:spPr>
          <a:xfrm>
            <a:off x="638175" y="444500"/>
            <a:ext cx="6032500" cy="4524375"/>
          </a:xfrm>
          <a:ln/>
        </p:spPr>
      </p:sp>
      <p:sp>
        <p:nvSpPr>
          <p:cNvPr id="211971" name="ノート プレースホルダ 2"/>
          <p:cNvSpPr>
            <a:spLocks noGrp="1"/>
          </p:cNvSpPr>
          <p:nvPr>
            <p:ph type="body" idx="1"/>
          </p:nvPr>
        </p:nvSpPr>
        <p:spPr>
          <a:xfrm>
            <a:off x="589770" y="5042610"/>
            <a:ext cx="6223337" cy="4780543"/>
          </a:xfrm>
        </p:spPr>
        <p:txBody>
          <a:bodyPr/>
          <a:lstStyle/>
          <a:p>
            <a:r>
              <a:rPr lang="ja-JP" altLang="en-US" dirty="0" smtClean="0">
                <a:latin typeface="Arial" pitchFamily="34" charset="0"/>
              </a:rPr>
              <a:t>国語には、</a:t>
            </a:r>
          </a:p>
          <a:p>
            <a:r>
              <a:rPr lang="ja-JP" altLang="en-US" dirty="0" smtClean="0">
                <a:latin typeface="Arial" pitchFamily="34" charset="0"/>
              </a:rPr>
              <a:t>＜クリック＞</a:t>
            </a:r>
          </a:p>
          <a:p>
            <a:r>
              <a:rPr lang="ja-JP" altLang="en-US" dirty="0" smtClean="0">
                <a:latin typeface="Arial" pitchFamily="34" charset="0"/>
              </a:rPr>
              <a:t>情報の取り扱いに関する記述が見られます</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スライド イメージ プレースホルダ 1"/>
          <p:cNvSpPr>
            <a:spLocks noGrp="1" noRot="1" noChangeAspect="1" noTextEdit="1"/>
          </p:cNvSpPr>
          <p:nvPr>
            <p:ph type="sldImg"/>
          </p:nvPr>
        </p:nvSpPr>
        <p:spPr>
          <a:xfrm>
            <a:off x="638175" y="444500"/>
            <a:ext cx="6032500" cy="4524375"/>
          </a:xfrm>
          <a:ln/>
        </p:spPr>
      </p:sp>
      <p:sp>
        <p:nvSpPr>
          <p:cNvPr id="212995"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小学校と同じように</a:t>
            </a:r>
          </a:p>
          <a:p>
            <a:r>
              <a:rPr lang="ja-JP" altLang="en-US" dirty="0" smtClean="0">
                <a:latin typeface="Arial" pitchFamily="34" charset="0"/>
              </a:rPr>
              <a:t>＜クリック＞</a:t>
            </a:r>
          </a:p>
          <a:p>
            <a:r>
              <a:rPr lang="ja-JP" altLang="en-US" dirty="0" smtClean="0">
                <a:latin typeface="Arial" pitchFamily="34" charset="0"/>
              </a:rPr>
              <a:t>「引用」を通して著作権についての指導が求められます</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スライド イメージ プレースホルダ 1"/>
          <p:cNvSpPr>
            <a:spLocks noGrp="1" noRot="1" noChangeAspect="1" noTextEdit="1"/>
          </p:cNvSpPr>
          <p:nvPr>
            <p:ph type="sldImg"/>
          </p:nvPr>
        </p:nvSpPr>
        <p:spPr>
          <a:xfrm>
            <a:off x="638175" y="444500"/>
            <a:ext cx="6032500" cy="4524375"/>
          </a:xfrm>
          <a:ln/>
        </p:spPr>
      </p:sp>
      <p:sp>
        <p:nvSpPr>
          <p:cNvPr id="214019"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社会では積極的に情報手段を活用しますが、その際に</a:t>
            </a:r>
          </a:p>
          <a:p>
            <a:r>
              <a:rPr lang="ja-JP" altLang="en-US" dirty="0" smtClean="0">
                <a:latin typeface="Arial" pitchFamily="34" charset="0"/>
              </a:rPr>
              <a:t>＜クリック＞</a:t>
            </a:r>
          </a:p>
          <a:p>
            <a:r>
              <a:rPr lang="ja-JP" altLang="en-US" dirty="0" smtClean="0">
                <a:latin typeface="Arial" pitchFamily="34" charset="0"/>
              </a:rPr>
              <a:t>「情報モラルの指導にも配慮する」と書かれています</a:t>
            </a:r>
            <a:endParaRPr lang="en-US" altLang="ja-JP" dirty="0" smtClean="0">
              <a:latin typeface="Arial" pitchFamily="34" charset="0"/>
            </a:endParaRPr>
          </a:p>
          <a:p>
            <a:r>
              <a:rPr lang="ja-JP" altLang="en-US" dirty="0" smtClean="0">
                <a:latin typeface="Arial" pitchFamily="34" charset="0"/>
              </a:rPr>
              <a:t>社会科で情報手段を活用する際には併せて情報モラルを指導するように求められています</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スライド イメージ プレースホルダ 1"/>
          <p:cNvSpPr>
            <a:spLocks noGrp="1" noRot="1" noChangeAspect="1" noTextEdit="1"/>
          </p:cNvSpPr>
          <p:nvPr>
            <p:ph type="sldImg"/>
          </p:nvPr>
        </p:nvSpPr>
        <p:spPr>
          <a:xfrm>
            <a:off x="638175" y="444500"/>
            <a:ext cx="6032500" cy="4524375"/>
          </a:xfrm>
          <a:ln/>
        </p:spPr>
      </p:sp>
      <p:sp>
        <p:nvSpPr>
          <p:cNvPr id="215043"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公民の解説には</a:t>
            </a:r>
          </a:p>
          <a:p>
            <a:r>
              <a:rPr lang="ja-JP" altLang="en-US" dirty="0" smtClean="0">
                <a:latin typeface="Arial" pitchFamily="34" charset="0"/>
              </a:rPr>
              <a:t>＜クリック＞</a:t>
            </a:r>
          </a:p>
          <a:p>
            <a:r>
              <a:rPr lang="ja-JP" altLang="en-US" dirty="0" smtClean="0">
                <a:latin typeface="Arial" pitchFamily="34" charset="0"/>
              </a:rPr>
              <a:t>「情報モラルを身に付け」という表現がみられます</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スライド イメージ プレースホルダ 1"/>
          <p:cNvSpPr>
            <a:spLocks noGrp="1" noRot="1" noChangeAspect="1" noTextEdit="1"/>
          </p:cNvSpPr>
          <p:nvPr>
            <p:ph type="sldImg"/>
          </p:nvPr>
        </p:nvSpPr>
        <p:spPr>
          <a:xfrm>
            <a:off x="638175" y="444500"/>
            <a:ext cx="6032500" cy="4524375"/>
          </a:xfrm>
          <a:ln/>
        </p:spPr>
      </p:sp>
      <p:sp>
        <p:nvSpPr>
          <p:cNvPr id="21606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音楽では</a:t>
            </a:r>
          </a:p>
          <a:p>
            <a:r>
              <a:rPr lang="ja-JP" altLang="en-US" dirty="0" smtClean="0">
                <a:latin typeface="Arial" pitchFamily="34" charset="0"/>
              </a:rPr>
              <a:t>＜クリック＞</a:t>
            </a:r>
          </a:p>
          <a:p>
            <a:r>
              <a:rPr lang="ja-JP" altLang="en-US" dirty="0" smtClean="0">
                <a:latin typeface="Arial" pitchFamily="34" charset="0"/>
              </a:rPr>
              <a:t>「知的財産権」という言葉が使われ、著作権教育について確実に指導することが求められています</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スライド イメージ プレースホルダ 1"/>
          <p:cNvSpPr>
            <a:spLocks noGrp="1" noRot="1" noChangeAspect="1" noTextEdit="1"/>
          </p:cNvSpPr>
          <p:nvPr>
            <p:ph type="sldImg"/>
          </p:nvPr>
        </p:nvSpPr>
        <p:spPr>
          <a:xfrm>
            <a:off x="638175" y="444500"/>
            <a:ext cx="6032500" cy="4524375"/>
          </a:xfrm>
          <a:ln/>
        </p:spPr>
      </p:sp>
      <p:sp>
        <p:nvSpPr>
          <p:cNvPr id="217091"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美術では</a:t>
            </a:r>
          </a:p>
          <a:p>
            <a:r>
              <a:rPr lang="ja-JP" altLang="en-US" dirty="0" smtClean="0">
                <a:latin typeface="Arial" pitchFamily="34" charset="0"/>
              </a:rPr>
              <a:t>＜クリック＞</a:t>
            </a:r>
          </a:p>
          <a:p>
            <a:r>
              <a:rPr lang="ja-JP" altLang="en-US" dirty="0" smtClean="0">
                <a:latin typeface="Arial" pitchFamily="34" charset="0"/>
              </a:rPr>
              <a:t>「知的財産権」だけでなく</a:t>
            </a:r>
          </a:p>
          <a:p>
            <a:r>
              <a:rPr lang="ja-JP" altLang="en-US" dirty="0" smtClean="0">
                <a:latin typeface="Arial" pitchFamily="34" charset="0"/>
              </a:rPr>
              <a:t>＜クリック＞</a:t>
            </a:r>
          </a:p>
          <a:p>
            <a:r>
              <a:rPr lang="ja-JP" altLang="en-US" dirty="0" smtClean="0">
                <a:latin typeface="Arial" pitchFamily="34" charset="0"/>
              </a:rPr>
              <a:t>「肖像権」という言葉も使われています。</a:t>
            </a:r>
            <a:endParaRPr lang="en-US" altLang="ja-JP" dirty="0" smtClean="0">
              <a:latin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スライド イメージ プレースホルダ 1"/>
          <p:cNvSpPr>
            <a:spLocks noGrp="1" noRot="1" noChangeAspect="1" noTextEdit="1"/>
          </p:cNvSpPr>
          <p:nvPr>
            <p:ph type="sldImg"/>
          </p:nvPr>
        </p:nvSpPr>
        <p:spPr>
          <a:xfrm>
            <a:off x="638175" y="444500"/>
            <a:ext cx="6032500" cy="4524375"/>
          </a:xfrm>
          <a:ln/>
        </p:spPr>
      </p:sp>
      <p:sp>
        <p:nvSpPr>
          <p:cNvPr id="218115" name="ノート プレースホルダ 2"/>
          <p:cNvSpPr>
            <a:spLocks noGrp="1"/>
          </p:cNvSpPr>
          <p:nvPr>
            <p:ph type="body" idx="1"/>
          </p:nvPr>
        </p:nvSpPr>
        <p:spPr>
          <a:xfrm>
            <a:off x="589770" y="5042610"/>
            <a:ext cx="6147443" cy="4780543"/>
          </a:xfrm>
        </p:spPr>
        <p:txBody>
          <a:bodyPr/>
          <a:lstStyle/>
          <a:p>
            <a:r>
              <a:rPr lang="ja-JP" altLang="en-US" dirty="0" smtClean="0">
                <a:latin typeface="Arial" pitchFamily="34" charset="0"/>
              </a:rPr>
              <a:t>保健体育では</a:t>
            </a:r>
          </a:p>
          <a:p>
            <a:r>
              <a:rPr lang="ja-JP" altLang="en-US" dirty="0" smtClean="0">
                <a:latin typeface="Arial" pitchFamily="34" charset="0"/>
              </a:rPr>
              <a:t>＜クリック＞</a:t>
            </a:r>
          </a:p>
          <a:p>
            <a:r>
              <a:rPr lang="ja-JP" altLang="en-US" dirty="0" smtClean="0">
                <a:latin typeface="Arial" pitchFamily="34" charset="0"/>
              </a:rPr>
              <a:t>「情報機器の使用と健康のかかわり」を取り扱うことが記載されています</a:t>
            </a:r>
            <a:endParaRPr lang="en-US" altLang="ja-JP" dirty="0" smtClean="0">
              <a:latin typeface="Arial" pitchFamily="34" charset="0"/>
            </a:endParaRPr>
          </a:p>
          <a:p>
            <a:r>
              <a:rPr lang="ja-JP" altLang="en-US" dirty="0" smtClean="0">
                <a:latin typeface="Arial" pitchFamily="34" charset="0"/>
              </a:rPr>
              <a:t>情報機器の使いすぎによるネット依存やメール中毒のような事象を取り扱うことになります</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スライド イメージ プレースホルダ 1"/>
          <p:cNvSpPr>
            <a:spLocks noGrp="1" noRot="1" noChangeAspect="1" noTextEdit="1"/>
          </p:cNvSpPr>
          <p:nvPr>
            <p:ph type="sldImg"/>
          </p:nvPr>
        </p:nvSpPr>
        <p:spPr>
          <a:xfrm>
            <a:off x="638175" y="444500"/>
            <a:ext cx="6032500" cy="4524375"/>
          </a:xfrm>
          <a:ln/>
        </p:spPr>
      </p:sp>
      <p:sp>
        <p:nvSpPr>
          <p:cNvPr id="21913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中学校の「技術・家庭科」の情報分野は情報活用能力を育成するためのコアとなる領域です</a:t>
            </a:r>
            <a:endParaRPr lang="en-US" altLang="ja-JP" dirty="0" smtClean="0">
              <a:latin typeface="Arial" pitchFamily="34" charset="0"/>
            </a:endParaRPr>
          </a:p>
          <a:p>
            <a:r>
              <a:rPr lang="ja-JP" altLang="en-US" dirty="0" smtClean="0">
                <a:latin typeface="Arial" pitchFamily="34" charset="0"/>
              </a:rPr>
              <a:t>このため、ここが</a:t>
            </a:r>
          </a:p>
          <a:p>
            <a:r>
              <a:rPr lang="ja-JP" altLang="en-US" dirty="0" smtClean="0">
                <a:latin typeface="Arial" pitchFamily="34" charset="0"/>
              </a:rPr>
              <a:t>＜クリック＞</a:t>
            </a:r>
          </a:p>
          <a:p>
            <a:r>
              <a:rPr lang="ja-JP" altLang="en-US" dirty="0" smtClean="0">
                <a:latin typeface="Arial" pitchFamily="34" charset="0"/>
              </a:rPr>
              <a:t>情報モラルを指導する中心になります</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スライド イメージ プレースホルダ 1"/>
          <p:cNvSpPr>
            <a:spLocks noGrp="1" noRot="1" noChangeAspect="1" noTextEdit="1"/>
          </p:cNvSpPr>
          <p:nvPr>
            <p:ph type="sldImg"/>
          </p:nvPr>
        </p:nvSpPr>
        <p:spPr>
          <a:xfrm>
            <a:off x="638175" y="444500"/>
            <a:ext cx="6032500" cy="4524375"/>
          </a:xfrm>
          <a:ln/>
        </p:spPr>
      </p:sp>
      <p:sp>
        <p:nvSpPr>
          <p:cNvPr id="155651" name="ノート プレースホルダ 2"/>
          <p:cNvSpPr>
            <a:spLocks noGrp="1"/>
          </p:cNvSpPr>
          <p:nvPr>
            <p:ph type="body" idx="1"/>
          </p:nvPr>
        </p:nvSpPr>
        <p:spPr>
          <a:xfrm>
            <a:off x="589770" y="5045298"/>
            <a:ext cx="6200240" cy="4777855"/>
          </a:xfrm>
        </p:spPr>
        <p:txBody>
          <a:bodyPr/>
          <a:lstStyle/>
          <a:p>
            <a:r>
              <a:rPr lang="en-US" altLang="ja-JP" dirty="0" smtClean="0">
                <a:latin typeface="ＭＳ Ｐ明朝" pitchFamily="18" charset="-128"/>
              </a:rPr>
              <a:t>※</a:t>
            </a:r>
            <a:r>
              <a:rPr lang="ja-JP" altLang="en-US" dirty="0" smtClean="0">
                <a:latin typeface="ＭＳ Ｐ明朝" pitchFamily="18" charset="-128"/>
              </a:rPr>
              <a:t>この項目では、警察庁、内閣府、文部科学省などから発表されているデータを紹介しています。発表時間、学校及び地域の状況に応じて利用するデータを選択して下さい。また、学校及び地域の実態データを取り入れるのも有効です。 </a:t>
            </a:r>
          </a:p>
          <a:p>
            <a:r>
              <a:rPr lang="en-US" altLang="ja-JP" dirty="0" smtClean="0">
                <a:latin typeface="ＭＳ Ｐ明朝" pitchFamily="18" charset="-128"/>
              </a:rPr>
              <a:t>※</a:t>
            </a:r>
            <a:r>
              <a:rPr lang="ja-JP" altLang="en-US" dirty="0" smtClean="0">
                <a:latin typeface="ＭＳ Ｐ明朝" pitchFamily="18" charset="-128"/>
              </a:rPr>
              <a:t>以下、説明する／しないを任意に選択可能なページには＜任意＞を、説明して頂きたいページには＜必須＞を記載しました。</a:t>
            </a:r>
          </a:p>
          <a:p>
            <a:r>
              <a:rPr lang="ja-JP" altLang="en-US" dirty="0" smtClean="0">
                <a:latin typeface="ＭＳ Ｐ明朝" pitchFamily="18" charset="-128"/>
              </a:rPr>
              <a:t>では、データから見るネット社会の現状について見ていきましょう。</a:t>
            </a:r>
          </a:p>
          <a:p>
            <a:endParaRPr lang="ja-JP" altLang="en-US" dirty="0" smtClean="0">
              <a:latin typeface="ＭＳ Ｐ明朝" pitchFamily="18" charset="-128"/>
            </a:endParaRPr>
          </a:p>
          <a:p>
            <a:endParaRPr lang="ja-JP" altLang="en-US" dirty="0" smtClean="0">
              <a:latin typeface="ＭＳ Ｐ明朝" pitchFamily="18" charset="-128"/>
            </a:endParaRPr>
          </a:p>
          <a:p>
            <a:endParaRPr lang="ja-JP" altLang="en-US" dirty="0" smtClean="0">
              <a:latin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スライド イメージ プレースホルダ 1"/>
          <p:cNvSpPr>
            <a:spLocks noGrp="1" noRot="1" noChangeAspect="1" noTextEdit="1"/>
          </p:cNvSpPr>
          <p:nvPr>
            <p:ph type="sldImg"/>
          </p:nvPr>
        </p:nvSpPr>
        <p:spPr>
          <a:xfrm>
            <a:off x="638175" y="444500"/>
            <a:ext cx="6032500" cy="4524375"/>
          </a:xfrm>
          <a:ln/>
        </p:spPr>
      </p:sp>
      <p:sp>
        <p:nvSpPr>
          <p:cNvPr id="220163" name="ノート プレースホルダ 2"/>
          <p:cNvSpPr>
            <a:spLocks noGrp="1"/>
          </p:cNvSpPr>
          <p:nvPr>
            <p:ph type="body" idx="1"/>
          </p:nvPr>
        </p:nvSpPr>
        <p:spPr>
          <a:xfrm>
            <a:off x="589770" y="5042610"/>
            <a:ext cx="6071548" cy="4780543"/>
          </a:xfrm>
        </p:spPr>
        <p:txBody>
          <a:bodyPr/>
          <a:lstStyle/>
          <a:p>
            <a:r>
              <a:rPr lang="ja-JP" altLang="en-US" dirty="0" smtClean="0">
                <a:latin typeface="Arial" pitchFamily="34" charset="0"/>
              </a:rPr>
              <a:t>また、道徳でも小学校と同じように</a:t>
            </a:r>
          </a:p>
          <a:p>
            <a:r>
              <a:rPr lang="ja-JP" altLang="en-US" dirty="0" smtClean="0">
                <a:latin typeface="Arial" pitchFamily="34" charset="0"/>
              </a:rPr>
              <a:t>＜クリック＞</a:t>
            </a:r>
          </a:p>
          <a:p>
            <a:r>
              <a:rPr lang="ja-JP" altLang="en-US" dirty="0" smtClean="0">
                <a:latin typeface="Arial" pitchFamily="34" charset="0"/>
              </a:rPr>
              <a:t>「情報モラルの指導に留意すること」と書かれています</a:t>
            </a:r>
            <a:endParaRPr lang="en-US" altLang="ja-JP" dirty="0" smtClean="0">
              <a:latin typeface="Arial" pitchFamily="34" charset="0"/>
            </a:endParaRPr>
          </a:p>
          <a:p>
            <a:r>
              <a:rPr lang="ja-JP" altLang="en-US" dirty="0" smtClean="0">
                <a:latin typeface="Arial" pitchFamily="34" charset="0"/>
              </a:rPr>
              <a:t>このため、中学校の道徳の時間では必ず情報モラルをすべての担任が指導することになります</a:t>
            </a:r>
            <a:endParaRPr lang="en-US" altLang="ja-JP" dirty="0" smtClean="0">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スライド イメージ プレースホルダ 1"/>
          <p:cNvSpPr>
            <a:spLocks noGrp="1" noRot="1" noChangeAspect="1" noTextEdit="1"/>
          </p:cNvSpPr>
          <p:nvPr>
            <p:ph type="sldImg"/>
          </p:nvPr>
        </p:nvSpPr>
        <p:spPr>
          <a:xfrm>
            <a:off x="638175" y="444500"/>
            <a:ext cx="6032500" cy="4524375"/>
          </a:xfrm>
          <a:ln/>
        </p:spPr>
      </p:sp>
      <p:sp>
        <p:nvSpPr>
          <p:cNvPr id="22118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道徳の解説にはより詳しく</a:t>
            </a:r>
          </a:p>
          <a:p>
            <a:r>
              <a:rPr lang="ja-JP" altLang="en-US" dirty="0" smtClean="0">
                <a:latin typeface="Arial" pitchFamily="34" charset="0"/>
              </a:rPr>
              <a:t>＜クリック＞</a:t>
            </a:r>
          </a:p>
          <a:p>
            <a:r>
              <a:rPr lang="ja-JP" altLang="en-US" dirty="0" smtClean="0">
                <a:latin typeface="Arial" pitchFamily="34" charset="0"/>
              </a:rPr>
              <a:t>道徳と情報モラルの関わりについて書かれています。</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スライド イメージ プレースホルダ 1"/>
          <p:cNvSpPr>
            <a:spLocks noGrp="1" noRot="1" noChangeAspect="1" noTextEdit="1"/>
          </p:cNvSpPr>
          <p:nvPr>
            <p:ph type="sldImg"/>
          </p:nvPr>
        </p:nvSpPr>
        <p:spPr>
          <a:xfrm>
            <a:off x="638175" y="444500"/>
            <a:ext cx="6032500" cy="4524375"/>
          </a:xfrm>
          <a:ln/>
        </p:spPr>
      </p:sp>
      <p:sp>
        <p:nvSpPr>
          <p:cNvPr id="22221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今まで見てきた中学校学習指導要領の記載内容から、国語、社会、音楽、美術、保健体育、技術・家庭科、道徳、特別活動（学級活動）では情報モラルを取り扱うことになります</a:t>
            </a:r>
            <a:endParaRPr lang="en-US" altLang="ja-JP" dirty="0" smtClean="0">
              <a:latin typeface="Arial" pitchFamily="34" charset="0"/>
            </a:endParaRPr>
          </a:p>
          <a:p>
            <a:r>
              <a:rPr lang="ja-JP" altLang="en-US" dirty="0"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smtClean="0">
              <a:latin typeface="Arial" pitchFamily="34" charset="0"/>
            </a:endParaRPr>
          </a:p>
          <a:p>
            <a:r>
              <a:rPr lang="ja-JP" altLang="en-US" dirty="0" smtClean="0">
                <a:latin typeface="Arial" pitchFamily="34" charset="0"/>
              </a:rPr>
              <a:t>これらの教科や領域が中学校における情報モラル指導の骨格になります</a:t>
            </a:r>
          </a:p>
          <a:p>
            <a:r>
              <a:rPr lang="ja-JP" altLang="en-US" dirty="0" smtClean="0">
                <a:latin typeface="Arial" pitchFamily="34" charset="0"/>
              </a:rPr>
              <a:t>さらに他の教科や学校全体の教育活動を通して、情報モラルを指導しなければなりません</a:t>
            </a:r>
          </a:p>
          <a:p>
            <a:endParaRPr lang="ja-JP" altLang="en-US" dirty="0" smtClean="0">
              <a:latin typeface="Arial"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スライド イメージ プレースホルダ 1"/>
          <p:cNvSpPr>
            <a:spLocks noGrp="1" noRot="1" noChangeAspect="1" noTextEdit="1"/>
          </p:cNvSpPr>
          <p:nvPr>
            <p:ph type="sldImg"/>
          </p:nvPr>
        </p:nvSpPr>
        <p:spPr>
          <a:xfrm>
            <a:off x="638175" y="444500"/>
            <a:ext cx="6032500" cy="4524375"/>
          </a:xfrm>
          <a:ln/>
        </p:spPr>
      </p:sp>
      <p:sp>
        <p:nvSpPr>
          <p:cNvPr id="240643"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このように高等学校学習指導要領では、国語、地歴・公民、音楽、美術・芸術、保健体育、情報、特別活動（ホームルーム活動）に情報モラルの学習活動が記載されています</a:t>
            </a:r>
            <a:endParaRPr lang="en-US" altLang="ja-JP" dirty="0" smtClean="0">
              <a:latin typeface="Arial" pitchFamily="34" charset="0"/>
            </a:endParaRPr>
          </a:p>
          <a:p>
            <a:r>
              <a:rPr lang="ja-JP" altLang="en-US" dirty="0" smtClean="0">
                <a:latin typeface="Arial" pitchFamily="34" charset="0"/>
              </a:rPr>
              <a:t>また「総合的な学習の時間」は各教科等を横断したり総合化したりする探究活動を行うものとされていますので情報モラルを指導することが可能です</a:t>
            </a:r>
            <a:endParaRPr lang="en-US" altLang="ja-JP" dirty="0" smtClean="0">
              <a:latin typeface="Arial" pitchFamily="34" charset="0"/>
            </a:endParaRPr>
          </a:p>
          <a:p>
            <a:r>
              <a:rPr lang="ja-JP" altLang="en-US" dirty="0" smtClean="0">
                <a:latin typeface="Arial" pitchFamily="34" charset="0"/>
              </a:rPr>
              <a:t>これらの教科や領域が高等学校における情報モラル指導の骨格になります</a:t>
            </a:r>
          </a:p>
          <a:p>
            <a:r>
              <a:rPr lang="ja-JP" altLang="en-US" dirty="0" smtClean="0">
                <a:latin typeface="Arial" pitchFamily="34" charset="0"/>
              </a:rPr>
              <a:t>さらに他の教科や学校全体の教育活動を通して、情報モラルを指導することになります</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スライド イメージ プレースホルダ 1"/>
          <p:cNvSpPr>
            <a:spLocks noGrp="1" noRot="1" noChangeAspect="1" noTextEdit="1"/>
          </p:cNvSpPr>
          <p:nvPr>
            <p:ph type="sldImg"/>
          </p:nvPr>
        </p:nvSpPr>
        <p:spPr>
          <a:xfrm>
            <a:off x="638175" y="444500"/>
            <a:ext cx="6032500" cy="4524375"/>
          </a:xfrm>
          <a:ln/>
        </p:spPr>
      </p:sp>
      <p:sp>
        <p:nvSpPr>
          <p:cNvPr id="241667" name="ノート プレースホルダ 2"/>
          <p:cNvSpPr>
            <a:spLocks noGrp="1"/>
          </p:cNvSpPr>
          <p:nvPr>
            <p:ph type="body" idx="1"/>
          </p:nvPr>
        </p:nvSpPr>
        <p:spPr>
          <a:xfrm>
            <a:off x="589770" y="5117306"/>
            <a:ext cx="6147443" cy="4855239"/>
          </a:xfrm>
        </p:spPr>
        <p:txBody>
          <a:bodyPr/>
          <a:lstStyle/>
          <a:p>
            <a:r>
              <a:rPr lang="ja-JP" altLang="en-US" dirty="0" smtClean="0">
                <a:latin typeface="ＭＳ Ｐ明朝" pitchFamily="18" charset="-128"/>
              </a:rPr>
              <a:t>では次に、どのような学習活動をすればよいか見ていきましょう</a:t>
            </a:r>
            <a:endParaRPr lang="en-US" altLang="ja-JP" dirty="0" smtClean="0">
              <a:latin typeface="ＭＳ Ｐ明朝" pitchFamily="18" charset="-128"/>
            </a:endParaRPr>
          </a:p>
          <a:p>
            <a:r>
              <a:rPr lang="ja-JP" altLang="en-US" dirty="0" smtClean="0">
                <a:latin typeface="ＭＳ Ｐ明朝" pitchFamily="18" charset="-128"/>
              </a:rPr>
              <a:t>文部科学省　国立教育政策研究所では、新学習指導要領での情報モラル教育を具現化するため「</a:t>
            </a:r>
            <a:r>
              <a:rPr lang="ja-JP" altLang="en-US" dirty="0" smtClean="0">
                <a:latin typeface="Arial" pitchFamily="34" charset="0"/>
              </a:rPr>
              <a:t>情報モラル教育実践ガイダンス」を作成しました</a:t>
            </a:r>
            <a:endParaRPr lang="en-US" altLang="ja-JP" dirty="0" smtClean="0">
              <a:latin typeface="Arial" pitchFamily="34" charset="0"/>
            </a:endParaRPr>
          </a:p>
          <a:p>
            <a:r>
              <a:rPr lang="ja-JP" altLang="en-US" dirty="0" smtClean="0">
                <a:latin typeface="Arial" pitchFamily="34" charset="0"/>
              </a:rPr>
              <a:t>ここには、</a:t>
            </a:r>
            <a:r>
              <a:rPr lang="ja-JP" altLang="en-US" dirty="0" smtClean="0">
                <a:latin typeface="ＭＳ Ｐ明朝" pitchFamily="18" charset="-128"/>
              </a:rPr>
              <a:t>それぞれの小・中学校で情報モラル教育を実施する手順やその際の配慮事項、情報モラル教育を無理なく確実に進めていけるようにするためのチェックリスト、実際の授業の進め方がわかる指導例などが書かれています</a:t>
            </a:r>
          </a:p>
          <a:p>
            <a:endParaRPr lang="ja-JP" altLang="en-US" dirty="0" smtClean="0">
              <a:latin typeface="ＭＳ Ｐ明朝" pitchFamily="18"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スライド イメージ プレースホルダ 1"/>
          <p:cNvSpPr>
            <a:spLocks noGrp="1" noRot="1" noChangeAspect="1" noTextEdit="1"/>
          </p:cNvSpPr>
          <p:nvPr>
            <p:ph type="sldImg"/>
          </p:nvPr>
        </p:nvSpPr>
        <p:spPr>
          <a:xfrm>
            <a:off x="638175" y="444500"/>
            <a:ext cx="6032500" cy="4524375"/>
          </a:xfrm>
          <a:ln/>
        </p:spPr>
      </p:sp>
      <p:sp>
        <p:nvSpPr>
          <p:cNvPr id="242691" name="ノート プレースホルダ 2"/>
          <p:cNvSpPr>
            <a:spLocks noGrp="1"/>
          </p:cNvSpPr>
          <p:nvPr>
            <p:ph type="body" idx="1"/>
          </p:nvPr>
        </p:nvSpPr>
        <p:spPr>
          <a:xfrm>
            <a:off x="589770" y="5117306"/>
            <a:ext cx="6147443" cy="4705847"/>
          </a:xfrm>
        </p:spPr>
        <p:txBody>
          <a:bodyPr/>
          <a:lstStyle/>
          <a:p>
            <a:pPr>
              <a:spcBef>
                <a:spcPct val="20000"/>
              </a:spcBef>
            </a:pPr>
            <a:r>
              <a:rPr lang="ja-JP" altLang="en-US" dirty="0" smtClean="0">
                <a:latin typeface="ＭＳ Ｐゴシック" pitchFamily="50" charset="-128"/>
              </a:rPr>
              <a:t>・このチェックリストは、「情報モラル指導モデルカリキュラム表」を改訂して作成したものです。</a:t>
            </a:r>
          </a:p>
          <a:p>
            <a:pPr>
              <a:spcBef>
                <a:spcPct val="20000"/>
              </a:spcBef>
            </a:pPr>
            <a:r>
              <a:rPr lang="ja-JP" altLang="en-US" dirty="0" smtClean="0">
                <a:latin typeface="ＭＳ Ｐゴシック" pitchFamily="50" charset="-128"/>
              </a:rPr>
              <a:t>・これを利用することで</a:t>
            </a:r>
            <a:r>
              <a:rPr lang="en-US" altLang="ja-JP" dirty="0" smtClean="0">
                <a:latin typeface="ＭＳ Ｐゴシック" pitchFamily="50" charset="-128"/>
              </a:rPr>
              <a:t>, </a:t>
            </a:r>
            <a:r>
              <a:rPr lang="ja-JP" altLang="en-US" dirty="0" smtClean="0">
                <a:latin typeface="ＭＳ Ｐゴシック" pitchFamily="50" charset="-128"/>
              </a:rPr>
              <a:t>小・中学校において系統的な情報モラル指導を展開するための見通しを立てることができます。</a:t>
            </a:r>
          </a:p>
          <a:p>
            <a:pPr>
              <a:spcBef>
                <a:spcPct val="20000"/>
              </a:spcBef>
            </a:pPr>
            <a:r>
              <a:rPr lang="ja-JP" altLang="en-US" dirty="0" smtClean="0">
                <a:latin typeface="ＭＳ Ｐゴシック" pitchFamily="50" charset="-128"/>
              </a:rPr>
              <a:t>・また</a:t>
            </a:r>
            <a:r>
              <a:rPr lang="en-US" altLang="ja-JP" dirty="0" smtClean="0">
                <a:latin typeface="ＭＳ Ｐゴシック" pitchFamily="50" charset="-128"/>
              </a:rPr>
              <a:t>, </a:t>
            </a:r>
            <a:r>
              <a:rPr lang="ja-JP" altLang="en-US" dirty="0" smtClean="0">
                <a:latin typeface="ＭＳ Ｐゴシック" pitchFamily="50" charset="-128"/>
              </a:rPr>
              <a:t>授業で取り組んだ指導事項をチェックすることで</a:t>
            </a:r>
            <a:r>
              <a:rPr lang="en-US" altLang="ja-JP" dirty="0" smtClean="0">
                <a:latin typeface="ＭＳ Ｐゴシック" pitchFamily="50" charset="-128"/>
              </a:rPr>
              <a:t>, </a:t>
            </a:r>
            <a:r>
              <a:rPr lang="ja-JP" altLang="en-US" dirty="0" smtClean="0">
                <a:latin typeface="ＭＳ Ｐゴシック" pitchFamily="50" charset="-128"/>
              </a:rPr>
              <a:t>次へのステップに役立てることができます。</a:t>
            </a:r>
          </a:p>
          <a:p>
            <a:pPr>
              <a:spcBef>
                <a:spcPct val="20000"/>
              </a:spcBef>
            </a:pPr>
            <a:r>
              <a:rPr lang="ja-JP" altLang="en-US" dirty="0" smtClean="0">
                <a:latin typeface="ＭＳ Ｐゴシック" pitchFamily="50" charset="-128"/>
              </a:rPr>
              <a:t>・情報モラル指導が可能な各教科等を表中に記載してあるので</a:t>
            </a:r>
            <a:r>
              <a:rPr lang="en-US" altLang="ja-JP" dirty="0" smtClean="0">
                <a:latin typeface="ＭＳ Ｐゴシック" pitchFamily="50" charset="-128"/>
              </a:rPr>
              <a:t>, </a:t>
            </a:r>
            <a:r>
              <a:rPr lang="ja-JP" altLang="en-US" dirty="0" smtClean="0">
                <a:latin typeface="ＭＳ Ｐゴシック" pitchFamily="50" charset="-128"/>
              </a:rPr>
              <a:t>どの教科で取り組めばよいかが</a:t>
            </a:r>
            <a:r>
              <a:rPr lang="en-US" altLang="ja-JP" dirty="0" smtClean="0">
                <a:latin typeface="ＭＳ Ｐゴシック" pitchFamily="50" charset="-128"/>
              </a:rPr>
              <a:t>, </a:t>
            </a:r>
            <a:r>
              <a:rPr lang="ja-JP" altLang="en-US" dirty="0" smtClean="0">
                <a:latin typeface="ＭＳ Ｐゴシック" pitchFamily="50" charset="-128"/>
              </a:rPr>
              <a:t>一目でわかるようになっています。</a:t>
            </a:r>
          </a:p>
          <a:p>
            <a:pPr>
              <a:spcBef>
                <a:spcPct val="20000"/>
              </a:spcBef>
            </a:pPr>
            <a:r>
              <a:rPr lang="ja-JP" altLang="en-US" dirty="0" smtClean="0">
                <a:latin typeface="ＭＳ Ｐゴシック" pitchFamily="50" charset="-128"/>
              </a:rPr>
              <a:t>・また「</a:t>
            </a:r>
            <a:r>
              <a:rPr lang="en-US" altLang="ja-JP" dirty="0" smtClean="0">
                <a:latin typeface="ＭＳ Ｐゴシック" pitchFamily="50" charset="-128"/>
              </a:rPr>
              <a:t>, </a:t>
            </a:r>
            <a:r>
              <a:rPr lang="ja-JP" altLang="en-US" dirty="0" smtClean="0">
                <a:latin typeface="ＭＳ Ｐゴシック" pitchFamily="50" charset="-128"/>
              </a:rPr>
              <a:t>指導可能な教科等の例」欄にある各教科等名の脇に数字で示した掲載資料ページに</a:t>
            </a:r>
            <a:r>
              <a:rPr lang="en-US" altLang="ja-JP" dirty="0" smtClean="0">
                <a:latin typeface="ＭＳ Ｐゴシック" pitchFamily="50" charset="-128"/>
              </a:rPr>
              <a:t>,</a:t>
            </a:r>
            <a:r>
              <a:rPr lang="ja-JP" altLang="en-US" dirty="0" smtClean="0">
                <a:latin typeface="ＭＳ Ｐゴシック" pitchFamily="50" charset="-128"/>
              </a:rPr>
              <a:t>具体的な指導例が示されています。これら指導例を参考にして授業を実施することができます。</a:t>
            </a:r>
          </a:p>
          <a:p>
            <a:pPr>
              <a:spcBef>
                <a:spcPct val="0"/>
              </a:spcBef>
            </a:pPr>
            <a:endParaRPr lang="en-US" altLang="ja-JP" dirty="0" smtClean="0">
              <a:latin typeface="ＭＳ Ｐゴシック" pitchFamily="50" charset="-128"/>
            </a:endParaRPr>
          </a:p>
          <a:p>
            <a:pPr>
              <a:spcBef>
                <a:spcPct val="0"/>
              </a:spcBef>
            </a:pPr>
            <a:r>
              <a:rPr lang="ja-JP" altLang="en-US" dirty="0" smtClean="0">
                <a:latin typeface="ＭＳ Ｐゴシック" pitchFamily="50" charset="-128"/>
              </a:rPr>
              <a:t>このチェックリストを活用することにより、情報モラルに関する年間指導計画を各学校独自の書式で作成しなくてもすむように工夫しています。また、ある学年に対する指導の状況を入学時から卒業時まで</a:t>
            </a:r>
            <a:r>
              <a:rPr lang="en-US" altLang="ja-JP" dirty="0" smtClean="0">
                <a:latin typeface="ＭＳ Ｐゴシック" pitchFamily="50" charset="-128"/>
              </a:rPr>
              <a:t>1</a:t>
            </a:r>
            <a:r>
              <a:rPr lang="ja-JP" altLang="en-US" dirty="0" smtClean="0">
                <a:latin typeface="ＭＳ Ｐゴシック" pitchFamily="50" charset="-128"/>
              </a:rPr>
              <a:t>枚のリストに記入していくことにも活用できます。</a:t>
            </a:r>
            <a:endParaRPr lang="en-US" altLang="ja-JP" dirty="0" smtClean="0">
              <a:latin typeface="ＭＳ Ｐゴシック" pitchFamily="50" charset="-128"/>
            </a:endParaRPr>
          </a:p>
          <a:p>
            <a:pPr>
              <a:spcBef>
                <a:spcPct val="0"/>
              </a:spcBef>
            </a:pPr>
            <a:r>
              <a:rPr lang="ja-JP" altLang="en-US" dirty="0" smtClean="0">
                <a:latin typeface="ＭＳ Ｐゴシック" pitchFamily="50" charset="-128"/>
              </a:rPr>
              <a:t>このファイルは、「主な指導内容・学習活動・単元（題材）名等」に十分なスペースを取ったり、各学校で必要と考えられる箇所のみ印刷できるように印刷設定したりするなど、「情報モラル教育実践ガイダンス」の該当ページとは多少異なる設定にしています。各学校で適宜アレンジして十分ご活用ください。 </a:t>
            </a:r>
            <a:endParaRPr lang="en-US" altLang="ja-JP" dirty="0" smtClean="0">
              <a:latin typeface="ＭＳ Ｐゴシック" pitchFamily="50" charset="-128"/>
            </a:endParaRPr>
          </a:p>
          <a:p>
            <a:endParaRPr lang="ja-JP" altLang="en-US" dirty="0" smtClean="0">
              <a:latin typeface="Arial"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 1"/>
          <p:cNvSpPr>
            <a:spLocks noGrp="1" noRot="1" noChangeAspect="1" noTextEdit="1"/>
          </p:cNvSpPr>
          <p:nvPr>
            <p:ph type="sldImg"/>
          </p:nvPr>
        </p:nvSpPr>
        <p:spPr>
          <a:xfrm>
            <a:off x="638175" y="444500"/>
            <a:ext cx="6032500" cy="4524375"/>
          </a:xfrm>
          <a:ln/>
        </p:spPr>
      </p:sp>
      <p:sp>
        <p:nvSpPr>
          <p:cNvPr id="244739" name="ノート プレースホルダ 2"/>
          <p:cNvSpPr>
            <a:spLocks noGrp="1"/>
          </p:cNvSpPr>
          <p:nvPr>
            <p:ph type="body" idx="1"/>
          </p:nvPr>
        </p:nvSpPr>
        <p:spPr>
          <a:xfrm>
            <a:off x="589770" y="5117306"/>
            <a:ext cx="6147443" cy="4705847"/>
          </a:xfrm>
        </p:spPr>
        <p:txBody>
          <a:bodyPr/>
          <a:lstStyle/>
          <a:p>
            <a:r>
              <a:rPr lang="ja-JP" altLang="en-US" dirty="0" smtClean="0">
                <a:latin typeface="ＭＳ Ｐ明朝" pitchFamily="18" charset="-128"/>
                <a:ea typeface="ＭＳ Ｐ明朝" pitchFamily="18" charset="-128"/>
              </a:rPr>
              <a:t>年間指導計画の作成のポイントとして次の</a:t>
            </a:r>
            <a:r>
              <a:rPr lang="en-US" altLang="ja-JP" dirty="0" smtClean="0">
                <a:latin typeface="ＭＳ Ｐ明朝" pitchFamily="18" charset="-128"/>
                <a:ea typeface="ＭＳ Ｐ明朝" pitchFamily="18" charset="-128"/>
              </a:rPr>
              <a:t>3</a:t>
            </a:r>
            <a:r>
              <a:rPr lang="ja-JP" altLang="en-US" dirty="0" smtClean="0">
                <a:latin typeface="ＭＳ Ｐ明朝" pitchFamily="18" charset="-128"/>
                <a:ea typeface="ＭＳ Ｐ明朝" pitchFamily="18" charset="-128"/>
              </a:rPr>
              <a:t>点が挙げられます。</a:t>
            </a:r>
            <a:endParaRPr lang="en-US" altLang="ja-JP" dirty="0" smtClean="0">
              <a:latin typeface="ＭＳ Ｐ明朝" pitchFamily="18" charset="-128"/>
              <a:ea typeface="ＭＳ Ｐ明朝" pitchFamily="18" charset="-128"/>
            </a:endParaRPr>
          </a:p>
          <a:p>
            <a:r>
              <a:rPr lang="ja-JP" altLang="en-US" dirty="0" smtClean="0">
                <a:latin typeface="Arial" pitchFamily="34" charset="0"/>
              </a:rPr>
              <a:t>「体系化」</a:t>
            </a:r>
            <a:endParaRPr lang="en-US" altLang="ja-JP" dirty="0" smtClean="0">
              <a:latin typeface="Arial" pitchFamily="34" charset="0"/>
            </a:endParaRPr>
          </a:p>
          <a:p>
            <a:r>
              <a:rPr lang="ja-JP" altLang="en-US" dirty="0" smtClean="0">
                <a:latin typeface="Arial" pitchFamily="34" charset="0"/>
              </a:rPr>
              <a:t>どの学校でも同じような情報モラルの指導内容が行き渡るように、情報モラルの「２領域５項目」を意識して体験的に指導すること。</a:t>
            </a:r>
            <a:endParaRPr lang="en-US" altLang="ja-JP" dirty="0" smtClean="0">
              <a:latin typeface="Arial" pitchFamily="34" charset="0"/>
            </a:endParaRPr>
          </a:p>
          <a:p>
            <a:r>
              <a:rPr lang="ja-JP" altLang="en-US" dirty="0" smtClean="0">
                <a:latin typeface="Arial" pitchFamily="34" charset="0"/>
              </a:rPr>
              <a:t>「系統化」</a:t>
            </a:r>
            <a:endParaRPr lang="en-US" altLang="ja-JP" dirty="0" smtClean="0">
              <a:latin typeface="Arial" pitchFamily="34" charset="0"/>
            </a:endParaRPr>
          </a:p>
          <a:p>
            <a:r>
              <a:rPr lang="ja-JP" altLang="en-US" dirty="0" smtClean="0">
                <a:latin typeface="Arial" pitchFamily="34" charset="0"/>
              </a:rPr>
              <a:t>児童生徒の発達段階に応じた内容や、児童の環境に応じた課題を小学校低学年から中学校、高等学校まで系統的に指導すること。</a:t>
            </a:r>
            <a:endParaRPr lang="en-US" altLang="ja-JP" dirty="0" smtClean="0">
              <a:latin typeface="Arial" pitchFamily="34" charset="0"/>
            </a:endParaRPr>
          </a:p>
          <a:p>
            <a:r>
              <a:rPr lang="ja-JP" altLang="en-US" dirty="0" smtClean="0">
                <a:latin typeface="Arial" pitchFamily="34" charset="0"/>
              </a:rPr>
              <a:t>「標準化」</a:t>
            </a:r>
            <a:endParaRPr lang="en-US" altLang="ja-JP" dirty="0" smtClean="0">
              <a:latin typeface="Arial" pitchFamily="34" charset="0"/>
            </a:endParaRPr>
          </a:p>
          <a:p>
            <a:r>
              <a:rPr lang="ja-JP" altLang="en-US" dirty="0" smtClean="0">
                <a:latin typeface="Arial" pitchFamily="34" charset="0"/>
              </a:rPr>
              <a:t>同じような内容のカリキュラムを同じ市町村や中学校区で実施し、学校の温度差を生み出さないように配慮すること。</a:t>
            </a:r>
            <a:endParaRPr lang="en-US" altLang="ja-JP" dirty="0" smtClean="0">
              <a:latin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FCF58F-6915-498D-B108-3EAEA74DCF8E}" type="slidenum">
              <a:rPr lang="en-US" altLang="ja-JP"/>
              <a:pPr>
                <a:defRPr/>
              </a:pPr>
              <a:t>80</a:t>
            </a:fld>
            <a:endParaRPr lang="en-US" altLang="ja-JP"/>
          </a:p>
        </p:txBody>
      </p:sp>
      <p:sp>
        <p:nvSpPr>
          <p:cNvPr id="82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294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552C3AD-FBDC-4F37-A375-815DFA7A2FEE}" type="slidenum">
              <a:rPr lang="en-US" altLang="ja-JP"/>
              <a:pPr>
                <a:defRPr/>
              </a:pPr>
              <a:t>81</a:t>
            </a:fld>
            <a:endParaRPr lang="en-US" altLang="ja-JP"/>
          </a:p>
        </p:txBody>
      </p:sp>
      <p:sp>
        <p:nvSpPr>
          <p:cNvPr id="83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397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ja-JP" altLang="ja-JP"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C6A3708-D6C2-4FBF-A7E8-26F57039D0BB}" type="slidenum">
              <a:rPr lang="en-US" altLang="ja-JP" smtClean="0"/>
              <a:pPr fontAlgn="base">
                <a:spcBef>
                  <a:spcPct val="0"/>
                </a:spcBef>
                <a:spcAft>
                  <a:spcPct val="0"/>
                </a:spcAft>
                <a:defRPr/>
              </a:pPr>
              <a:t>84</a:t>
            </a:fld>
            <a:endParaRPr lang="en-US" altLang="ja-JP" smtClean="0"/>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spect="1" noChangeArrowheads="1" noTextEdit="1"/>
          </p:cNvSpPr>
          <p:nvPr>
            <p:ph type="sldImg"/>
          </p:nvPr>
        </p:nvSpPr>
        <p:spPr>
          <a:xfrm>
            <a:off x="638175" y="444500"/>
            <a:ext cx="6032500" cy="4524375"/>
          </a:xfrm>
          <a:ln/>
        </p:spPr>
      </p:sp>
      <p:sp>
        <p:nvSpPr>
          <p:cNvPr id="316419" name="Rectangle 3"/>
          <p:cNvSpPr>
            <a:spLocks noGrp="1" noChangeArrowheads="1"/>
          </p:cNvSpPr>
          <p:nvPr>
            <p:ph type="body" idx="1"/>
          </p:nvPr>
        </p:nvSpPr>
        <p:spPr>
          <a:xfrm>
            <a:off x="669329" y="5045298"/>
            <a:ext cx="5976665" cy="4777855"/>
          </a:xfrm>
        </p:spPr>
        <p:txBody>
          <a:bodyPr/>
          <a:lstStyle/>
          <a:p>
            <a:r>
              <a:rPr lang="ja-JP" altLang="en-US" dirty="0" smtClean="0">
                <a:latin typeface="Arial" pitchFamily="34" charset="0"/>
              </a:rPr>
              <a:t>＜必須＞</a:t>
            </a:r>
          </a:p>
          <a:p>
            <a:r>
              <a:rPr lang="ja-JP" altLang="en-US" dirty="0" smtClean="0">
                <a:latin typeface="Arial" pitchFamily="34" charset="0"/>
              </a:rPr>
              <a:t>これは、子どもたちを取り巻くネット社会の諸問題を俯瞰していただくために、子どもたちのネットに関わるニュースのタイトルを集めたものです。</a:t>
            </a:r>
            <a:endParaRPr lang="en-US" altLang="ja-JP" dirty="0" smtClean="0">
              <a:latin typeface="Arial" pitchFamily="34" charset="0"/>
            </a:endParaRPr>
          </a:p>
          <a:p>
            <a:r>
              <a:rPr lang="ja-JP" altLang="en-US" dirty="0" smtClean="0">
                <a:latin typeface="Arial" pitchFamily="34" charset="0"/>
              </a:rPr>
              <a:t>ネットの利用形態も多様化してきていますが、最近ではスマートフォンを通した事例が多くなってきています。</a:t>
            </a:r>
            <a:endParaRPr lang="en-US" altLang="ja-JP" dirty="0" smtClean="0">
              <a:latin typeface="Arial" pitchFamily="34" charset="0"/>
            </a:endParaRPr>
          </a:p>
          <a:p>
            <a:r>
              <a:rPr lang="ja-JP" altLang="en-US" dirty="0" smtClean="0">
                <a:latin typeface="Arial" pitchFamily="34" charset="0"/>
              </a:rPr>
              <a:t>また、ご覧いただいたように、子どもたちが被害に遭うだけでなく、加害の立場に立っている事例も多く見られます。</a:t>
            </a:r>
            <a:endParaRPr lang="en-US" altLang="ja-JP" dirty="0" smtClean="0">
              <a:latin typeface="Arial" pitchFamily="34" charset="0"/>
            </a:endParaRPr>
          </a:p>
          <a:p>
            <a:r>
              <a:rPr lang="ja-JP" altLang="en-US" dirty="0" smtClean="0">
                <a:latin typeface="Arial" pitchFamily="34" charset="0"/>
              </a:rPr>
              <a:t>さらに、最近では自分自身に関わるネット依存や歩きスマホなども問題となってきています。</a:t>
            </a:r>
            <a:endParaRPr lang="en-US" altLang="ja-JP" dirty="0" smtClean="0">
              <a:latin typeface="Arial" pitchFamily="34" charset="0"/>
            </a:endParaRPr>
          </a:p>
        </p:txBody>
      </p:sp>
    </p:spTree>
    <p:extLst>
      <p:ext uri="{BB962C8B-B14F-4D97-AF65-F5344CB8AC3E}">
        <p14:creationId xmlns:p14="http://schemas.microsoft.com/office/powerpoint/2010/main" val="5950342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 1"/>
          <p:cNvSpPr>
            <a:spLocks noGrp="1" noRot="1" noChangeAspect="1" noTextEdit="1"/>
          </p:cNvSpPr>
          <p:nvPr>
            <p:ph type="sldImg"/>
          </p:nvPr>
        </p:nvSpPr>
        <p:spPr>
          <a:xfrm>
            <a:off x="638175" y="444500"/>
            <a:ext cx="6032500" cy="4524375"/>
          </a:xfrm>
          <a:ln/>
        </p:spPr>
      </p:sp>
      <p:sp>
        <p:nvSpPr>
          <p:cNvPr id="24678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では次に、「ネット社会の歩き方」の活用について解説します</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38175" y="444500"/>
            <a:ext cx="6032500" cy="4524375"/>
          </a:xfrm>
        </p:spPr>
      </p:sp>
      <p:sp>
        <p:nvSpPr>
          <p:cNvPr id="3" name="ノート プレースホルダ 2"/>
          <p:cNvSpPr>
            <a:spLocks noGrp="1"/>
          </p:cNvSpPr>
          <p:nvPr>
            <p:ph type="body" idx="1"/>
          </p:nvPr>
        </p:nvSpPr>
        <p:spPr>
          <a:xfrm>
            <a:off x="589770" y="5117306"/>
            <a:ext cx="6147443" cy="4705847"/>
          </a:xfrm>
        </p:spPr>
        <p:txBody>
          <a:bodyPr>
            <a:normAutofit/>
          </a:bodyPr>
          <a:lstStyle/>
          <a:p>
            <a:r>
              <a:rPr kumimoji="1" lang="ja-JP" altLang="en-US" dirty="0" smtClean="0"/>
              <a:t>ＣＥＣが提供する情報モラル教材「ネット社会の歩き方」には、</a:t>
            </a:r>
            <a:endParaRPr kumimoji="1" lang="en-US" altLang="ja-JP" dirty="0" smtClean="0"/>
          </a:p>
          <a:p>
            <a:r>
              <a:rPr kumimoji="1" lang="ja-JP" altLang="en-US" dirty="0" smtClean="0"/>
              <a:t>＜クリック＞従来からありますＷｅｂ教材の他、</a:t>
            </a:r>
            <a:endParaRPr kumimoji="1" lang="en-US" altLang="ja-JP" dirty="0" smtClean="0"/>
          </a:p>
          <a:p>
            <a:r>
              <a:rPr kumimoji="1" lang="ja-JP" altLang="en-US" dirty="0" smtClean="0"/>
              <a:t>＜クリック＞アプリ教材と</a:t>
            </a:r>
            <a:endParaRPr kumimoji="1" lang="en-US" altLang="ja-JP" dirty="0" smtClean="0"/>
          </a:p>
          <a:p>
            <a:r>
              <a:rPr kumimoji="1" lang="ja-JP" altLang="en-US" dirty="0" smtClean="0"/>
              <a:t>＜クリック＞スマートフォンなどの緊急課題に対応したテキスト教材などがあります。</a:t>
            </a:r>
            <a:endParaRPr kumimoji="1" lang="en-US" altLang="ja-JP"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638175" y="444500"/>
            <a:ext cx="6032500" cy="4524375"/>
          </a:xfrm>
        </p:spPr>
      </p:sp>
      <p:sp>
        <p:nvSpPr>
          <p:cNvPr id="3" name="ノート プレースホルダ 2"/>
          <p:cNvSpPr>
            <a:spLocks noGrp="1"/>
          </p:cNvSpPr>
          <p:nvPr>
            <p:ph type="body" idx="1"/>
          </p:nvPr>
        </p:nvSpPr>
        <p:spPr>
          <a:xfrm>
            <a:off x="589770" y="5117306"/>
            <a:ext cx="6147443" cy="4705847"/>
          </a:xfrm>
        </p:spPr>
        <p:txBody>
          <a:bodyPr>
            <a:normAutofit/>
          </a:bodyPr>
          <a:lstStyle/>
          <a:p>
            <a:r>
              <a:rPr kumimoji="1" lang="ja-JP" altLang="en-US" dirty="0" smtClean="0"/>
              <a:t>まずご紹介するのは、中学生・高校生のための「ネット社会の歩き方」です。このテキストには、「公開した写真データに、撮影した位置情報が書き込まれている・・・」というテーマなど、スマートフォンなどに関連する緊急の課題が盛り込まれています。</a:t>
            </a:r>
            <a:endParaRPr kumimoji="1" lang="ja-JP"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スライド イメージ プレースホルダ 1"/>
          <p:cNvSpPr>
            <a:spLocks noGrp="1" noRot="1" noChangeAspect="1" noTextEdit="1"/>
          </p:cNvSpPr>
          <p:nvPr>
            <p:ph type="sldImg"/>
          </p:nvPr>
        </p:nvSpPr>
        <p:spPr>
          <a:xfrm>
            <a:off x="638175" y="444500"/>
            <a:ext cx="6032500" cy="4524375"/>
          </a:xfrm>
          <a:ln/>
        </p:spPr>
      </p:sp>
      <p:sp>
        <p:nvSpPr>
          <p:cNvPr id="247811" name="ノート プレースホルダ 2"/>
          <p:cNvSpPr>
            <a:spLocks noGrp="1"/>
          </p:cNvSpPr>
          <p:nvPr>
            <p:ph type="body" idx="1"/>
          </p:nvPr>
        </p:nvSpPr>
        <p:spPr>
          <a:xfrm>
            <a:off x="589770" y="5042610"/>
            <a:ext cx="6147443" cy="4780543"/>
          </a:xfrm>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latin typeface="ＭＳ Ｐ明朝" pitchFamily="18" charset="-128"/>
              </a:rPr>
              <a:t>次に紹介するのは、</a:t>
            </a:r>
            <a:r>
              <a:rPr lang="en-US" altLang="ja-JP" dirty="0" smtClean="0">
                <a:latin typeface="ＭＳ Ｐ明朝" pitchFamily="18" charset="-128"/>
              </a:rPr>
              <a:t>Web</a:t>
            </a:r>
            <a:r>
              <a:rPr lang="ja-JP" altLang="en-US" dirty="0" smtClean="0">
                <a:latin typeface="ＭＳ Ｐ明朝" pitchFamily="18" charset="-128"/>
              </a:rPr>
              <a:t>教材の「ネット社会の歩き方」です。子どもたちを取り巻くネット社会に対応した内容やそれに関連する課題などを、音声を伴うアニメーションで構成した</a:t>
            </a:r>
            <a:r>
              <a:rPr lang="en-US" altLang="ja-JP" dirty="0" smtClean="0">
                <a:latin typeface="ＭＳ Ｐ明朝" pitchFamily="18" charset="-128"/>
              </a:rPr>
              <a:t>Web</a:t>
            </a:r>
            <a:r>
              <a:rPr lang="ja-JP" altLang="en-US" dirty="0" smtClean="0">
                <a:latin typeface="ＭＳ Ｐ明朝" pitchFamily="18" charset="-128"/>
              </a:rPr>
              <a:t>教材です。教材コンテンツは全部で５０話あり、情報モラルの「</a:t>
            </a:r>
            <a:r>
              <a:rPr lang="en-US" altLang="ja-JP" dirty="0" smtClean="0">
                <a:latin typeface="ＭＳ Ｐ明朝" pitchFamily="18" charset="-128"/>
              </a:rPr>
              <a:t>2</a:t>
            </a:r>
            <a:r>
              <a:rPr lang="ja-JP" altLang="en-US" dirty="0" smtClean="0">
                <a:latin typeface="ＭＳ Ｐ明朝" pitchFamily="18" charset="-128"/>
              </a:rPr>
              <a:t>領域５分野」をほぼカバーしています。</a:t>
            </a:r>
            <a:endParaRPr lang="en-US" altLang="ja-JP" dirty="0" smtClean="0">
              <a:latin typeface="ＭＳ Ｐ明朝"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t>＜クリック＞更に、最近の話題や課題に対応した新たな学習ユニット</a:t>
            </a:r>
            <a:r>
              <a:rPr kumimoji="1" lang="en-US" altLang="ja-JP" dirty="0" smtClean="0"/>
              <a:t>10</a:t>
            </a:r>
            <a:r>
              <a:rPr kumimoji="1" lang="ja-JP" altLang="en-US" dirty="0" smtClean="0"/>
              <a:t>話を現在開発中で、合計</a:t>
            </a:r>
            <a:r>
              <a:rPr kumimoji="1" lang="en-US" altLang="ja-JP" dirty="0" smtClean="0"/>
              <a:t>60</a:t>
            </a:r>
            <a:r>
              <a:rPr kumimoji="1" lang="ja-JP" altLang="en-US" dirty="0" smtClean="0"/>
              <a:t>話になる予定です。</a:t>
            </a:r>
          </a:p>
          <a:p>
            <a:endParaRPr lang="ja-JP" altLang="en-US" dirty="0" smtClean="0">
              <a:latin typeface="ＭＳ Ｐ明朝" pitchFamily="18"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スライド イメージ プレースホルダ 1"/>
          <p:cNvSpPr>
            <a:spLocks noGrp="1" noRot="1" noChangeAspect="1" noTextEdit="1"/>
          </p:cNvSpPr>
          <p:nvPr>
            <p:ph type="sldImg"/>
          </p:nvPr>
        </p:nvSpPr>
        <p:spPr>
          <a:xfrm>
            <a:off x="638175" y="444500"/>
            <a:ext cx="6032500" cy="4524375"/>
          </a:xfrm>
          <a:ln/>
        </p:spPr>
      </p:sp>
      <p:sp>
        <p:nvSpPr>
          <p:cNvPr id="248835"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これは、小学校向けの教材を情報モラルの５項目別に整理したものです。</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スライド イメージ プレースホルダ 1"/>
          <p:cNvSpPr>
            <a:spLocks noGrp="1" noRot="1" noChangeAspect="1" noTextEdit="1"/>
          </p:cNvSpPr>
          <p:nvPr>
            <p:ph type="sldImg"/>
          </p:nvPr>
        </p:nvSpPr>
        <p:spPr>
          <a:xfrm>
            <a:off x="638175" y="444500"/>
            <a:ext cx="6032500" cy="4524375"/>
          </a:xfrm>
          <a:ln/>
        </p:spPr>
      </p:sp>
      <p:sp>
        <p:nvSpPr>
          <p:cNvPr id="24985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まず、小学生向けの「ネットいじめは人権侵害」から見ていきましょう。</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スライド イメージ プレースホルダ 1"/>
          <p:cNvSpPr>
            <a:spLocks noGrp="1" noRot="1" noChangeAspect="1" noTextEdit="1"/>
          </p:cNvSpPr>
          <p:nvPr>
            <p:ph type="sldImg"/>
          </p:nvPr>
        </p:nvSpPr>
        <p:spPr>
          <a:xfrm>
            <a:off x="638175" y="444500"/>
            <a:ext cx="6032500" cy="4524375"/>
          </a:xfrm>
          <a:ln/>
        </p:spPr>
      </p:sp>
      <p:sp>
        <p:nvSpPr>
          <p:cNvPr id="250883"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ツバサ君がケンタが転んだところを写真に撮りました。</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スライド イメージ プレースホルダ 1"/>
          <p:cNvSpPr>
            <a:spLocks noGrp="1" noRot="1" noChangeAspect="1" noTextEdit="1"/>
          </p:cNvSpPr>
          <p:nvPr>
            <p:ph type="sldImg"/>
          </p:nvPr>
        </p:nvSpPr>
        <p:spPr>
          <a:xfrm>
            <a:off x="638175" y="444500"/>
            <a:ext cx="6032500" cy="4524375"/>
          </a:xfrm>
          <a:ln/>
        </p:spPr>
      </p:sp>
      <p:sp>
        <p:nvSpPr>
          <p:cNvPr id="25190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ツバサ君はケンタ君が転んだ写真をタクミ君に送りました。タクミ君はその写真をたくさんの知り合いに転送し、写真はどんどん広まっていきました。</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スライド イメージ プレースホルダ 1"/>
          <p:cNvSpPr>
            <a:spLocks noGrp="1" noRot="1" noChangeAspect="1" noTextEdit="1"/>
          </p:cNvSpPr>
          <p:nvPr>
            <p:ph type="sldImg"/>
          </p:nvPr>
        </p:nvSpPr>
        <p:spPr>
          <a:xfrm>
            <a:off x="638175" y="444500"/>
            <a:ext cx="6032500" cy="4524375"/>
          </a:xfrm>
          <a:ln/>
        </p:spPr>
      </p:sp>
      <p:sp>
        <p:nvSpPr>
          <p:cNvPr id="25293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ケンタ君はそれ以来、学校で笑いものになってしましました。ケンタ君はそのため学校に行けなくなりました。ツバサ君やタクミ君は自分たちのせいでケンタ君が学校に来れなくなったことを知りました。</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スライド イメージ プレースホルダ 1"/>
          <p:cNvSpPr>
            <a:spLocks noGrp="1" noRot="1" noChangeAspect="1" noTextEdit="1"/>
          </p:cNvSpPr>
          <p:nvPr>
            <p:ph type="sldImg"/>
          </p:nvPr>
        </p:nvSpPr>
        <p:spPr>
          <a:xfrm>
            <a:off x="638175" y="444500"/>
            <a:ext cx="6032500" cy="4524375"/>
          </a:xfrm>
          <a:ln/>
        </p:spPr>
      </p:sp>
      <p:sp>
        <p:nvSpPr>
          <p:cNvPr id="253955" name="ノート プレースホルダ 2"/>
          <p:cNvSpPr>
            <a:spLocks noGrp="1"/>
          </p:cNvSpPr>
          <p:nvPr>
            <p:ph type="body" idx="1"/>
          </p:nvPr>
        </p:nvSpPr>
        <p:spPr>
          <a:xfrm>
            <a:off x="589770" y="5192002"/>
            <a:ext cx="6147443" cy="4631151"/>
          </a:xfrm>
        </p:spPr>
        <p:txBody>
          <a:bodyPr/>
          <a:lstStyle/>
          <a:p>
            <a:r>
              <a:rPr lang="ja-JP" altLang="en-US" dirty="0" smtClean="0">
                <a:latin typeface="Arial" pitchFamily="34" charset="0"/>
              </a:rPr>
              <a:t>問題提示の教材のあとに解説のページがあります。課題提示の教材を見終わって一度みんなでなぜそのようになったのか、そのようにならないためにはどうすればよいか話し合ってから、解説に進んでもかまいません。また、引き続き解説を見てもかまいません。授業のスタイルに合わせて先生方で選択してください。</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Rot="1" noChangeAspect="1" noChangeArrowheads="1" noTextEdit="1"/>
          </p:cNvSpPr>
          <p:nvPr>
            <p:ph type="sldImg"/>
          </p:nvPr>
        </p:nvSpPr>
        <p:spPr>
          <a:xfrm>
            <a:off x="638175" y="444500"/>
            <a:ext cx="6032500" cy="4524375"/>
          </a:xfrm>
          <a:ln/>
        </p:spPr>
      </p:sp>
      <p:sp>
        <p:nvSpPr>
          <p:cNvPr id="318467" name="Rectangle 3"/>
          <p:cNvSpPr>
            <a:spLocks noGrp="1" noChangeArrowheads="1"/>
          </p:cNvSpPr>
          <p:nvPr>
            <p:ph type="body" idx="1"/>
          </p:nvPr>
        </p:nvSpPr>
        <p:spPr>
          <a:xfrm>
            <a:off x="669329" y="5045298"/>
            <a:ext cx="5976665" cy="4777855"/>
          </a:xfrm>
        </p:spPr>
        <p:txBody>
          <a:bodyPr/>
          <a:lstStyle/>
          <a:p>
            <a:r>
              <a:rPr lang="ja-JP" altLang="en-US" dirty="0" smtClean="0">
                <a:latin typeface="Arial" pitchFamily="34" charset="0"/>
              </a:rPr>
              <a:t>＜必須＞</a:t>
            </a:r>
          </a:p>
          <a:p>
            <a:r>
              <a:rPr lang="ja-JP" altLang="en-US" dirty="0" smtClean="0">
                <a:latin typeface="Arial" pitchFamily="34" charset="0"/>
              </a:rPr>
              <a:t>これはネット上のコミュニケーションサービス、いわゆるＳＮＳを通した問題事例をまとめたものです。</a:t>
            </a:r>
            <a:endParaRPr lang="en-US" altLang="ja-JP" dirty="0" smtClean="0">
              <a:latin typeface="Arial" pitchFamily="34" charset="0"/>
            </a:endParaRPr>
          </a:p>
          <a:p>
            <a:r>
              <a:rPr lang="ja-JP" altLang="en-US" dirty="0" smtClean="0">
                <a:latin typeface="Arial" pitchFamily="34" charset="0"/>
              </a:rPr>
              <a:t>中でもＬＩＮＥ利用者の急増に伴い、ＬＩＮＥを通した問題が圧倒的に多くなってきています。</a:t>
            </a:r>
            <a:endParaRPr lang="en-US" altLang="ja-JP" dirty="0" smtClean="0">
              <a:latin typeface="Arial" pitchFamily="34" charset="0"/>
            </a:endParaRPr>
          </a:p>
          <a:p>
            <a:r>
              <a:rPr lang="ja-JP" altLang="en-US" dirty="0" smtClean="0">
                <a:latin typeface="Arial" pitchFamily="34" charset="0"/>
              </a:rPr>
              <a:t>スマートフォンの普及に伴い、今後もＳＮＳを利用した問題がさらに増えていくことが予想されます。</a:t>
            </a:r>
            <a:endParaRPr lang="en-US" altLang="ja-JP" dirty="0" smtClean="0">
              <a:latin typeface="Arial" pitchFamily="34" charset="0"/>
            </a:endParaRPr>
          </a:p>
          <a:p>
            <a:endParaRPr lang="ja-JP" altLang="en-US" dirty="0" smtClean="0">
              <a:latin typeface="Arial" pitchFamily="34" charset="0"/>
            </a:endParaRPr>
          </a:p>
        </p:txBody>
      </p:sp>
    </p:spTree>
    <p:extLst>
      <p:ext uri="{BB962C8B-B14F-4D97-AF65-F5344CB8AC3E}">
        <p14:creationId xmlns:p14="http://schemas.microsoft.com/office/powerpoint/2010/main" val="32209954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スライド イメージ プレースホルダ 1"/>
          <p:cNvSpPr>
            <a:spLocks noGrp="1" noRot="1" noChangeAspect="1" noTextEdit="1"/>
          </p:cNvSpPr>
          <p:nvPr>
            <p:ph type="sldImg"/>
          </p:nvPr>
        </p:nvSpPr>
        <p:spPr>
          <a:xfrm>
            <a:off x="638175" y="444500"/>
            <a:ext cx="6032500" cy="4524375"/>
          </a:xfrm>
          <a:ln/>
        </p:spPr>
      </p:sp>
      <p:sp>
        <p:nvSpPr>
          <p:cNvPr id="25497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これは、中学校向けの教材を情報モラルの５項目別に整理したものです。</a:t>
            </a:r>
          </a:p>
          <a:p>
            <a:endParaRPr lang="ja-JP" altLang="en-US" dirty="0" smtClean="0">
              <a:latin typeface="Arial"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スライド イメージ プレースホルダ 1"/>
          <p:cNvSpPr>
            <a:spLocks noGrp="1" noRot="1" noChangeAspect="1" noTextEdit="1"/>
          </p:cNvSpPr>
          <p:nvPr>
            <p:ph type="sldImg"/>
          </p:nvPr>
        </p:nvSpPr>
        <p:spPr>
          <a:xfrm>
            <a:off x="638175" y="444500"/>
            <a:ext cx="6032500" cy="4524375"/>
          </a:xfrm>
          <a:ln/>
        </p:spPr>
      </p:sp>
      <p:sp>
        <p:nvSpPr>
          <p:cNvPr id="256003"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次は中学生向けの「書き込みはリアル？」です。</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スライド イメージ プレースホルダ 1"/>
          <p:cNvSpPr>
            <a:spLocks noGrp="1" noRot="1" noChangeAspect="1" noTextEdit="1"/>
          </p:cNvSpPr>
          <p:nvPr>
            <p:ph type="sldImg"/>
          </p:nvPr>
        </p:nvSpPr>
        <p:spPr>
          <a:xfrm>
            <a:off x="638175" y="444500"/>
            <a:ext cx="6032500" cy="4524375"/>
          </a:xfrm>
          <a:ln/>
        </p:spPr>
      </p:sp>
      <p:sp>
        <p:nvSpPr>
          <p:cNvPr id="25702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アヤカさんはおいしいハンバーガーショップの話題や・・・</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スライド イメージ プレースホルダ 1"/>
          <p:cNvSpPr>
            <a:spLocks noGrp="1" noRot="1" noChangeAspect="1" noTextEdit="1"/>
          </p:cNvSpPr>
          <p:nvPr>
            <p:ph type="sldImg"/>
          </p:nvPr>
        </p:nvSpPr>
        <p:spPr>
          <a:xfrm>
            <a:off x="638175" y="444500"/>
            <a:ext cx="6032500" cy="4524375"/>
          </a:xfrm>
          <a:ln/>
        </p:spPr>
      </p:sp>
      <p:sp>
        <p:nvSpPr>
          <p:cNvPr id="25805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友だちと行った高校の文化祭の様子を、駅名や学校名、友人の名前など実名でリアルに書き込んでいます。</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スライド イメージ プレースホルダ 1"/>
          <p:cNvSpPr>
            <a:spLocks noGrp="1" noRot="1" noChangeAspect="1" noTextEdit="1"/>
          </p:cNvSpPr>
          <p:nvPr>
            <p:ph type="sldImg"/>
          </p:nvPr>
        </p:nvSpPr>
        <p:spPr>
          <a:xfrm>
            <a:off x="638175" y="444500"/>
            <a:ext cx="6032500" cy="4524375"/>
          </a:xfrm>
          <a:ln/>
        </p:spPr>
      </p:sp>
      <p:sp>
        <p:nvSpPr>
          <p:cNvPr id="259075"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アヤカさんは、毎日のように、日々の様子をリアルに書き込みをしていました。</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友だちと待ち合わせをしていたアヤカさん、突然、見知らぬ男から声をかけられました。でもその男はアヤカさんのことをよく知っているようです。</a:t>
            </a:r>
            <a:endParaRPr kumimoji="1" lang="en-US" altLang="ja-JP" dirty="0" smtClean="0"/>
          </a:p>
          <a:p>
            <a:r>
              <a:rPr kumimoji="1" lang="ja-JP" altLang="en-US" dirty="0" smtClean="0"/>
              <a:t>「だ、だれ？なんで私のことを知ってるの・・・？」</a:t>
            </a:r>
            <a:endParaRPr kumimoji="1" lang="ja-JP" altLang="en-US" dirty="0"/>
          </a:p>
        </p:txBody>
      </p:sp>
    </p:spTree>
    <p:extLst>
      <p:ext uri="{BB962C8B-B14F-4D97-AF65-F5344CB8AC3E}">
        <p14:creationId xmlns:p14="http://schemas.microsoft.com/office/powerpoint/2010/main" val="24869276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スライド イメージ プレースホルダ 1"/>
          <p:cNvSpPr>
            <a:spLocks noGrp="1" noRot="1" noChangeAspect="1" noTextEdit="1"/>
          </p:cNvSpPr>
          <p:nvPr>
            <p:ph type="sldImg"/>
          </p:nvPr>
        </p:nvSpPr>
        <p:spPr>
          <a:xfrm>
            <a:off x="638175" y="444500"/>
            <a:ext cx="6032500" cy="4524375"/>
          </a:xfrm>
          <a:ln/>
        </p:spPr>
      </p:sp>
      <p:sp>
        <p:nvSpPr>
          <p:cNvPr id="26009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問題提示の教材のあとに解説のページがあります。課題提示の教材を見終わって一度みんなでなぜそのようになったのか、そのようにならないためにはどうすればよいか話し合ってから、解説に進んでもかまいません。また、引き続き解説を見てもかまいません。授業のスタイルに合わせて先生方で選択してください。</a:t>
            </a:r>
          </a:p>
          <a:p>
            <a:endParaRPr lang="ja-JP" altLang="en-US" dirty="0" smtClean="0">
              <a:latin typeface="Arial"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スライド イメージ プレースホルダ 1"/>
          <p:cNvSpPr>
            <a:spLocks noGrp="1" noRot="1" noChangeAspect="1" noTextEdit="1"/>
          </p:cNvSpPr>
          <p:nvPr>
            <p:ph type="sldImg"/>
          </p:nvPr>
        </p:nvSpPr>
        <p:spPr>
          <a:xfrm>
            <a:off x="638175" y="444500"/>
            <a:ext cx="6032500" cy="4524375"/>
          </a:xfrm>
          <a:ln/>
        </p:spPr>
      </p:sp>
      <p:sp>
        <p:nvSpPr>
          <p:cNvPr id="320515" name="ノート プレースホルダ 2"/>
          <p:cNvSpPr>
            <a:spLocks noGrp="1"/>
          </p:cNvSpPr>
          <p:nvPr>
            <p:ph type="body" idx="1"/>
          </p:nvPr>
        </p:nvSpPr>
        <p:spPr>
          <a:xfrm>
            <a:off x="589770" y="5117306"/>
            <a:ext cx="6147443" cy="4705847"/>
          </a:xfrm>
        </p:spPr>
        <p:txBody>
          <a:bodyPr/>
          <a:lstStyle/>
          <a:p>
            <a:r>
              <a:rPr lang="ja-JP" altLang="en-US" baseline="0" dirty="0" smtClean="0">
                <a:latin typeface="ＭＳ Ｐ明朝" pitchFamily="18" charset="-128"/>
              </a:rPr>
              <a:t>最後に紹介しますのはアプリ教材です。</a:t>
            </a:r>
            <a:r>
              <a:rPr lang="en-US" altLang="ja-JP" baseline="0" dirty="0" err="1" smtClean="0">
                <a:latin typeface="ＭＳ Ｐ明朝" pitchFamily="18" charset="-128"/>
              </a:rPr>
              <a:t>iPad</a:t>
            </a:r>
            <a:r>
              <a:rPr lang="ja-JP" altLang="en-US" baseline="0" dirty="0" smtClean="0">
                <a:latin typeface="ＭＳ Ｐ明朝" pitchFamily="18" charset="-128"/>
              </a:rPr>
              <a:t>や</a:t>
            </a:r>
            <a:r>
              <a:rPr lang="en-US" altLang="ja-JP" baseline="0" dirty="0" smtClean="0">
                <a:latin typeface="ＭＳ Ｐ明朝" pitchFamily="18" charset="-128"/>
              </a:rPr>
              <a:t>Android</a:t>
            </a:r>
            <a:r>
              <a:rPr lang="ja-JP" altLang="en-US" baseline="0" dirty="0" smtClean="0">
                <a:latin typeface="ＭＳ Ｐ明朝" pitchFamily="18" charset="-128"/>
              </a:rPr>
              <a:t>端末で利用できるアプリ教材で、現在</a:t>
            </a:r>
            <a:r>
              <a:rPr lang="en-US" altLang="ja-JP" baseline="0" dirty="0" smtClean="0">
                <a:latin typeface="ＭＳ Ｐ明朝" pitchFamily="18" charset="-128"/>
              </a:rPr>
              <a:t>iTunes App Store</a:t>
            </a:r>
            <a:r>
              <a:rPr lang="ja-JP" altLang="en-US" baseline="0" dirty="0" smtClean="0">
                <a:latin typeface="ＭＳ Ｐ明朝" pitchFamily="18" charset="-128"/>
              </a:rPr>
              <a:t>や</a:t>
            </a:r>
            <a:r>
              <a:rPr lang="en-US" altLang="ja-JP" baseline="0" dirty="0" smtClean="0">
                <a:latin typeface="ＭＳ Ｐ明朝" pitchFamily="18" charset="-128"/>
              </a:rPr>
              <a:t>Google Play</a:t>
            </a:r>
            <a:r>
              <a:rPr lang="ja-JP" altLang="en-US" baseline="0" dirty="0" smtClean="0">
                <a:latin typeface="ＭＳ Ｐ明朝" pitchFamily="18" charset="-128"/>
              </a:rPr>
              <a:t>で公開され、無料でダウンロードできます。</a:t>
            </a:r>
          </a:p>
          <a:p>
            <a:r>
              <a:rPr lang="ja-JP" altLang="en-US" baseline="0" dirty="0" smtClean="0">
                <a:latin typeface="ＭＳ Ｐ明朝" pitchFamily="18" charset="-128"/>
              </a:rPr>
              <a:t>アプリ「ネット社会の歩き方」は小学生版、中学生版及び高校生版と先生・大人向けの４つのアプリがあり、児童生徒たち自身で利用してもらえるようなスタートメニューになっています。</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スライド イメージ プレースホルダ 1"/>
          <p:cNvSpPr>
            <a:spLocks noGrp="1" noRot="1" noChangeAspect="1" noTextEdit="1"/>
          </p:cNvSpPr>
          <p:nvPr>
            <p:ph type="sldImg"/>
          </p:nvPr>
        </p:nvSpPr>
        <p:spPr>
          <a:xfrm>
            <a:off x="638175" y="444500"/>
            <a:ext cx="6032500" cy="4524375"/>
          </a:xfrm>
          <a:ln/>
        </p:spPr>
      </p:sp>
      <p:sp>
        <p:nvSpPr>
          <p:cNvPr id="322563" name="ノート プレースホルダ 2"/>
          <p:cNvSpPr>
            <a:spLocks noGrp="1"/>
          </p:cNvSpPr>
          <p:nvPr>
            <p:ph type="body" idx="1"/>
          </p:nvPr>
        </p:nvSpPr>
        <p:spPr>
          <a:xfrm>
            <a:off x="589770" y="5117306"/>
            <a:ext cx="6147443" cy="4705847"/>
          </a:xfrm>
        </p:spPr>
        <p:txBody>
          <a:bodyPr/>
          <a:lstStyle/>
          <a:p>
            <a:r>
              <a:rPr lang="ja-JP" altLang="en-US" baseline="0" dirty="0" smtClean="0">
                <a:latin typeface="ＭＳ Ｐ明朝" pitchFamily="18" charset="-128"/>
              </a:rPr>
              <a:t>更に</a:t>
            </a:r>
            <a:r>
              <a:rPr lang="ja-JP" altLang="en-US" baseline="0" dirty="0" err="1" smtClean="0">
                <a:latin typeface="ＭＳ Ｐ明朝" pitchFamily="18" charset="-128"/>
              </a:rPr>
              <a:t>う</a:t>
            </a:r>
            <a:r>
              <a:rPr lang="ja-JP" altLang="en-US" baseline="0" dirty="0" smtClean="0">
                <a:latin typeface="ＭＳ Ｐ明朝" pitchFamily="18" charset="-128"/>
              </a:rPr>
              <a:t>ひとつのアプリ「めざせ！ケータイ☆マスター」です。小学校高学年～高校</a:t>
            </a:r>
            <a:r>
              <a:rPr lang="en-US" altLang="ja-JP" baseline="0" dirty="0" smtClean="0">
                <a:latin typeface="ＭＳ Ｐ明朝" pitchFamily="18" charset="-128"/>
              </a:rPr>
              <a:t>1</a:t>
            </a:r>
            <a:r>
              <a:rPr lang="ja-JP" altLang="en-US" baseline="0" dirty="0" smtClean="0">
                <a:latin typeface="ＭＳ Ｐ明朝" pitchFamily="18" charset="-128"/>
              </a:rPr>
              <a:t>年生を対象とし、ケータイの使い方を楽しく学べるクイズ形式の教材です。 「メール」「ゲーム</a:t>
            </a:r>
            <a:r>
              <a:rPr lang="en-US" altLang="ja-JP" baseline="0" dirty="0" smtClean="0">
                <a:latin typeface="ＭＳ Ｐ明朝" pitchFamily="18" charset="-128"/>
              </a:rPr>
              <a:t>/</a:t>
            </a:r>
            <a:r>
              <a:rPr lang="ja-JP" altLang="en-US" baseline="0" dirty="0" smtClean="0">
                <a:latin typeface="ＭＳ Ｐ明朝" pitchFamily="18" charset="-128"/>
              </a:rPr>
              <a:t>アプリ」「プロフ</a:t>
            </a:r>
            <a:r>
              <a:rPr lang="en-US" altLang="ja-JP" baseline="0" dirty="0" smtClean="0">
                <a:latin typeface="ＭＳ Ｐ明朝" pitchFamily="18" charset="-128"/>
              </a:rPr>
              <a:t>/</a:t>
            </a:r>
            <a:r>
              <a:rPr lang="ja-JP" altLang="en-US" baseline="0" dirty="0" smtClean="0">
                <a:latin typeface="ＭＳ Ｐ明朝" pitchFamily="18" charset="-128"/>
              </a:rPr>
              <a:t>ツイッター」の３つのコースごとに、</a:t>
            </a:r>
            <a:r>
              <a:rPr lang="en-US" altLang="ja-JP" baseline="0" dirty="0" smtClean="0">
                <a:latin typeface="ＭＳ Ｐ明朝" pitchFamily="18" charset="-128"/>
              </a:rPr>
              <a:t>8</a:t>
            </a:r>
            <a:r>
              <a:rPr lang="ja-JP" altLang="en-US" baseline="0" dirty="0" smtClean="0">
                <a:latin typeface="ＭＳ Ｐ明朝" pitchFamily="18" charset="-128"/>
              </a:rPr>
              <a:t>問の問題が出され、ケータイを正しく使っていた場合には</a:t>
            </a:r>
            <a:r>
              <a:rPr lang="en-US" altLang="ja-JP" baseline="0" dirty="0" smtClean="0">
                <a:latin typeface="ＭＳ Ｐ明朝" pitchFamily="18" charset="-128"/>
              </a:rPr>
              <a:t>,</a:t>
            </a:r>
            <a:r>
              <a:rPr lang="ja-JP" altLang="en-US" baseline="0" dirty="0" smtClean="0">
                <a:latin typeface="ＭＳ Ｐ明朝" pitchFamily="18" charset="-128"/>
              </a:rPr>
              <a:t>クイズが終わると判定結果としてケータイ☆マスターに認定されます。  現在、</a:t>
            </a:r>
            <a:r>
              <a:rPr lang="en-US" altLang="ja-JP" baseline="0" dirty="0" smtClean="0">
                <a:latin typeface="ＭＳ Ｐ明朝" pitchFamily="18" charset="-128"/>
              </a:rPr>
              <a:t>iTunes App Store</a:t>
            </a:r>
            <a:r>
              <a:rPr lang="ja-JP" altLang="en-US" baseline="0" dirty="0" err="1" smtClean="0">
                <a:latin typeface="ＭＳ Ｐ明朝" pitchFamily="18" charset="-128"/>
              </a:rPr>
              <a:t>、</a:t>
            </a:r>
            <a:r>
              <a:rPr lang="en-US" altLang="ja-JP" baseline="0" dirty="0" smtClean="0">
                <a:latin typeface="ＭＳ Ｐ明朝" pitchFamily="18" charset="-128"/>
              </a:rPr>
              <a:t>Google Play</a:t>
            </a:r>
            <a:r>
              <a:rPr lang="ja-JP" altLang="en-US" baseline="0" dirty="0" smtClean="0">
                <a:latin typeface="ＭＳ Ｐ明朝" pitchFamily="18" charset="-128"/>
              </a:rPr>
              <a:t>で公開され、無料でダウンロードできます。アプリ「ネット社会の歩き方」とも連携し、利用してもらえるようになっています。</a:t>
            </a:r>
          </a:p>
          <a:p>
            <a:endParaRPr lang="ja-JP" altLang="en-US" dirty="0" smtClean="0">
              <a:latin typeface="Arial"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スライド イメージ プレースホルダ 1"/>
          <p:cNvSpPr>
            <a:spLocks noGrp="1" noRot="1" noChangeAspect="1" noTextEdit="1"/>
          </p:cNvSpPr>
          <p:nvPr>
            <p:ph type="sldImg"/>
          </p:nvPr>
        </p:nvSpPr>
        <p:spPr>
          <a:xfrm>
            <a:off x="638175" y="444500"/>
            <a:ext cx="6032500" cy="4524375"/>
          </a:xfrm>
          <a:ln/>
        </p:spPr>
      </p:sp>
      <p:sp>
        <p:nvSpPr>
          <p:cNvPr id="266243"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各端末を操作して、指定された時間まで教材の視聴を行ってください。</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61E58CF-708A-4703-8489-C06E5C78E8E5}" type="slidenum">
              <a:rPr lang="en-US" altLang="ja-JP" smtClean="0"/>
              <a:pPr fontAlgn="base">
                <a:spcBef>
                  <a:spcPct val="0"/>
                </a:spcBef>
                <a:spcAft>
                  <a:spcPct val="0"/>
                </a:spcAft>
                <a:defRPr/>
              </a:pPr>
              <a:t>11</a:t>
            </a:fld>
            <a:endParaRPr lang="en-US" altLang="ja-JP" smtClean="0"/>
          </a:p>
        </p:txBody>
      </p:sp>
      <p:sp>
        <p:nvSpPr>
          <p:cNvPr id="73731" name="Rectangle 2"/>
          <p:cNvSpPr>
            <a:spLocks noGrp="1" noRot="1" noChangeAspect="1" noChangeArrowheads="1" noTextEdit="1"/>
          </p:cNvSpPr>
          <p:nvPr>
            <p:ph type="sldImg"/>
          </p:nvPr>
        </p:nvSpPr>
        <p:spPr bwMode="auto">
          <a:xfrm>
            <a:off x="992188" y="768350"/>
            <a:ext cx="5116512" cy="3836988"/>
          </a:xfrm>
          <a:noFill/>
          <a:ln>
            <a:solidFill>
              <a:srgbClr val="000000"/>
            </a:solidFill>
            <a:miter lim="800000"/>
            <a:headEnd/>
            <a:tailEnd/>
          </a:ln>
        </p:spPr>
      </p:sp>
      <p:sp>
        <p:nvSpPr>
          <p:cNvPr id="73732" name="Rectangle 3"/>
          <p:cNvSpPr>
            <a:spLocks noGrp="1" noChangeArrowheads="1"/>
          </p:cNvSpPr>
          <p:nvPr>
            <p:ph type="body" idx="1"/>
          </p:nvPr>
        </p:nvSpPr>
        <p:spPr bwMode="auto">
          <a:xfrm>
            <a:off x="711574" y="4861443"/>
            <a:ext cx="5676153" cy="4603799"/>
          </a:xfrm>
          <a:noFill/>
        </p:spPr>
        <p:txBody>
          <a:bodyPr wrap="square" numCol="1" anchor="t" anchorCtr="0" compatLnSpc="1">
            <a:prstTxWarp prst="textNoShape">
              <a:avLst/>
            </a:prstTxWarp>
          </a:bodyPr>
          <a:lstStyle/>
          <a:p>
            <a:pPr eaLnBrk="1" hangingPunct="1">
              <a:spcBef>
                <a:spcPct val="0"/>
              </a:spcBef>
            </a:pPr>
            <a:endParaRPr lang="ja-JP" altLang="ja-JP"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スライド イメージ プレースホルダ 1"/>
          <p:cNvSpPr>
            <a:spLocks noGrp="1" noRot="1" noChangeAspect="1" noTextEdit="1"/>
          </p:cNvSpPr>
          <p:nvPr>
            <p:ph type="sldImg"/>
          </p:nvPr>
        </p:nvSpPr>
        <p:spPr>
          <a:xfrm>
            <a:off x="638175" y="444500"/>
            <a:ext cx="6032500" cy="4524375"/>
          </a:xfrm>
          <a:ln/>
        </p:spPr>
      </p:sp>
      <p:sp>
        <p:nvSpPr>
          <p:cNvPr id="267267"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次に、「ネット社会の歩き方」以外の情報モラル教材について紹介します。</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スライド イメージ プレースホルダ 1"/>
          <p:cNvSpPr>
            <a:spLocks noGrp="1" noRot="1" noChangeAspect="1" noTextEdit="1"/>
          </p:cNvSpPr>
          <p:nvPr>
            <p:ph type="sldImg"/>
          </p:nvPr>
        </p:nvSpPr>
        <p:spPr>
          <a:xfrm>
            <a:off x="638175" y="444500"/>
            <a:ext cx="6032500" cy="4524375"/>
          </a:xfrm>
          <a:ln/>
        </p:spPr>
      </p:sp>
      <p:sp>
        <p:nvSpPr>
          <p:cNvPr id="268291"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情報モラルを指導するための教材には，目的別に「教員の研修で使う教材」と「児童生徒の指導で使う教材」があります。</a:t>
            </a:r>
            <a:endParaRPr lang="en-US" altLang="ja-JP" dirty="0" smtClean="0">
              <a:latin typeface="Arial" pitchFamily="34" charset="0"/>
            </a:endParaRPr>
          </a:p>
          <a:p>
            <a:r>
              <a:rPr lang="ja-JP" altLang="en-US" dirty="0" smtClean="0">
                <a:latin typeface="Arial" pitchFamily="34" charset="0"/>
              </a:rPr>
              <a:t>「研修で使う教材」は，情報モラル指導について，その必要性，内容，指導方法の理解を深めるものと，その補助資料です。</a:t>
            </a:r>
            <a:endParaRPr lang="en-US" altLang="ja-JP" dirty="0" smtClean="0">
              <a:latin typeface="Arial" pitchFamily="34" charset="0"/>
            </a:endParaRPr>
          </a:p>
          <a:p>
            <a:r>
              <a:rPr lang="ja-JP" altLang="en-US" dirty="0" smtClean="0">
                <a:latin typeface="Arial" pitchFamily="34" charset="0"/>
              </a:rPr>
              <a:t>「児童生徒の指導で使う教材」は，情報モラルの課題について場面を共有して考えるためのものや，情報や情報社会の特質について説明するなどして理解を深めるものがあります。</a:t>
            </a:r>
            <a:endParaRPr lang="en-US" altLang="ja-JP" dirty="0" smtClean="0">
              <a:latin typeface="Arial" pitchFamily="34" charset="0"/>
            </a:endParaRPr>
          </a:p>
          <a:p>
            <a:r>
              <a:rPr lang="ja-JP" altLang="en-US" dirty="0" smtClean="0">
                <a:latin typeface="Arial" pitchFamily="34" charset="0"/>
              </a:rPr>
              <a:t>教材の形態としても，映像で示されるものや，ネットワークを通じて実際に体験するもの，本や印刷物になっているものがあります。児童生徒や受講者の年齢や過去の学習経験などの状況や，指導や研修の目的によって使い分けることが求められます。</a:t>
            </a:r>
            <a:endParaRPr lang="en-US" altLang="ja-JP"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スライド イメージ プレースホルダ 1"/>
          <p:cNvSpPr>
            <a:spLocks noGrp="1" noRot="1" noChangeAspect="1" noTextEdit="1"/>
          </p:cNvSpPr>
          <p:nvPr>
            <p:ph type="sldImg"/>
          </p:nvPr>
        </p:nvSpPr>
        <p:spPr>
          <a:xfrm>
            <a:off x="638175" y="444500"/>
            <a:ext cx="6032500" cy="4524375"/>
          </a:xfrm>
          <a:ln/>
        </p:spPr>
      </p:sp>
      <p:sp>
        <p:nvSpPr>
          <p:cNvPr id="269315" name="ノート プレースホルダ 2"/>
          <p:cNvSpPr>
            <a:spLocks noGrp="1"/>
          </p:cNvSpPr>
          <p:nvPr>
            <p:ph type="body" idx="1"/>
          </p:nvPr>
        </p:nvSpPr>
        <p:spPr>
          <a:xfrm>
            <a:off x="589770" y="5117306"/>
            <a:ext cx="6147443" cy="4705847"/>
          </a:xfrm>
        </p:spPr>
        <p:txBody>
          <a:bodyPr/>
          <a:lstStyle/>
          <a:p>
            <a:r>
              <a:rPr lang="ja-JP" altLang="en-US" baseline="0" dirty="0" smtClean="0">
                <a:latin typeface="ＭＳ Ｐ明朝" pitchFamily="18" charset="-128"/>
              </a:rPr>
              <a:t>はじめに，教員の研修用の教材についてみてみましょう。</a:t>
            </a:r>
            <a:endParaRPr lang="en-US" altLang="ja-JP" baseline="0" dirty="0" smtClean="0">
              <a:latin typeface="ＭＳ Ｐ明朝" pitchFamily="18" charset="-128"/>
            </a:endParaRPr>
          </a:p>
          <a:p>
            <a:r>
              <a:rPr lang="ja-JP" altLang="en-US" baseline="0" dirty="0" smtClean="0">
                <a:latin typeface="ＭＳ Ｐ明朝" pitchFamily="18" charset="-128"/>
              </a:rPr>
              <a:t>教員の研修用の教材には</a:t>
            </a:r>
            <a:endParaRPr lang="en-US" altLang="ja-JP" baseline="0" dirty="0" smtClean="0">
              <a:latin typeface="ＭＳ Ｐ明朝" pitchFamily="18" charset="-128"/>
            </a:endParaRPr>
          </a:p>
          <a:p>
            <a:pPr>
              <a:buFontTx/>
              <a:buNone/>
            </a:pPr>
            <a:r>
              <a:rPr lang="ja-JP" altLang="en-US" baseline="0" dirty="0" smtClean="0">
                <a:latin typeface="ＭＳ Ｐ明朝" pitchFamily="18" charset="-128"/>
              </a:rPr>
              <a:t>・情報モラル指導者養成研修ハンドブック</a:t>
            </a:r>
            <a:endParaRPr lang="en-US" altLang="ja-JP" baseline="0" dirty="0" smtClean="0">
              <a:latin typeface="ＭＳ Ｐ明朝" pitchFamily="18" charset="-128"/>
            </a:endParaRPr>
          </a:p>
          <a:p>
            <a:pPr>
              <a:buFontTx/>
              <a:buNone/>
            </a:pPr>
            <a:r>
              <a:rPr lang="ja-JP" altLang="en-US" baseline="0" dirty="0" smtClean="0">
                <a:latin typeface="ＭＳ Ｐ明朝" pitchFamily="18" charset="-128"/>
              </a:rPr>
              <a:t>・親子のためのネット社会の歩き方</a:t>
            </a:r>
            <a:endParaRPr lang="en-US" altLang="ja-JP" baseline="0" dirty="0" smtClean="0">
              <a:latin typeface="ＭＳ Ｐ明朝" pitchFamily="18" charset="-128"/>
            </a:endParaRPr>
          </a:p>
          <a:p>
            <a:pPr>
              <a:buFontTx/>
              <a:buNone/>
            </a:pPr>
            <a:r>
              <a:rPr lang="ja-JP" altLang="en-US" baseline="0" dirty="0" smtClean="0">
                <a:latin typeface="ＭＳ Ｐ明朝" pitchFamily="18" charset="-128"/>
              </a:rPr>
              <a:t>・情報モラル指導ポータルサイト</a:t>
            </a:r>
            <a:endParaRPr lang="en-US" altLang="ja-JP" baseline="0" dirty="0" smtClean="0">
              <a:latin typeface="ＭＳ Ｐ明朝" pitchFamily="18" charset="-128"/>
            </a:endParaRPr>
          </a:p>
          <a:p>
            <a:pPr>
              <a:buFontTx/>
              <a:buNone/>
            </a:pPr>
            <a:r>
              <a:rPr lang="ja-JP" altLang="en-US" baseline="0" dirty="0" smtClean="0">
                <a:latin typeface="ＭＳ Ｐ明朝" pitchFamily="18" charset="-128"/>
              </a:rPr>
              <a:t>・</a:t>
            </a:r>
            <a:r>
              <a:rPr lang="en-US" altLang="ja-JP" baseline="0" dirty="0" smtClean="0">
                <a:latin typeface="ＭＳ Ｐ明朝" pitchFamily="18" charset="-128"/>
              </a:rPr>
              <a:t>5</a:t>
            </a:r>
            <a:r>
              <a:rPr lang="ja-JP" altLang="en-US" baseline="0" dirty="0" smtClean="0">
                <a:latin typeface="ＭＳ Ｐ明朝" pitchFamily="18" charset="-128"/>
              </a:rPr>
              <a:t>分でわかる情報モラル</a:t>
            </a:r>
          </a:p>
          <a:p>
            <a:pPr>
              <a:buFontTx/>
              <a:buNone/>
            </a:pPr>
            <a:r>
              <a:rPr lang="ja-JP" altLang="en-US" baseline="0" dirty="0" smtClean="0">
                <a:latin typeface="ＭＳ Ｐ明朝" pitchFamily="18" charset="-128"/>
              </a:rPr>
              <a:t>・教員の</a:t>
            </a:r>
            <a:r>
              <a:rPr lang="en-US" altLang="ja-JP" baseline="0" dirty="0" smtClean="0">
                <a:latin typeface="ＭＳ Ｐ明朝" pitchFamily="18" charset="-128"/>
              </a:rPr>
              <a:t>ICT</a:t>
            </a:r>
            <a:r>
              <a:rPr lang="ja-JP" altLang="en-US" baseline="0" dirty="0" smtClean="0">
                <a:latin typeface="ＭＳ Ｐ明朝" pitchFamily="18" charset="-128"/>
              </a:rPr>
              <a:t>活用指導力チェックリスト</a:t>
            </a:r>
          </a:p>
          <a:p>
            <a:pPr>
              <a:buFontTx/>
              <a:buNone/>
            </a:pPr>
            <a:r>
              <a:rPr lang="ja-JP" altLang="en-US" baseline="0" dirty="0" smtClean="0">
                <a:latin typeface="ＭＳ Ｐ明朝" pitchFamily="18" charset="-128"/>
              </a:rPr>
              <a:t>・情報モラル研修教材</a:t>
            </a:r>
            <a:endParaRPr lang="en-US" altLang="ja-JP" baseline="0" dirty="0" smtClean="0">
              <a:latin typeface="ＭＳ Ｐ明朝" pitchFamily="18" charset="-128"/>
            </a:endParaRPr>
          </a:p>
          <a:p>
            <a:r>
              <a:rPr lang="ja-JP" altLang="en-US" baseline="0" dirty="0" smtClean="0">
                <a:latin typeface="ＭＳ Ｐ明朝" pitchFamily="18" charset="-128"/>
              </a:rPr>
              <a:t>　があります。この後，一つずつ見ていきましょう。</a:t>
            </a:r>
            <a:endParaRPr lang="en-US" altLang="ja-JP" baseline="0" dirty="0" smtClean="0">
              <a:latin typeface="ＭＳ Ｐ明朝" pitchFamily="18"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スライド イメージ プレースホルダ 1"/>
          <p:cNvSpPr>
            <a:spLocks noGrp="1" noRot="1" noChangeAspect="1" noTextEdit="1"/>
          </p:cNvSpPr>
          <p:nvPr>
            <p:ph type="sldImg"/>
          </p:nvPr>
        </p:nvSpPr>
        <p:spPr>
          <a:xfrm>
            <a:off x="638175" y="444500"/>
            <a:ext cx="6032500" cy="4524375"/>
          </a:xfrm>
          <a:ln/>
        </p:spPr>
      </p:sp>
      <p:sp>
        <p:nvSpPr>
          <p:cNvPr id="270339" name="ノート プレースホルダ 2"/>
          <p:cNvSpPr>
            <a:spLocks noGrp="1"/>
          </p:cNvSpPr>
          <p:nvPr>
            <p:ph type="body" idx="1"/>
          </p:nvPr>
        </p:nvSpPr>
        <p:spPr>
          <a:xfrm>
            <a:off x="589770" y="5117306"/>
            <a:ext cx="6147443" cy="4705847"/>
          </a:xfrm>
        </p:spPr>
        <p:txBody>
          <a:bodyPr/>
          <a:lstStyle/>
          <a:p>
            <a:pPr eaLnBrk="1" hangingPunct="1">
              <a:spcBef>
                <a:spcPct val="0"/>
              </a:spcBef>
            </a:pPr>
            <a:r>
              <a:rPr lang="ja-JP" altLang="en-US" dirty="0" smtClean="0">
                <a:latin typeface="Arial" pitchFamily="34" charset="0"/>
              </a:rPr>
              <a:t>「情報モラル指導者養成研修ハンドブック」は情報モラル指導の基本的な考えが書かれています。</a:t>
            </a:r>
          </a:p>
          <a:p>
            <a:pPr eaLnBrk="1" hangingPunct="1">
              <a:spcBef>
                <a:spcPct val="0"/>
              </a:spcBef>
            </a:pPr>
            <a:r>
              <a:rPr lang="ja-JP" altLang="en-US" dirty="0" smtClean="0">
                <a:latin typeface="Arial" pitchFamily="34" charset="0"/>
              </a:rPr>
              <a:t>学校でのインターネット利用とともに，課題となる影の部分への対応が求められるなかで光と影について理解し，指導すべき内容・考え方が整理されています。</a:t>
            </a:r>
          </a:p>
          <a:p>
            <a:pPr eaLnBrk="1" hangingPunct="1">
              <a:spcBef>
                <a:spcPct val="0"/>
              </a:spcBef>
            </a:pPr>
            <a:r>
              <a:rPr lang="ja-JP" altLang="en-US" dirty="0" smtClean="0">
                <a:latin typeface="Arial" pitchFamily="34" charset="0"/>
              </a:rPr>
              <a:t>全校に配布されたはずですが，現在ではＰＤＦでの入手は可能です。</a:t>
            </a:r>
          </a:p>
          <a:p>
            <a:endParaRPr lang="ja-JP" altLang="en-US" dirty="0" smtClean="0">
              <a:latin typeface="Arial"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スライド イメージ プレースホルダ 1"/>
          <p:cNvSpPr>
            <a:spLocks noGrp="1" noRot="1" noChangeAspect="1" noTextEdit="1"/>
          </p:cNvSpPr>
          <p:nvPr>
            <p:ph type="sldImg"/>
          </p:nvPr>
        </p:nvSpPr>
        <p:spPr>
          <a:xfrm>
            <a:off x="638175" y="444500"/>
            <a:ext cx="6032500" cy="4524375"/>
          </a:xfrm>
          <a:ln/>
        </p:spPr>
      </p:sp>
      <p:sp>
        <p:nvSpPr>
          <p:cNvPr id="271363" name="ノート プレースホルダ 2"/>
          <p:cNvSpPr>
            <a:spLocks noGrp="1"/>
          </p:cNvSpPr>
          <p:nvPr>
            <p:ph type="body" idx="1"/>
          </p:nvPr>
        </p:nvSpPr>
        <p:spPr>
          <a:xfrm>
            <a:off x="589770" y="5117306"/>
            <a:ext cx="6147443" cy="4705847"/>
          </a:xfrm>
        </p:spPr>
        <p:txBody>
          <a:bodyPr/>
          <a:lstStyle/>
          <a:p>
            <a:pPr eaLnBrk="1" hangingPunct="1">
              <a:spcBef>
                <a:spcPct val="0"/>
              </a:spcBef>
            </a:pPr>
            <a:r>
              <a:rPr lang="ja-JP" altLang="en-US" dirty="0" smtClean="0">
                <a:latin typeface="Arial" pitchFamily="34" charset="0"/>
              </a:rPr>
              <a:t>情報モラル指導の基本的な考えが書かれています。</a:t>
            </a:r>
          </a:p>
          <a:p>
            <a:pPr eaLnBrk="1" hangingPunct="1">
              <a:spcBef>
                <a:spcPct val="0"/>
              </a:spcBef>
            </a:pPr>
            <a:r>
              <a:rPr lang="ja-JP" altLang="en-US" dirty="0" smtClean="0">
                <a:latin typeface="Arial" pitchFamily="34" charset="0"/>
              </a:rPr>
              <a:t>現在ではＰＤＦでの入手は可能です。</a:t>
            </a:r>
          </a:p>
          <a:p>
            <a:endParaRPr lang="ja-JP" altLang="en-US" dirty="0" smtClean="0">
              <a:latin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スライド イメージ プレースホルダ 1"/>
          <p:cNvSpPr>
            <a:spLocks noGrp="1" noRot="1" noChangeAspect="1" noTextEdit="1"/>
          </p:cNvSpPr>
          <p:nvPr>
            <p:ph type="sldImg"/>
          </p:nvPr>
        </p:nvSpPr>
        <p:spPr>
          <a:xfrm>
            <a:off x="638175" y="444500"/>
            <a:ext cx="6032500" cy="4524375"/>
          </a:xfrm>
          <a:ln/>
        </p:spPr>
      </p:sp>
      <p:sp>
        <p:nvSpPr>
          <p:cNvPr id="272387" name="ノート プレースホルダ 2"/>
          <p:cNvSpPr>
            <a:spLocks noGrp="1"/>
          </p:cNvSpPr>
          <p:nvPr>
            <p:ph type="body" idx="1"/>
          </p:nvPr>
        </p:nvSpPr>
        <p:spPr>
          <a:xfrm>
            <a:off x="589770" y="5117306"/>
            <a:ext cx="6147443" cy="4705847"/>
          </a:xfrm>
        </p:spPr>
        <p:txBody>
          <a:bodyPr/>
          <a:lstStyle/>
          <a:p>
            <a:r>
              <a:rPr lang="ja-JP" altLang="en-US" baseline="0" dirty="0" smtClean="0">
                <a:latin typeface="ＭＳ Ｐ明朝" pitchFamily="18" charset="-128"/>
              </a:rPr>
              <a:t>「やってみよう情報モラル教育」は情報モラル指導の体系化を進めたもので、日本における情報モラル教育に関するポータルサイトです。資料や教材、授業実践の様子などが公開されています。</a:t>
            </a:r>
            <a:endParaRPr lang="en-US" altLang="ja-JP" baseline="0" dirty="0" smtClean="0">
              <a:latin typeface="ＭＳ Ｐ明朝" pitchFamily="18" charset="-128"/>
            </a:endParaRPr>
          </a:p>
          <a:p>
            <a:r>
              <a:rPr lang="ja-JP" altLang="en-US" baseline="0" dirty="0" smtClean="0">
                <a:latin typeface="ＭＳ Ｐ明朝" pitchFamily="18" charset="-128"/>
              </a:rPr>
              <a:t>文科省の委託事業として、キックオフガイドが作成され、冊子として全国の学校に配布されました。このサイトには，キックオフガイドがＰＤＦで公開されています。</a:t>
            </a:r>
            <a:r>
              <a:rPr lang="en-US" altLang="ja-JP" baseline="0" dirty="0" smtClean="0">
                <a:latin typeface="ＭＳ Ｐ明朝" pitchFamily="18" charset="-128"/>
              </a:rPr>
              <a:t>Web</a:t>
            </a:r>
            <a:r>
              <a:rPr lang="ja-JP" altLang="en-US" baseline="0" dirty="0" smtClean="0">
                <a:latin typeface="ＭＳ Ｐ明朝" pitchFamily="18" charset="-128"/>
              </a:rPr>
              <a:t>版の機能を生かし多くの事例を見られるだけではなく，モデルカリキュラム表からのリンクで事例を見ることもできます。</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スライド イメージ プレースホルダ 1"/>
          <p:cNvSpPr>
            <a:spLocks noGrp="1" noRot="1" noChangeAspect="1" noTextEdit="1"/>
          </p:cNvSpPr>
          <p:nvPr>
            <p:ph type="sldImg"/>
          </p:nvPr>
        </p:nvSpPr>
        <p:spPr>
          <a:xfrm>
            <a:off x="638175" y="444500"/>
            <a:ext cx="6032500" cy="4524375"/>
          </a:xfrm>
          <a:ln/>
        </p:spPr>
      </p:sp>
      <p:sp>
        <p:nvSpPr>
          <p:cNvPr id="273411" name="ノート プレースホルダ 2"/>
          <p:cNvSpPr>
            <a:spLocks noGrp="1"/>
          </p:cNvSpPr>
          <p:nvPr>
            <p:ph type="body" idx="1"/>
          </p:nvPr>
        </p:nvSpPr>
        <p:spPr>
          <a:xfrm>
            <a:off x="589770" y="5117306"/>
            <a:ext cx="6147443" cy="4705847"/>
          </a:xfrm>
        </p:spPr>
        <p:txBody>
          <a:bodyPr/>
          <a:lstStyle/>
          <a:p>
            <a:r>
              <a:rPr lang="ja-JP" altLang="en-US" dirty="0" smtClean="0">
                <a:latin typeface="ＭＳ Ｐ明朝" pitchFamily="18" charset="-128"/>
              </a:rPr>
              <a:t>「５分でわかる情報モラル」は情報モラル指導を，全ての教室で，全ての先生が行えるようになっていくことを目指して，情報モラル指導セミナーが行われた時に作成された，情報モラル教育についてのガイダンスビデオです。</a:t>
            </a:r>
            <a:endParaRPr lang="en-US" altLang="ja-JP" dirty="0" smtClean="0">
              <a:latin typeface="ＭＳ Ｐ明朝" pitchFamily="18" charset="-128"/>
            </a:endParaRPr>
          </a:p>
          <a:p>
            <a:r>
              <a:rPr lang="en-US" altLang="ja-JP" dirty="0" smtClean="0">
                <a:latin typeface="ＭＳ Ｐ明朝" pitchFamily="18" charset="-128"/>
              </a:rPr>
              <a:t>5</a:t>
            </a:r>
            <a:r>
              <a:rPr lang="ja-JP" altLang="en-US" dirty="0" smtClean="0">
                <a:latin typeface="ＭＳ Ｐ明朝" pitchFamily="18" charset="-128"/>
              </a:rPr>
              <a:t>分のビデオの他にも，サイトには，さらに具体的に解説されたビデオや，モデルカリキュラムなどの資料も用意されています。</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スライド イメージ プレースホルダ 1"/>
          <p:cNvSpPr>
            <a:spLocks noGrp="1" noRot="1" noChangeAspect="1" noTextEdit="1"/>
          </p:cNvSpPr>
          <p:nvPr>
            <p:ph type="sldImg"/>
          </p:nvPr>
        </p:nvSpPr>
        <p:spPr>
          <a:xfrm>
            <a:off x="638175" y="444500"/>
            <a:ext cx="6032500" cy="4524375"/>
          </a:xfrm>
          <a:ln/>
        </p:spPr>
      </p:sp>
      <p:sp>
        <p:nvSpPr>
          <p:cNvPr id="274435" name="ノート プレースホルダ 2"/>
          <p:cNvSpPr>
            <a:spLocks noGrp="1"/>
          </p:cNvSpPr>
          <p:nvPr>
            <p:ph type="body" idx="1"/>
          </p:nvPr>
        </p:nvSpPr>
        <p:spPr>
          <a:xfrm>
            <a:off x="589770" y="5117306"/>
            <a:ext cx="6147443" cy="4705847"/>
          </a:xfrm>
        </p:spPr>
        <p:txBody>
          <a:bodyPr/>
          <a:lstStyle/>
          <a:p>
            <a:r>
              <a:rPr lang="ja-JP" altLang="en-US" dirty="0" smtClean="0">
                <a:latin typeface="ＭＳ Ｐ明朝" pitchFamily="18" charset="-128"/>
              </a:rPr>
              <a:t>「教員のＩＣＴ活用指導力チェックリスト」には情報モラルだけではなく，教員に求められる</a:t>
            </a:r>
            <a:r>
              <a:rPr lang="en-US" altLang="ja-JP" dirty="0" smtClean="0">
                <a:latin typeface="ＭＳ Ｐ明朝" pitchFamily="18" charset="-128"/>
              </a:rPr>
              <a:t>ICT</a:t>
            </a:r>
            <a:r>
              <a:rPr lang="ja-JP" altLang="en-US" dirty="0" smtClean="0">
                <a:latin typeface="ＭＳ Ｐ明朝" pitchFamily="18" charset="-128"/>
              </a:rPr>
              <a:t>活用指導力についてその基準が示されています。</a:t>
            </a:r>
            <a:endParaRPr lang="en-US" altLang="ja-JP" dirty="0" smtClean="0">
              <a:latin typeface="ＭＳ Ｐ明朝" pitchFamily="18" charset="-128"/>
            </a:endParaRPr>
          </a:p>
          <a:p>
            <a:r>
              <a:rPr lang="ja-JP" altLang="en-US" dirty="0" smtClean="0">
                <a:latin typeface="ＭＳ Ｐ明朝" pitchFamily="18" charset="-128"/>
              </a:rPr>
              <a:t>これまでの，教員の実態調査をさらに具体的に行うことができるようになりました。</a:t>
            </a:r>
            <a:endParaRPr lang="en-US" altLang="ja-JP" dirty="0" smtClean="0">
              <a:latin typeface="ＭＳ Ｐ明朝" pitchFamily="18" charset="-128"/>
            </a:endParaRPr>
          </a:p>
          <a:p>
            <a:r>
              <a:rPr lang="ja-JP" altLang="en-US" dirty="0" smtClean="0">
                <a:latin typeface="ＭＳ Ｐ明朝" pitchFamily="18" charset="-128"/>
              </a:rPr>
              <a:t>情報モラルは，この中で</a:t>
            </a:r>
            <a:r>
              <a:rPr lang="en-US" altLang="ja-JP" dirty="0" smtClean="0">
                <a:latin typeface="ＭＳ Ｐ明朝" pitchFamily="18" charset="-128"/>
              </a:rPr>
              <a:t>D</a:t>
            </a:r>
            <a:r>
              <a:rPr lang="ja-JP" altLang="en-US" dirty="0" smtClean="0">
                <a:latin typeface="ＭＳ Ｐ明朝" pitchFamily="18" charset="-128"/>
              </a:rPr>
              <a:t>として</a:t>
            </a:r>
            <a:r>
              <a:rPr lang="en-US" altLang="ja-JP" dirty="0" smtClean="0">
                <a:latin typeface="ＭＳ Ｐ明朝" pitchFamily="18" charset="-128"/>
              </a:rPr>
              <a:t>4</a:t>
            </a:r>
            <a:r>
              <a:rPr lang="ja-JP" altLang="en-US" dirty="0" smtClean="0">
                <a:latin typeface="ＭＳ Ｐ明朝" pitchFamily="18" charset="-128"/>
              </a:rPr>
              <a:t>項目が示されています。研修の視点として，活用できます。</a:t>
            </a:r>
            <a:endParaRPr lang="en-US" altLang="ja-JP" dirty="0" smtClean="0">
              <a:latin typeface="ＭＳ Ｐ明朝" pitchFamily="18"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スライド イメージ プレースホルダ 1"/>
          <p:cNvSpPr>
            <a:spLocks noGrp="1" noRot="1" noChangeAspect="1" noTextEdit="1"/>
          </p:cNvSpPr>
          <p:nvPr>
            <p:ph type="sldImg"/>
          </p:nvPr>
        </p:nvSpPr>
        <p:spPr>
          <a:xfrm>
            <a:off x="638175" y="444500"/>
            <a:ext cx="6032500" cy="4524375"/>
          </a:xfrm>
          <a:ln/>
        </p:spPr>
      </p:sp>
      <p:sp>
        <p:nvSpPr>
          <p:cNvPr id="275459" name="ノート プレースホルダ 2"/>
          <p:cNvSpPr>
            <a:spLocks noGrp="1"/>
          </p:cNvSpPr>
          <p:nvPr>
            <p:ph type="body" idx="1"/>
          </p:nvPr>
        </p:nvSpPr>
        <p:spPr>
          <a:xfrm>
            <a:off x="589770" y="5117306"/>
            <a:ext cx="6147443" cy="4705847"/>
          </a:xfrm>
        </p:spPr>
        <p:txBody>
          <a:bodyPr/>
          <a:lstStyle/>
          <a:p>
            <a:pPr eaLnBrk="1" hangingPunct="1">
              <a:spcBef>
                <a:spcPct val="0"/>
              </a:spcBef>
            </a:pPr>
            <a:r>
              <a:rPr lang="ja-JP" altLang="en-US" dirty="0" smtClean="0">
                <a:latin typeface="ＭＳ Ｐ明朝" pitchFamily="18" charset="-128"/>
              </a:rPr>
              <a:t>「情報モラル研修教材」は教員研修センターで作成された　指導事例集を，</a:t>
            </a:r>
            <a:r>
              <a:rPr lang="en-US" altLang="ja-JP" dirty="0" smtClean="0">
                <a:latin typeface="ＭＳ Ｐ明朝" pitchFamily="18" charset="-128"/>
              </a:rPr>
              <a:t>web</a:t>
            </a:r>
            <a:r>
              <a:rPr lang="ja-JP" altLang="en-US" dirty="0" smtClean="0">
                <a:latin typeface="ＭＳ Ｐ明朝" pitchFamily="18" charset="-128"/>
              </a:rPr>
              <a:t>化した研修用教材です。</a:t>
            </a:r>
          </a:p>
          <a:p>
            <a:pPr eaLnBrk="1" hangingPunct="1">
              <a:spcBef>
                <a:spcPct val="0"/>
              </a:spcBef>
            </a:pPr>
            <a:r>
              <a:rPr lang="ja-JP" altLang="en-US" dirty="0" smtClean="0">
                <a:latin typeface="ＭＳ Ｐ明朝" pitchFamily="18" charset="-128"/>
              </a:rPr>
              <a:t>教師が，実態を知る機会が少ないので，それをフォーローするために，体験から学ぶシミュレーションのコンテンツが用意されているのが特徴です。</a:t>
            </a:r>
            <a:endParaRPr lang="en-US" altLang="ja-JP" dirty="0" smtClean="0">
              <a:latin typeface="ＭＳ Ｐ明朝" pitchFamily="18" charset="-128"/>
            </a:endParaRPr>
          </a:p>
          <a:p>
            <a:pPr eaLnBrk="1" hangingPunct="1">
              <a:spcBef>
                <a:spcPct val="0"/>
              </a:spcBef>
            </a:pPr>
            <a:r>
              <a:rPr lang="ja-JP" altLang="en-US" dirty="0" smtClean="0">
                <a:latin typeface="ＭＳ Ｐ明朝" pitchFamily="18" charset="-128"/>
              </a:rPr>
              <a:t>学習素材も，ナレーションなどの音声が入り，スライドだけの教材に比べて</a:t>
            </a:r>
            <a:endParaRPr lang="en-US" altLang="ja-JP" dirty="0" smtClean="0">
              <a:latin typeface="ＭＳ Ｐ明朝" pitchFamily="18" charset="-128"/>
            </a:endParaRPr>
          </a:p>
          <a:p>
            <a:pPr eaLnBrk="1" hangingPunct="1">
              <a:spcBef>
                <a:spcPct val="0"/>
              </a:spcBef>
            </a:pPr>
            <a:r>
              <a:rPr lang="ja-JP" altLang="en-US" dirty="0" smtClean="0">
                <a:latin typeface="ＭＳ Ｐ明朝" pitchFamily="18" charset="-128"/>
              </a:rPr>
              <a:t>保護者への啓発のための教材も用意されています。</a:t>
            </a:r>
            <a:endParaRPr lang="en-US" altLang="ja-JP" dirty="0" smtClean="0">
              <a:latin typeface="ＭＳ Ｐ明朝" pitchFamily="18" charset="-128"/>
            </a:endParaRPr>
          </a:p>
          <a:p>
            <a:pPr eaLnBrk="1" hangingPunct="1">
              <a:spcBef>
                <a:spcPct val="0"/>
              </a:spcBef>
            </a:pPr>
            <a:endParaRPr lang="ja-JP" altLang="en-US" dirty="0" smtClean="0">
              <a:latin typeface="ＭＳ Ｐ明朝" pitchFamily="18" charset="-128"/>
            </a:endParaRPr>
          </a:p>
          <a:p>
            <a:pPr eaLnBrk="1" hangingPunct="1">
              <a:spcBef>
                <a:spcPct val="0"/>
              </a:spcBef>
            </a:pPr>
            <a:endParaRPr lang="ja-JP" altLang="en-US" dirty="0" smtClean="0">
              <a:latin typeface="Arial" pitchFamily="34" charset="0"/>
            </a:endParaRPr>
          </a:p>
          <a:p>
            <a:endParaRPr lang="ja-JP" altLang="en-US" dirty="0" smtClean="0">
              <a:latin typeface="Arial"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スライド イメージ プレースホルダ 1"/>
          <p:cNvSpPr>
            <a:spLocks noGrp="1" noRot="1" noChangeAspect="1" noTextEdit="1"/>
          </p:cNvSpPr>
          <p:nvPr>
            <p:ph type="sldImg"/>
          </p:nvPr>
        </p:nvSpPr>
        <p:spPr>
          <a:xfrm>
            <a:off x="638175" y="444500"/>
            <a:ext cx="6032500" cy="4524375"/>
          </a:xfrm>
          <a:ln/>
        </p:spPr>
      </p:sp>
      <p:sp>
        <p:nvSpPr>
          <p:cNvPr id="280579" name="ノート プレースホルダ 2"/>
          <p:cNvSpPr>
            <a:spLocks noGrp="1"/>
          </p:cNvSpPr>
          <p:nvPr>
            <p:ph type="body" idx="1"/>
          </p:nvPr>
        </p:nvSpPr>
        <p:spPr>
          <a:xfrm>
            <a:off x="589770" y="5117306"/>
            <a:ext cx="6147443" cy="4705847"/>
          </a:xfrm>
        </p:spPr>
        <p:txBody>
          <a:bodyPr/>
          <a:lstStyle/>
          <a:p>
            <a:r>
              <a:rPr lang="ja-JP" altLang="en-US" dirty="0" smtClean="0">
                <a:latin typeface="Arial" pitchFamily="34" charset="0"/>
              </a:rPr>
              <a:t>著作権については，文化庁や著作権情報センターから，多くの資料が提供されています。</a:t>
            </a:r>
            <a:endParaRPr lang="en-US" altLang="ja-JP" dirty="0" smtClean="0">
              <a:latin typeface="Arial" pitchFamily="34" charset="0"/>
            </a:endParaRPr>
          </a:p>
          <a:p>
            <a:r>
              <a:rPr lang="ja-JP" altLang="en-US" dirty="0" smtClean="0">
                <a:latin typeface="Arial" pitchFamily="34" charset="0"/>
              </a:rPr>
              <a:t>情報モラル指導のときに，児童生徒が利用できる教材もありますし，教員自身が教育活動の中で確認しながら進めることができる資料もありますので，活用してください。</a:t>
            </a:r>
            <a:endParaRPr lang="en-US" altLang="ja-JP" dirty="0" smtClean="0">
              <a:latin typeface="Arial" pitchFamily="34" charset="0"/>
            </a:endParaRPr>
          </a:p>
          <a:p>
            <a:endParaRPr lang="ja-JP" altLang="en-US" dirty="0"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43C30519-CC02-40F8-A542-7C53BE7CFA0B}"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EA403BBC-7C55-47DE-82E1-FA234EE4D1BF}"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82955E16-4771-4C05-9C98-C9F177C5F45D}"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C836107-BF68-4A6D-A845-2841079C0AEE}"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593B4ADB-D637-44B4-A860-EF0B1D047E3F}"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78A94B1-AD0F-4BC1-856C-388D6896B24E}" type="slidenum">
              <a:rPr lang="en-US" altLang="ja-JP"/>
              <a:pPr>
                <a:defRPr/>
              </a:pPr>
              <a:t>‹#›</a:t>
            </a:fld>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D0422139-9211-42EA-A1BC-604A9CB9761B}"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60ACCB97-C528-4A18-A84C-D04583DEF13A}" type="slidenum">
              <a:rPr lang="en-US" altLang="ja-JP"/>
              <a:pPr>
                <a:defRPr/>
              </a:pPr>
              <a:t>‹#›</a:t>
            </a:fld>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タイトルとグラフ">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グラフ プレースホルダ 2"/>
          <p:cNvSpPr>
            <a:spLocks noGrp="1"/>
          </p:cNvSpPr>
          <p:nvPr>
            <p:ph type="chart" idx="1"/>
          </p:nvPr>
        </p:nvSpPr>
        <p:spPr>
          <a:xfrm>
            <a:off x="457200" y="1600200"/>
            <a:ext cx="8229600" cy="4525963"/>
          </a:xfrm>
        </p:spPr>
        <p:txBody>
          <a:bodyPr/>
          <a:lstStyle/>
          <a:p>
            <a:pPr lvl="0"/>
            <a:endParaRPr lang="ja-JP"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1ED9AD6C-A913-4FF8-BF88-2152AF080108}"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10D1554-5B3E-4CB5-9149-C3CF147475E6}" type="slidenum">
              <a:rPr lang="en-US" altLang="ja-JP"/>
              <a:pPr>
                <a:defRPr/>
              </a:pPr>
              <a:t>‹#›</a:t>
            </a:fld>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 タイトルの書式設定</a:t>
            </a:r>
            <a:endParaRPr lang="ja-JP" altLang="en-US"/>
          </a:p>
        </p:txBody>
      </p:sp>
      <p:sp>
        <p:nvSpPr>
          <p:cNvPr id="3" name="Rectangle 6"/>
          <p:cNvSpPr>
            <a:spLocks noGrp="1" noChangeArrowheads="1"/>
          </p:cNvSpPr>
          <p:nvPr>
            <p:ph type="sldNum" sz="quarter" idx="10"/>
          </p:nvPr>
        </p:nvSpPr>
        <p:spPr/>
        <p:txBody>
          <a:bodyPr/>
          <a:lstStyle>
            <a:lvl1pPr>
              <a:defRPr/>
            </a:lvl1pPr>
          </a:lstStyle>
          <a:p>
            <a:pPr>
              <a:defRPr/>
            </a:pPr>
            <a:fld id="{91CC525F-157B-4EE0-A6C1-DC42C91A59D7}" type="slidenum">
              <a:rPr lang="ja-JP" altLang="en-US"/>
              <a:pPr>
                <a:defRPr/>
              </a:pPr>
              <a:t>‹#›</a:t>
            </a:fld>
            <a:endParaRPr lang="ja-JP" altLang="en-US"/>
          </a:p>
        </p:txBody>
      </p:sp>
    </p:spTree>
    <p:extLst>
      <p:ext uri="{BB962C8B-B14F-4D97-AF65-F5344CB8AC3E}">
        <p14:creationId xmlns:p14="http://schemas.microsoft.com/office/powerpoint/2010/main" val="2137013765"/>
      </p:ext>
    </p:extLst>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smtClean="0"/>
              <a:t>マスター タイトルの書式設定</a:t>
            </a:r>
            <a:endParaRPr lang="ja-JP" altLang="en-US"/>
          </a:p>
        </p:txBody>
      </p:sp>
      <p:sp>
        <p:nvSpPr>
          <p:cNvPr id="3" name="テキスト プレースホルダ 2"/>
          <p:cNvSpPr>
            <a:spLocks noGrp="1"/>
          </p:cNvSpPr>
          <p:nvPr>
            <p:ph type="body" sz="half" idx="1"/>
          </p:nvPr>
        </p:nvSpPr>
        <p:spPr>
          <a:xfrm>
            <a:off x="457200" y="1600200"/>
            <a:ext cx="4038600" cy="4530725"/>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8916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8200" y="3941763"/>
            <a:ext cx="4038600" cy="218916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463A6388-4A8E-4636-B3EA-9235301EE691}" type="datetime1">
              <a:rPr lang="ja-JP" altLang="en-US" smtClean="0"/>
              <a:pPr>
                <a:defRPr/>
              </a:pPr>
              <a:t>2014/8/19</a:t>
            </a:fld>
            <a:endParaRPr lang="en-US" altLang="ja-JP"/>
          </a:p>
        </p:txBody>
      </p:sp>
      <p:sp>
        <p:nvSpPr>
          <p:cNvPr id="7"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en-US" altLang="ja-JP"/>
          </a:p>
        </p:txBody>
      </p:sp>
      <p:sp>
        <p:nvSpPr>
          <p:cNvPr id="8" name="Rectangle 6"/>
          <p:cNvSpPr>
            <a:spLocks noGrp="1" noChangeArrowheads="1"/>
          </p:cNvSpPr>
          <p:nvPr>
            <p:ph type="sldNum" sz="quarter" idx="12"/>
          </p:nvPr>
        </p:nvSpPr>
        <p:spPr>
          <a:ln/>
        </p:spPr>
        <p:txBody>
          <a:bodyPr/>
          <a:lstStyle>
            <a:lvl1pPr>
              <a:defRPr/>
            </a:lvl1pPr>
          </a:lstStyle>
          <a:p>
            <a:pPr>
              <a:defRPr/>
            </a:pPr>
            <a:fld id="{A1EAEF4C-70E3-4EB9-BAA1-7C0A1EF6A1DA}" type="slidenum">
              <a:rPr lang="en-US" altLang="ja-JP" smtClean="0"/>
              <a:pPr>
                <a:defRPr/>
              </a:pPr>
              <a:t>‹#›</a:t>
            </a:fld>
            <a:endParaRPr lang="en-US" altLang="ja-JP"/>
          </a:p>
        </p:txBody>
      </p:sp>
    </p:spTree>
    <p:extLst>
      <p:ext uri="{BB962C8B-B14F-4D97-AF65-F5344CB8AC3E}">
        <p14:creationId xmlns:p14="http://schemas.microsoft.com/office/powerpoint/2010/main" val="2901506886"/>
      </p:ext>
    </p:extLst>
  </p:cSld>
  <p:clrMapOvr>
    <a:masterClrMapping/>
  </p:clrMapOvr>
  <p:transition spd="med">
    <p:wipe dir="r"/>
  </p:transition>
  <p:timing>
    <p:tnLst>
      <p:par>
        <p:cTn id="1" dur="indefinite" restart="never" nodeType="tmRoot"/>
      </p:par>
    </p:tnLst>
  </p:timing>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fld id="{ED146F9B-B540-4852-9B40-96107D5EC1AC}"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EFBE1BC-F681-4D7D-BBE1-B691C8D9877E}"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B6580D22-AFA7-48A6-8A0F-6B30BBD796DC}" type="datetime1">
              <a:rPr lang="ja-JP" altLang="en-US"/>
              <a:pPr>
                <a:defRPr/>
              </a:pPr>
              <a:t>2014/8/19</a:t>
            </a:fld>
            <a:endParaRPr lang="en-US" altLang="ja-JP"/>
          </a:p>
        </p:txBody>
      </p:sp>
      <p:sp>
        <p:nvSpPr>
          <p:cNvPr id="5" name="Rectangle 5"/>
          <p:cNvSpPr>
            <a:spLocks noGrp="1" noChangeArrowheads="1"/>
          </p:cNvSpPr>
          <p:nvPr>
            <p:ph type="ftr" sz="quarter" idx="11"/>
          </p:nvPr>
        </p:nvSpPr>
        <p:spPr>
          <a:ln/>
        </p:spPr>
        <p:txBody>
          <a:bodyPr/>
          <a:lstStyle>
            <a:lvl1pPr>
              <a:defRPr/>
            </a:lvl1pPr>
          </a:lstStyle>
          <a:p>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9AE61BF-9D4B-464D-A2F3-C3464D6733A4}"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fld id="{D1A73443-3CB5-43D1-A757-83BCBBBE9A00}" type="datetime1">
              <a:rPr lang="ja-JP" altLang="en-US"/>
              <a:pPr>
                <a:defRPr/>
              </a:pPr>
              <a:t>2014/8/19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A09F0961-E563-468B-B9E7-9AC6D0862FAD}"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fld id="{39368A05-51C4-49DF-BC29-A68718758BD5}" type="datetime1">
              <a:rPr lang="ja-JP" altLang="en-US"/>
              <a:pPr>
                <a:defRPr/>
              </a:pPr>
              <a:t>2014/8/19</a:t>
            </a:fld>
            <a:endParaRPr lang="en-US" altLang="ja-JP"/>
          </a:p>
        </p:txBody>
      </p:sp>
      <p:sp>
        <p:nvSpPr>
          <p:cNvPr id="8" name="Rectangle 5"/>
          <p:cNvSpPr>
            <a:spLocks noGrp="1" noChangeArrowheads="1"/>
          </p:cNvSpPr>
          <p:nvPr>
            <p:ph type="ftr" sz="quarter" idx="11"/>
          </p:nvPr>
        </p:nvSpPr>
        <p:spPr>
          <a:ln/>
        </p:spPr>
        <p:txBody>
          <a:bodyPr/>
          <a:lstStyle>
            <a:lvl1pPr>
              <a:defRPr/>
            </a:lvl1pPr>
          </a:lstStyle>
          <a:p>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F9D9559-E986-4233-8091-FF4BF146EFB3}"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fld id="{C7E06DB9-DE48-4FC6-B711-9A7AED6D1EFF}" type="datetime1">
              <a:rPr lang="ja-JP" altLang="en-US"/>
              <a:pPr>
                <a:defRPr/>
              </a:pPr>
              <a:t>2014/8/19</a:t>
            </a:fld>
            <a:endParaRPr lang="en-US" altLang="ja-JP"/>
          </a:p>
        </p:txBody>
      </p:sp>
      <p:sp>
        <p:nvSpPr>
          <p:cNvPr id="4" name="Rectangle 5"/>
          <p:cNvSpPr>
            <a:spLocks noGrp="1" noChangeArrowheads="1"/>
          </p:cNvSpPr>
          <p:nvPr>
            <p:ph type="ftr" sz="quarter" idx="11"/>
          </p:nvPr>
        </p:nvSpPr>
        <p:spPr>
          <a:ln/>
        </p:spPr>
        <p:txBody>
          <a:bodyPr/>
          <a:lstStyle>
            <a:lvl1pPr>
              <a:defRPr/>
            </a:lvl1pPr>
          </a:lstStyle>
          <a:p>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383EB611-12BF-4BDB-859B-3C872AA25063}"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F5E67A3-524A-4E45-85D4-4442BDC74EE3}" type="datetime1">
              <a:rPr lang="ja-JP" altLang="en-US"/>
              <a:pPr>
                <a:defRPr/>
              </a:pPr>
              <a:t>2014/8/19</a:t>
            </a:fld>
            <a:endParaRPr lang="en-US" altLang="ja-JP"/>
          </a:p>
        </p:txBody>
      </p:sp>
      <p:sp>
        <p:nvSpPr>
          <p:cNvPr id="3" name="Rectangle 5"/>
          <p:cNvSpPr>
            <a:spLocks noGrp="1" noChangeArrowheads="1"/>
          </p:cNvSpPr>
          <p:nvPr>
            <p:ph type="ftr" sz="quarter" idx="11"/>
          </p:nvPr>
        </p:nvSpPr>
        <p:spPr>
          <a:ln/>
        </p:spPr>
        <p:txBody>
          <a:bodyPr/>
          <a:lstStyle>
            <a:lvl1pPr>
              <a:defRPr/>
            </a:lvl1pPr>
          </a:lstStyle>
          <a:p>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85CE7282-466C-4EF5-8484-56BFF1606FB2}"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EC1233E5-2AFB-4695-AC3D-10A49FA880FE}" type="datetime1">
              <a:rPr lang="ja-JP" altLang="en-US"/>
              <a:pPr>
                <a:defRPr/>
              </a:pPr>
              <a:t>2014/8/19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088546F1-E717-4049-8F83-89463BF014D1}"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4FC67DD8-5457-4140-AA9B-CC467AB8ADFF}" type="datetime1">
              <a:rPr lang="ja-JP" altLang="en-US"/>
              <a:pPr>
                <a:defRPr/>
              </a:pPr>
              <a:t>2014/8/19</a:t>
            </a:fld>
            <a:endParaRPr lang="en-US" altLang="ja-JP"/>
          </a:p>
        </p:txBody>
      </p:sp>
      <p:sp>
        <p:nvSpPr>
          <p:cNvPr id="6" name="Rectangle 5"/>
          <p:cNvSpPr>
            <a:spLocks noGrp="1" noChangeArrowheads="1"/>
          </p:cNvSpPr>
          <p:nvPr>
            <p:ph type="ftr" sz="quarter" idx="11"/>
          </p:nvPr>
        </p:nvSpPr>
        <p:spPr>
          <a:ln/>
        </p:spPr>
        <p:txBody>
          <a:bodyPr/>
          <a:lstStyle>
            <a:lvl1pPr>
              <a:defRPr/>
            </a:lvl1pPr>
          </a:lstStyle>
          <a:p>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44E1815-BE79-42F4-9268-D8B62D6EBDC7}"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fld id="{463A6388-4A8E-4636-B3EA-9235301EE691}" type="datetime1">
              <a:rPr lang="ja-JP" altLang="en-US"/>
              <a:pPr>
                <a:defRPr/>
              </a:pPr>
              <a:t>2014/8/19</a:t>
            </a:fld>
            <a:endParaRPr lang="en-US" altLang="ja-JP"/>
          </a:p>
        </p:txBody>
      </p:sp>
      <p:sp>
        <p:nvSpPr>
          <p:cNvPr id="1029" name="Rectangle 5"/>
          <p:cNvSpPr>
            <a:spLocks noGrp="1" noChangeArrowheads="1"/>
          </p:cNvSpPr>
          <p:nvPr>
            <p:ph type="ftr" sz="quarter" idx="3"/>
          </p:nvPr>
        </p:nvSpPr>
        <p:spPr bwMode="auto">
          <a:xfrm>
            <a:off x="3419475"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ja-JP"/>
          </a:p>
        </p:txBody>
      </p:sp>
      <p:sp>
        <p:nvSpPr>
          <p:cNvPr id="1030" name="Rectangle 6"/>
          <p:cNvSpPr>
            <a:spLocks noGrp="1" noChangeArrowheads="1"/>
          </p:cNvSpPr>
          <p:nvPr>
            <p:ph type="sldNum" sz="quarter" idx="4"/>
          </p:nvPr>
        </p:nvSpPr>
        <p:spPr bwMode="auto">
          <a:xfrm>
            <a:off x="7740650" y="6381750"/>
            <a:ext cx="1403350" cy="476250"/>
          </a:xfrm>
          <a:prstGeom prst="rect">
            <a:avLst/>
          </a:prstGeom>
          <a:noFill/>
          <a:ln w="9525">
            <a:noFill/>
            <a:miter lim="800000"/>
            <a:headEnd/>
            <a:tailEnd/>
          </a:ln>
        </p:spPr>
        <p:txBody>
          <a:bodyPr vert="horz" wrap="square" lIns="91440" tIns="45720" rIns="0" bIns="45720" numCol="1" anchor="t" anchorCtr="0" compatLnSpc="1">
            <a:prstTxWarp prst="textNoShape">
              <a:avLst/>
            </a:prstTxWarp>
          </a:bodyPr>
          <a:lstStyle>
            <a:lvl1pPr algn="r">
              <a:defRPr sz="2400" b="1">
                <a:latin typeface="ＭＳ Ｐゴシック" pitchFamily="50" charset="-128"/>
              </a:defRPr>
            </a:lvl1pPr>
          </a:lstStyle>
          <a:p>
            <a:pPr>
              <a:defRPr/>
            </a:pPr>
            <a:fld id="{A1EAEF4C-70E3-4EB9-BAA1-7C0A1EF6A1DA}" type="slidenum">
              <a:rPr lang="en-US" altLang="ja-JP"/>
              <a:pPr>
                <a:defRPr/>
              </a:pPr>
              <a:t>‹#›</a:t>
            </a:fld>
            <a:endParaRPr lang="en-US" altLang="ja-JP"/>
          </a:p>
        </p:txBody>
      </p:sp>
      <p:pic>
        <p:nvPicPr>
          <p:cNvPr id="10247" name="Picture 17" descr="オビ5"/>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0" y="620713"/>
            <a:ext cx="9144000" cy="73025"/>
          </a:xfrm>
          <a:prstGeom prst="rect">
            <a:avLst/>
          </a:prstGeom>
          <a:noFill/>
          <a:ln w="9525">
            <a:noFill/>
            <a:miter lim="800000"/>
            <a:headEnd/>
            <a:tailEnd/>
          </a:ln>
        </p:spPr>
      </p:pic>
      <p:sp>
        <p:nvSpPr>
          <p:cNvPr id="1032" name="Rectangle 11"/>
          <p:cNvSpPr>
            <a:spLocks noChangeArrowheads="1"/>
          </p:cNvSpPr>
          <p:nvPr userDrawn="1"/>
        </p:nvSpPr>
        <p:spPr bwMode="auto">
          <a:xfrm>
            <a:off x="457200" y="6286500"/>
            <a:ext cx="2133600" cy="476250"/>
          </a:xfrm>
          <a:prstGeom prst="rect">
            <a:avLst/>
          </a:prstGeom>
          <a:noFill/>
          <a:ln w="9525">
            <a:noFill/>
            <a:miter lim="800000"/>
            <a:headEnd/>
            <a:tailEnd/>
          </a:ln>
        </p:spPr>
        <p:txBody>
          <a:bodyPr/>
          <a:lstStyle/>
          <a:p>
            <a:pPr>
              <a:defRPr/>
            </a:pPr>
            <a:endParaRPr lang="ja-JP" altLang="en-US"/>
          </a:p>
        </p:txBody>
      </p:sp>
    </p:spTree>
  </p:cSld>
  <p:clrMap bg1="lt1" tx1="dk1" bg2="lt2" tx2="dk2" accent1="accent1" accent2="accent2" accent3="accent3" accent4="accent4" accent5="accent5" accent6="accent6" hlink="hlink" folHlink="folHlink"/>
  <p:sldLayoutIdLst>
    <p:sldLayoutId id="2147483661" r:id="rId1"/>
    <p:sldLayoutId id="2147483660" r:id="rId2"/>
    <p:sldLayoutId id="2147483659" r:id="rId3"/>
    <p:sldLayoutId id="2147483658" r:id="rId4"/>
    <p:sldLayoutId id="2147483657" r:id="rId5"/>
    <p:sldLayoutId id="2147483656" r:id="rId6"/>
    <p:sldLayoutId id="2147483655" r:id="rId7"/>
    <p:sldLayoutId id="2147483654" r:id="rId8"/>
    <p:sldLayoutId id="2147483653" r:id="rId9"/>
    <p:sldLayoutId id="2147483652" r:id="rId10"/>
    <p:sldLayoutId id="2147483651" r:id="rId11"/>
    <p:sldLayoutId id="2147483650" r:id="rId12"/>
    <p:sldLayoutId id="2147483649" r:id="rId13"/>
    <p:sldLayoutId id="2147483662" r:id="rId14"/>
    <p:sldLayoutId id="2147483663" r:id="rId15"/>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0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00.png"/><Relationship Id="rId5" Type="http://schemas.openxmlformats.org/officeDocument/2006/relationships/oleObject" Target="../embeddings/oleObject1.bin"/><Relationship Id="rId4" Type="http://schemas.openxmlformats.org/officeDocument/2006/relationships/hyperlink" Target="http://www2.japet.or.jp/net-walk/pdf/handbook_A4.pdf"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01.png"/><Relationship Id="rId5" Type="http://schemas.openxmlformats.org/officeDocument/2006/relationships/oleObject" Target="../embeddings/oleObject2.bin"/><Relationship Id="rId4" Type="http://schemas.openxmlformats.org/officeDocument/2006/relationships/hyperlink" Target="http://www2.japet.or.jp/net-walk/pdf/091014_kaitei_parents.pdf" TargetMode="Externa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npa.go.jp/cyber/statics/h22/pdf01.pdf" TargetMode="External"/></Relationships>
</file>

<file path=ppt/slides/_rels/slide110.xml.rels><?xml version="1.0" encoding="UTF-8" standalone="yes"?>
<Relationships xmlns="http://schemas.openxmlformats.org/package/2006/relationships"><Relationship Id="rId3" Type="http://schemas.openxmlformats.org/officeDocument/2006/relationships/hyperlink" Target="http://www.japet.or.jp/moral-guidebook/"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111.xml.rels><?xml version="1.0" encoding="UTF-8" standalone="yes"?>
<Relationships xmlns="http://schemas.openxmlformats.org/package/2006/relationships"><Relationship Id="rId3" Type="http://schemas.openxmlformats.org/officeDocument/2006/relationships/hyperlink" Target="http://www.nctd.go.jp/5min_moral/index.html"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112.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4.jpeg"/><Relationship Id="rId7" Type="http://schemas.openxmlformats.org/officeDocument/2006/relationships/image" Target="../media/image106.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hyperlink" Target="http://www.mext.go.jp/b_menu/shingi/chousa/shotou/039/check/07021606/001.pdf" TargetMode="External"/><Relationship Id="rId4" Type="http://schemas.openxmlformats.org/officeDocument/2006/relationships/hyperlink" Target="http://www.mext.go.jp/b_menu/shingi/chousa/shotou/039/check/07021605/001.pdf" TargetMode="External"/><Relationship Id="rId9" Type="http://schemas.openxmlformats.org/officeDocument/2006/relationships/image" Target="../media/image108.png"/></Relationships>
</file>

<file path=ppt/slides/_rels/slide113.xml.rels><?xml version="1.0" encoding="UTF-8" standalone="yes"?>
<Relationships xmlns="http://schemas.openxmlformats.org/package/2006/relationships"><Relationship Id="rId3" Type="http://schemas.openxmlformats.org/officeDocument/2006/relationships/hyperlink" Target="http://www.nctd.go.jp/2005/index.htm" TargetMode="External"/><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114.xml.rels><?xml version="1.0" encoding="UTF-8" standalone="yes"?>
<Relationships xmlns="http://schemas.openxmlformats.org/package/2006/relationships"><Relationship Id="rId8" Type="http://schemas.openxmlformats.org/officeDocument/2006/relationships/hyperlink" Target="http://www.cric.or.jp/qa/hajime/hajime.html" TargetMode="External"/><Relationship Id="rId13" Type="http://schemas.openxmlformats.org/officeDocument/2006/relationships/image" Target="../media/image113.png"/><Relationship Id="rId3" Type="http://schemas.openxmlformats.org/officeDocument/2006/relationships/hyperlink" Target="http://www.bunka.go.jp/chosakuken/" TargetMode="External"/><Relationship Id="rId7" Type="http://schemas.openxmlformats.org/officeDocument/2006/relationships/hyperlink" Target="http://www.cric.or.jp/education/jissenrei.html" TargetMode="External"/><Relationship Id="rId12"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hyperlink" Target="http://www.kidscric.com/" TargetMode="External"/><Relationship Id="rId11" Type="http://schemas.openxmlformats.org/officeDocument/2006/relationships/image" Target="../media/image111.png"/><Relationship Id="rId5" Type="http://schemas.openxmlformats.org/officeDocument/2006/relationships/image" Target="../media/image110.png"/><Relationship Id="rId15" Type="http://schemas.openxmlformats.org/officeDocument/2006/relationships/image" Target="../media/image115.png"/><Relationship Id="rId10" Type="http://schemas.openxmlformats.org/officeDocument/2006/relationships/hyperlink" Target="http://www.cric.or.jp/qa/index.html" TargetMode="External"/><Relationship Id="rId4" Type="http://schemas.openxmlformats.org/officeDocument/2006/relationships/hyperlink" Target="http://chosakuken.bunka.go.jp/eizou/main.htm" TargetMode="External"/><Relationship Id="rId9" Type="http://schemas.openxmlformats.org/officeDocument/2006/relationships/hyperlink" Target="http://www.cric.or.jp/qa/hajime/index.html" TargetMode="External"/><Relationship Id="rId1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3" Type="http://schemas.openxmlformats.org/officeDocument/2006/relationships/hyperlink" Target="https://www.youtube.com/playlist?list=PLGpGsGZ3lmbAOd2f-4u_Mx-BCn13GywDI"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hyperlink" Target="http://jouhouka.mext.go.jp/information_moral_manual.html" TargetMode="External"/><Relationship Id="rId4" Type="http://schemas.openxmlformats.org/officeDocument/2006/relationships/image" Target="../media/image116.png"/></Relationships>
</file>

<file path=ppt/slides/_rels/slide116.xml.rels><?xml version="1.0" encoding="UTF-8" standalone="yes"?>
<Relationships xmlns="http://schemas.openxmlformats.org/package/2006/relationships"><Relationship Id="rId3" Type="http://schemas.openxmlformats.org/officeDocument/2006/relationships/hyperlink" Target="http://www8.cao.go.jp/youth/youth-harm/koho/" TargetMode="External"/><Relationship Id="rId7" Type="http://schemas.openxmlformats.org/officeDocument/2006/relationships/image" Target="../media/image121.png"/><Relationship Id="rId2" Type="http://schemas.openxmlformats.org/officeDocument/2006/relationships/notesSlide" Target="../notesSlides/notesSlide101.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18.png"/></Relationships>
</file>

<file path=ppt/slides/_rels/slide117.xml.rels><?xml version="1.0" encoding="UTF-8" standalone="yes"?>
<Relationships xmlns="http://schemas.openxmlformats.org/package/2006/relationships"><Relationship Id="rId3" Type="http://schemas.openxmlformats.org/officeDocument/2006/relationships/hyperlink" Target="http://www.kyoiku.metro.tokyo.jp/press/pr130627b.htm" TargetMode="External"/><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hyperlink" Target="http://www2.schoolweb.ne.jp/swas/index.php?id=2340008" TargetMode="External"/><Relationship Id="rId4" Type="http://schemas.openxmlformats.org/officeDocument/2006/relationships/image" Target="../media/image122.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npa.go.jp/cyber/statics/h22/pdf01.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hyperlink" Target="http://www.npa.go.jp/cyber/statics/h25/pdf01-2.pdf" TargetMode="Externa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12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www.npa.go.jp/cyber/statics/h22/pdf01.pdf"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hyperlink" Target="http://www.npa.go.jp/cyber/statics/h25/pdf02-2.pdf"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npa.go.jp/cyber/statics/h22/pdf01.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hyperlink" Target="http://matome.naver.jp/odai/2139265630662526901" TargetMode="External"/><Relationship Id="rId4" Type="http://schemas.openxmlformats.org/officeDocument/2006/relationships/image" Target="../media/image132.jpeg"/></Relationships>
</file>

<file path=ppt/slides/_rels/slide14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37.png"/><Relationship Id="rId4" Type="http://schemas.openxmlformats.org/officeDocument/2006/relationships/oleObject" Target="../embeddings/oleObject3.bin"/></Relationships>
</file>

<file path=ppt/slides/_rels/slide14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39.jpeg"/><Relationship Id="rId7" Type="http://schemas.openxmlformats.org/officeDocument/2006/relationships/image" Target="../media/image143.png"/><Relationship Id="rId2" Type="http://schemas.openxmlformats.org/officeDocument/2006/relationships/notesSlide" Target="../notesSlides/notesSlide120.xml"/><Relationship Id="rId1" Type="http://schemas.openxmlformats.org/officeDocument/2006/relationships/slideLayout" Target="../slideLayouts/slideLayout1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jpe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8.cao.go.jp/youth/youth-harm/chousa/h22/net-jittai/pdf-index.html"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chart" Target="../charts/chart4.xml"/><Relationship Id="rId4" Type="http://schemas.openxmlformats.org/officeDocument/2006/relationships/hyperlink" Target="http://www8.cao.go.jp/youth/youth-harm/chousa/h25/net-jittai/pdf/2-1-1.pdf" TargetMode="External"/></Relationships>
</file>

<file path=ppt/slides/_rels/slide15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hyperlink" Target="http://www8.cao.go.jp/youth/youth-harm/chousa/h25/net-jittai/pdf/2-1-1.pdf" TargetMode="External"/><Relationship Id="rId4" Type="http://schemas.openxmlformats.org/officeDocument/2006/relationships/hyperlink" Target="http://www8.cao.go.jp/youth/youth-harm/chousa/h22/net-jittai/pdf-index.html"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www8.cao.go.jp/youth/youth-harm/chousa/h22/net-jittai/pdf-index.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hyperlink" Target="http://www.soumu.go.jp/johotsusintokei/whitepaper/ja/h25/pdf/n4300000.pdf"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8.cao.go.jp/youth/youth-harm/chousa/h22/net-jittai/pdf-index.html"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hyperlink" Target="http://www8.cao.go.jp/youth/youth-harm/chousa/h25/net-jittai/pdf/2-1-3.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8.cao.go.jp/youth/youth-harm/chousa/h22/net-jittai/pdf-index.html" TargetMode="External"/><Relationship Id="rId7" Type="http://schemas.openxmlformats.org/officeDocument/2006/relationships/chart" Target="../charts/chart9.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hyperlink" Target="http://www8.cao.go.jp/youth/youth-harm/chousa/h25/net-jittai/pdf/2-1-2.pdf" TargetMode="External"/><Relationship Id="rId4" Type="http://schemas.openxmlformats.org/officeDocument/2006/relationships/hyperlink" Target="http://www8.cao.go.jp/youth/youth-harm/chousa/h25/net-jittai/pdf/2-1-1.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hyperlink" Target="http://www.mext.go.jp/b_menu/houdou/22/09/__icsFiles/afieldfile/2010/09/14/1297352_01.pdf%E3%80%80"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www.mext.go.jp/b_menu/houdou/26/03/__icsFiles/afieldfile/2014/03/31/1345890_01.pdf"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8.cao.go.jp/youth/youth-harm/chousa/h22/net-jittai/pdf/2-1-3.pdf"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hyperlink" Target="http://www8.cao.go.jp/youth/youth-harm/chousa/h25/net-jittai/pdf/2-1-2.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23.xml.rels><?xml version="1.0" encoding="UTF-8" standalone="yes"?>
<Relationships xmlns="http://schemas.openxmlformats.org/package/2006/relationships"><Relationship Id="rId2" Type="http://schemas.openxmlformats.org/officeDocument/2006/relationships/hyperlink" Target="http://dfujikawa.cocolog-nifty.com/jugyo/2013/04/line-11ed.html"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linelog.jpn.org/"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matome.naver.jp/odai/2137625115081849201"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2.japet.or.jp/net-walk/otona_all.html"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hyperlink" Target="file:///C:\Users\derek\Documents\data&#24773;&#22577;\NetMoral2013\contents\data\kentei\12lv5.pdf" TargetMode="Externa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kayoo.info/moral-guidebook-2007/kickoff/pdf/moralguide_all.pdf"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nier.go.jp/kaihatsu/jouhoumoral/guidance.pdf"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www.nier.go.jp/kaihatsu/jouhoumoral/guidance.pdf"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7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8.xml"/><Relationship Id="rId1" Type="http://schemas.openxmlformats.org/officeDocument/2006/relationships/slideLayout" Target="../slideLayouts/slideLayout15.xml"/><Relationship Id="rId4" Type="http://schemas.openxmlformats.org/officeDocument/2006/relationships/image" Target="../media/image48.png"/></Relationships>
</file>

<file path=ppt/slides/_rels/slide8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GIF"/></Relationships>
</file>

<file path=ppt/slides/_rels/slide8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www.cec.or.jp/net-walk/" TargetMode="External"/><Relationship Id="rId7"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hyperlink" Target="http://www2.japet.or.jp/net-walk/pdf/juniornet-walk.pdf" TargetMode="External"/><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3" Type="http://schemas.openxmlformats.org/officeDocument/2006/relationships/hyperlink" Target="http://www2.japet.or.jp/net-walk/" TargetMode="External"/><Relationship Id="rId2" Type="http://schemas.openxmlformats.org/officeDocument/2006/relationships/notesSlide" Target="../notesSlides/notesSlide73.xml"/><Relationship Id="rId1" Type="http://schemas.openxmlformats.org/officeDocument/2006/relationships/slideLayout" Target="../slideLayouts/slideLayout7.xml"/><Relationship Id="rId5" Type="http://schemas.openxmlformats.org/officeDocument/2006/relationships/hyperlink" Target="http://www2.japet.or.jp/net-walk" TargetMode="External"/><Relationship Id="rId4" Type="http://schemas.openxmlformats.org/officeDocument/2006/relationships/image" Target="../media/image65.png"/></Relationships>
</file>

<file path=ppt/slides/_rels/slide89.xml.rels><?xml version="1.0" encoding="UTF-8" standalone="yes"?>
<Relationships xmlns="http://schemas.openxmlformats.org/package/2006/relationships"><Relationship Id="rId8" Type="http://schemas.openxmlformats.org/officeDocument/2006/relationships/hyperlink" Target="http://www2.japet.or.jp/net-walk/flash/cec_11/index_o.html" TargetMode="External"/><Relationship Id="rId13" Type="http://schemas.openxmlformats.org/officeDocument/2006/relationships/image" Target="../media/image67.jpeg"/><Relationship Id="rId18" Type="http://schemas.openxmlformats.org/officeDocument/2006/relationships/image" Target="../media/image72.jpeg"/><Relationship Id="rId3" Type="http://schemas.openxmlformats.org/officeDocument/2006/relationships/hyperlink" Target="http://www2.japet.or.jp/net-walk/flash/cec_03/index_o.html" TargetMode="External"/><Relationship Id="rId7" Type="http://schemas.openxmlformats.org/officeDocument/2006/relationships/hyperlink" Target="http://www2.japet.or.jp/net-walk/flash/cec_10/index_o.html" TargetMode="External"/><Relationship Id="rId12" Type="http://schemas.openxmlformats.org/officeDocument/2006/relationships/image" Target="../media/image66.jpeg"/><Relationship Id="rId17" Type="http://schemas.openxmlformats.org/officeDocument/2006/relationships/image" Target="../media/image71.jpeg"/><Relationship Id="rId2" Type="http://schemas.openxmlformats.org/officeDocument/2006/relationships/notesSlide" Target="../notesSlides/notesSlide74.xml"/><Relationship Id="rId16" Type="http://schemas.openxmlformats.org/officeDocument/2006/relationships/image" Target="../media/image70.jpeg"/><Relationship Id="rId20"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hyperlink" Target="http://www2.japet.or.jp/net-walk/flash/cec_08/index_o.html" TargetMode="External"/><Relationship Id="rId11" Type="http://schemas.openxmlformats.org/officeDocument/2006/relationships/hyperlink" Target="http://www2.japet.or.jp/net-walk/flash/cec_48/index_o.html" TargetMode="External"/><Relationship Id="rId5" Type="http://schemas.openxmlformats.org/officeDocument/2006/relationships/hyperlink" Target="http://www2.japet.or.jp/net-walk/flash/cec_07/index_o.html" TargetMode="External"/><Relationship Id="rId15" Type="http://schemas.openxmlformats.org/officeDocument/2006/relationships/image" Target="../media/image69.jpeg"/><Relationship Id="rId10" Type="http://schemas.openxmlformats.org/officeDocument/2006/relationships/hyperlink" Target="http://www2.japet.or.jp/net-walk/flash/cec_28/index_o.html" TargetMode="External"/><Relationship Id="rId19" Type="http://schemas.openxmlformats.org/officeDocument/2006/relationships/image" Target="../media/image73.jpeg"/><Relationship Id="rId4" Type="http://schemas.openxmlformats.org/officeDocument/2006/relationships/hyperlink" Target="http://www2.japet.or.jp/net-walk/flash/cec_06/index_o.html" TargetMode="External"/><Relationship Id="rId9" Type="http://schemas.openxmlformats.org/officeDocument/2006/relationships/hyperlink" Target="http://www2.japet.or.jp/net-walk/flash/cec_27/index_o.html" TargetMode="External"/><Relationship Id="rId14" Type="http://schemas.openxmlformats.org/officeDocument/2006/relationships/image" Target="../media/image6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8" Type="http://schemas.openxmlformats.org/officeDocument/2006/relationships/hyperlink" Target="http://www2.japet.or.jp/net-walk/flash/cec_42/index_o.html" TargetMode="External"/><Relationship Id="rId13" Type="http://schemas.openxmlformats.org/officeDocument/2006/relationships/image" Target="../media/image80.jpeg"/><Relationship Id="rId18" Type="http://schemas.openxmlformats.org/officeDocument/2006/relationships/image" Target="../media/image85.jpeg"/><Relationship Id="rId3" Type="http://schemas.openxmlformats.org/officeDocument/2006/relationships/hyperlink" Target="http://www2.japet.or.jp/net-walk/flash/cec_05/index_o.html" TargetMode="External"/><Relationship Id="rId21" Type="http://schemas.openxmlformats.org/officeDocument/2006/relationships/image" Target="../media/image88.jpeg"/><Relationship Id="rId7" Type="http://schemas.openxmlformats.org/officeDocument/2006/relationships/hyperlink" Target="http://www2.japet.or.jp/net-walk/flash/cec_02/index_o.html" TargetMode="External"/><Relationship Id="rId12" Type="http://schemas.openxmlformats.org/officeDocument/2006/relationships/hyperlink" Target="http://www2.japet.or.jp/net-walk/flash/cec_38/index_o.html" TargetMode="External"/><Relationship Id="rId17" Type="http://schemas.openxmlformats.org/officeDocument/2006/relationships/image" Target="../media/image84.jpeg"/><Relationship Id="rId2" Type="http://schemas.openxmlformats.org/officeDocument/2006/relationships/notesSlide" Target="../notesSlides/notesSlide80.xml"/><Relationship Id="rId16" Type="http://schemas.openxmlformats.org/officeDocument/2006/relationships/image" Target="../media/image83.jpeg"/><Relationship Id="rId20"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hyperlink" Target="http://www2.japet.or.jp/net-walk/flash/cec_04/index_o.html" TargetMode="External"/><Relationship Id="rId11" Type="http://schemas.openxmlformats.org/officeDocument/2006/relationships/hyperlink" Target="http://www2.japet.or.jp/net-walk/flash/cec_35/index_o.html" TargetMode="External"/><Relationship Id="rId5" Type="http://schemas.openxmlformats.org/officeDocument/2006/relationships/hyperlink" Target="http://www2.japet.or.jp/net-walk/flash/cec_01/index_o.html" TargetMode="External"/><Relationship Id="rId15" Type="http://schemas.openxmlformats.org/officeDocument/2006/relationships/image" Target="../media/image82.jpeg"/><Relationship Id="rId10" Type="http://schemas.openxmlformats.org/officeDocument/2006/relationships/hyperlink" Target="http://www2.japet.or.jp/net-walk/flash/cec_31/index_o.html" TargetMode="External"/><Relationship Id="rId19" Type="http://schemas.openxmlformats.org/officeDocument/2006/relationships/image" Target="../media/image86.jpeg"/><Relationship Id="rId4" Type="http://schemas.openxmlformats.org/officeDocument/2006/relationships/hyperlink" Target="http://www2.japet.or.jp/net-walk/flash/cec_09/index_o.html" TargetMode="External"/><Relationship Id="rId9" Type="http://schemas.openxmlformats.org/officeDocument/2006/relationships/hyperlink" Target="http://www2.japet.or.jp/net-walk/flash/cec_30/index_o.html" TargetMode="External"/><Relationship Id="rId14" Type="http://schemas.openxmlformats.org/officeDocument/2006/relationships/image" Target="../media/image81.jpeg"/><Relationship Id="rId22" Type="http://schemas.openxmlformats.org/officeDocument/2006/relationships/image" Target="../media/image89.jpeg"/></Relationships>
</file>

<file path=ppt/slides/_rels/slide9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7"/>
          <p:cNvSpPr>
            <a:spLocks noChangeArrowheads="1"/>
          </p:cNvSpPr>
          <p:nvPr/>
        </p:nvSpPr>
        <p:spPr bwMode="auto">
          <a:xfrm>
            <a:off x="2627313" y="3303588"/>
            <a:ext cx="5976937"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4" tIns="47892" rIns="95784" bIns="47892" anchor="ctr"/>
          <a:lstStyle/>
          <a:p>
            <a:pPr defTabSz="957263"/>
            <a:r>
              <a:rPr lang="ja-JP" altLang="en-US" sz="2400"/>
              <a:t>　　　　  </a:t>
            </a:r>
            <a:r>
              <a:rPr lang="ja-JP" altLang="en-US" sz="3200" b="1"/>
              <a:t>本事業は競輪の補助金</a:t>
            </a:r>
            <a:br>
              <a:rPr lang="ja-JP" altLang="en-US" sz="3200" b="1"/>
            </a:br>
            <a:r>
              <a:rPr lang="ja-JP" altLang="en-US" sz="3200" b="1"/>
              <a:t>　　　  を受けて実施しております。</a:t>
            </a:r>
          </a:p>
        </p:txBody>
      </p:sp>
      <p:pic>
        <p:nvPicPr>
          <p:cNvPr id="3076" name="Picture 9" descr="カラー(横)"/>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3667125"/>
            <a:ext cx="237490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10"/>
          <p:cNvSpPr>
            <a:spLocks noChangeArrowheads="1"/>
          </p:cNvSpPr>
          <p:nvPr/>
        </p:nvSpPr>
        <p:spPr bwMode="auto">
          <a:xfrm>
            <a:off x="1116013" y="981075"/>
            <a:ext cx="6911975" cy="204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784" tIns="47892" rIns="95784" bIns="47892" anchor="ctr"/>
          <a:lstStyle/>
          <a:p>
            <a:pPr algn="ctr" defTabSz="957263"/>
            <a:r>
              <a:rPr lang="ja-JP" altLang="en-US" sz="4800" b="1" dirty="0">
                <a:solidFill>
                  <a:schemeClr val="hlink"/>
                </a:solidFill>
                <a:ea typeface="ＤＦ特太ゴシック体" pitchFamily="49" charset="-128"/>
              </a:rPr>
              <a:t>「ネット社会の歩き方」</a:t>
            </a:r>
            <a:br>
              <a:rPr lang="ja-JP" altLang="en-US" sz="4800" b="1" dirty="0">
                <a:solidFill>
                  <a:schemeClr val="hlink"/>
                </a:solidFill>
                <a:ea typeface="ＤＦ特太ゴシック体" pitchFamily="49" charset="-128"/>
              </a:rPr>
            </a:br>
            <a:r>
              <a:rPr lang="ja-JP" altLang="en-US" sz="4800" b="1" dirty="0" smtClean="0">
                <a:solidFill>
                  <a:schemeClr val="hlink"/>
                </a:solidFill>
                <a:ea typeface="ＤＦ特太ゴシック体" pitchFamily="49" charset="-128"/>
              </a:rPr>
              <a:t>講師育成</a:t>
            </a:r>
            <a:r>
              <a:rPr lang="ja-JP" altLang="en-US" sz="4800" b="1" dirty="0">
                <a:solidFill>
                  <a:schemeClr val="hlink"/>
                </a:solidFill>
                <a:ea typeface="ＤＦ特太ゴシック体" pitchFamily="49" charset="-128"/>
              </a:rPr>
              <a:t>セミナー</a:t>
            </a:r>
            <a:endParaRPr lang="en-US" altLang="ja-JP" sz="4800" b="1" dirty="0">
              <a:solidFill>
                <a:schemeClr val="hlink"/>
              </a:solidFill>
              <a:ea typeface="ＤＦ特太ゴシック体" pitchFamily="49" charset="-128"/>
            </a:endParaRPr>
          </a:p>
        </p:txBody>
      </p:sp>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47864" y="5229200"/>
            <a:ext cx="4032448" cy="679355"/>
          </a:xfrm>
          <a:prstGeom prst="rect">
            <a:avLst/>
          </a:prstGeom>
        </p:spPr>
      </p:pic>
      <p:pic>
        <p:nvPicPr>
          <p:cNvPr id="8" name="図 7"/>
          <p:cNvPicPr>
            <a:picLocks noChangeAspect="1"/>
          </p:cNvPicPr>
          <p:nvPr/>
        </p:nvPicPr>
        <p:blipFill>
          <a:blip r:embed="rId5"/>
          <a:stretch>
            <a:fillRect/>
          </a:stretch>
        </p:blipFill>
        <p:spPr>
          <a:xfrm>
            <a:off x="1746960" y="5220269"/>
            <a:ext cx="1626659" cy="571230"/>
          </a:xfrm>
          <a:prstGeom prst="rect">
            <a:avLst/>
          </a:prstGeom>
        </p:spPr>
      </p:pic>
      <p:sp>
        <p:nvSpPr>
          <p:cNvPr id="9" name="Rectangle 6"/>
          <p:cNvSpPr>
            <a:spLocks noChangeArrowheads="1"/>
          </p:cNvSpPr>
          <p:nvPr/>
        </p:nvSpPr>
        <p:spPr bwMode="auto">
          <a:xfrm>
            <a:off x="52388" y="721519"/>
            <a:ext cx="3079750" cy="519112"/>
          </a:xfrm>
          <a:prstGeom prst="rect">
            <a:avLst/>
          </a:prstGeom>
          <a:noFill/>
          <a:ln w="9525">
            <a:noFill/>
            <a:miter lim="800000"/>
            <a:headEnd/>
            <a:tailEnd/>
          </a:ln>
          <a:effectLst/>
        </p:spPr>
        <p:txBody>
          <a:bodyPr>
            <a:spAutoFit/>
          </a:bodyPr>
          <a:lstStyle/>
          <a:p>
            <a:r>
              <a:rPr lang="ja-JP" altLang="en-US" sz="2800" b="1" dirty="0"/>
              <a:t>平成</a:t>
            </a:r>
            <a:r>
              <a:rPr lang="ja-JP" altLang="en-US" sz="2800" b="1" dirty="0" smtClean="0"/>
              <a:t>２</a:t>
            </a:r>
            <a:r>
              <a:rPr lang="ja-JP" altLang="en-US" sz="2800" b="1" dirty="0"/>
              <a:t>６</a:t>
            </a:r>
            <a:r>
              <a:rPr lang="ja-JP" altLang="en-US" sz="2800" b="1" dirty="0" smtClean="0"/>
              <a:t>年度</a:t>
            </a:r>
            <a:endParaRPr lang="ja-JP" altLang="en-US" sz="2800" b="1" dirty="0"/>
          </a:p>
        </p:txBody>
      </p:sp>
    </p:spTree>
    <p:extLst>
      <p:ext uri="{BB962C8B-B14F-4D97-AF65-F5344CB8AC3E}">
        <p14:creationId xmlns:p14="http://schemas.microsoft.com/office/powerpoint/2010/main" val="26464067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0FFF1771-303D-43B6-AEC4-FF46194DF513}" type="slidenum">
              <a:rPr lang="en-US" altLang="ja-JP" sz="2400" b="1">
                <a:latin typeface="ＭＳ Ｐゴシック" pitchFamily="50" charset="-128"/>
              </a:rPr>
              <a:pPr algn="r"/>
              <a:t>10</a:t>
            </a:fld>
            <a:endParaRPr lang="en-US" altLang="ja-JP" sz="2400" b="1">
              <a:latin typeface="ＭＳ Ｐゴシック" pitchFamily="50" charset="-128"/>
            </a:endParaRPr>
          </a:p>
        </p:txBody>
      </p:sp>
      <p:sp>
        <p:nvSpPr>
          <p:cNvPr id="317443" name="テキスト ボックス 4"/>
          <p:cNvSpPr txBox="1">
            <a:spLocks noChangeArrowheads="1"/>
          </p:cNvSpPr>
          <p:nvPr/>
        </p:nvSpPr>
        <p:spPr bwMode="auto">
          <a:xfrm>
            <a:off x="0" y="-26988"/>
            <a:ext cx="9144000" cy="584201"/>
          </a:xfrm>
          <a:prstGeom prst="rect">
            <a:avLst/>
          </a:prstGeom>
          <a:noFill/>
          <a:ln w="9525">
            <a:noFill/>
            <a:miter lim="800000"/>
            <a:headEnd/>
            <a:tailEnd/>
          </a:ln>
        </p:spPr>
        <p:txBody>
          <a:bodyPr>
            <a:spAutoFit/>
          </a:bodyPr>
          <a:lstStyle/>
          <a:p>
            <a:r>
              <a:rPr lang="ja-JP" altLang="en-US" sz="3200" dirty="0">
                <a:ea typeface="HGP創英角ｺﾞｼｯｸUB" pitchFamily="50" charset="-128"/>
              </a:rPr>
              <a:t>子どもを取り巻くネット社会の諸問題</a:t>
            </a:r>
            <a:r>
              <a:rPr lang="ja-JP" altLang="en-US" sz="3200" dirty="0" smtClean="0">
                <a:ea typeface="HGP創英角ｺﾞｼｯｸUB" pitchFamily="50" charset="-128"/>
              </a:rPr>
              <a:t>（ＳＮＳ編</a:t>
            </a:r>
            <a:r>
              <a:rPr lang="ja-JP" altLang="en-US" sz="3200" dirty="0">
                <a:ea typeface="HGP創英角ｺﾞｼｯｸUB" pitchFamily="50" charset="-128"/>
              </a:rPr>
              <a:t>）</a:t>
            </a:r>
            <a:endParaRPr lang="ja-JP" altLang="en-US" sz="3200" dirty="0"/>
          </a:p>
        </p:txBody>
      </p:sp>
      <p:graphicFrame>
        <p:nvGraphicFramePr>
          <p:cNvPr id="5" name="Group 33"/>
          <p:cNvGraphicFramePr>
            <a:graphicFrameLocks/>
          </p:cNvGraphicFramePr>
          <p:nvPr>
            <p:extLst>
              <p:ext uri="{D42A27DB-BD31-4B8C-83A1-F6EECF244321}">
                <p14:modId xmlns:p14="http://schemas.microsoft.com/office/powerpoint/2010/main" val="1375871993"/>
              </p:ext>
            </p:extLst>
          </p:nvPr>
        </p:nvGraphicFramePr>
        <p:xfrm>
          <a:off x="104775" y="814952"/>
          <a:ext cx="8859713" cy="5854408"/>
        </p:xfrm>
        <a:graphic>
          <a:graphicData uri="http://schemas.openxmlformats.org/drawingml/2006/table">
            <a:tbl>
              <a:tblPr/>
              <a:tblGrid>
                <a:gridCol w="8859713"/>
              </a:tblGrid>
              <a:tr h="6540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FFFF"/>
                          </a:solidFill>
                          <a:effectLst/>
                          <a:latin typeface="Arial" pitchFamily="34" charset="0"/>
                          <a:ea typeface="HGP創英角ｺﾞｼｯｸUB" pitchFamily="50" charset="-128"/>
                        </a:rPr>
                        <a:t>ニュースのタイトルからみる問題性　　　　　　　　　　</a:t>
                      </a:r>
                      <a:r>
                        <a:rPr kumimoji="1" lang="ja-JP" altLang="en-US" sz="2400" b="1" i="0" u="none" strike="noStrike" cap="none" normalizeH="0" baseline="0" dirty="0" smtClean="0">
                          <a:ln>
                            <a:noFill/>
                          </a:ln>
                          <a:solidFill>
                            <a:srgbClr val="002060"/>
                          </a:solidFill>
                          <a:effectLst/>
                          <a:latin typeface="Arial" pitchFamily="34" charset="0"/>
                          <a:ea typeface="HGP創英角ｺﾞｼｯｸUB" pitchFamily="50" charset="-128"/>
                        </a:rPr>
                        <a:t>ＳＮＳ（ＬＩＮＥ等）</a:t>
                      </a:r>
                      <a:endParaRPr kumimoji="1" lang="ja-JP" altLang="en-US" sz="2400" b="1" i="0" u="none" strike="noStrike" cap="none" normalizeH="0" baseline="0" dirty="0" smtClean="0">
                        <a:ln>
                          <a:noFill/>
                        </a:ln>
                        <a:solidFill>
                          <a:srgbClr val="FFFFFF"/>
                        </a:solidFill>
                        <a:effectLst/>
                        <a:latin typeface="Arial" pitchFamily="34" charset="0"/>
                        <a:ea typeface="HGP創英角ｺﾞｼｯｸUB" pitchFamily="50" charset="-128"/>
                      </a:endParaRP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BBB59"/>
                    </a:solidFill>
                  </a:tcPr>
                </a:tc>
              </a:tr>
              <a:tr h="652463">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・交流サイト：子どもの性犯罪　スマホで最多</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57943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・非常識写真 相次ぐ</a:t>
                      </a:r>
                      <a:r>
                        <a:rPr kumimoji="1" lang="en-US" altLang="ja-JP" sz="2400" b="1" i="0" u="none" strike="noStrike" cap="none" normalizeH="0" baseline="0" dirty="0" smtClean="0">
                          <a:ln>
                            <a:noFill/>
                          </a:ln>
                          <a:solidFill>
                            <a:srgbClr val="000000"/>
                          </a:solidFill>
                          <a:effectLst/>
                          <a:latin typeface="HG丸ｺﾞｼｯｸM-PRO" pitchFamily="50" charset="-128"/>
                          <a:ea typeface="HGP創英角ｺﾞｼｯｸUB" pitchFamily="50" charset="-128"/>
                        </a:rPr>
                        <a:t>Twitter</a:t>
                      </a: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投稿 ウケ狙い過激化 稚拙な悪ふざけ</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5810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・＜ＬＩＮＥ＞「突然仲間はずれ」　子どもトラブル急増</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5810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・深刻化するネットいじめ　ＬＩＮＥ急増</a:t>
                      </a:r>
                      <a:r>
                        <a:rPr kumimoji="1" lang="en-US" altLang="ja-JP"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自殺後も「お通夜</a:t>
                      </a:r>
                      <a:r>
                        <a:rPr kumimoji="1" lang="ja-JP" altLang="en-US" sz="2400" b="0" i="0" u="none" strike="noStrike" cap="none" normalizeH="0" baseline="0" dirty="0" err="1" smtClean="0">
                          <a:ln>
                            <a:noFill/>
                          </a:ln>
                          <a:solidFill>
                            <a:srgbClr val="000000"/>
                          </a:solidFill>
                          <a:effectLst/>
                          <a:latin typeface="HG丸ｺﾞｼｯｸM-PRO" pitchFamily="50" charset="-128"/>
                          <a:ea typeface="HGP創英角ｺﾞｼｯｸUB" pitchFamily="50" charset="-128"/>
                        </a:rPr>
                        <a:t>なう</a:t>
                      </a: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57943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・小学校でＬＩＮＥ氾濫「規制困難」　主戦場は小４</a:t>
                      </a:r>
                      <a:r>
                        <a:rPr kumimoji="1" lang="en-US" altLang="ja-JP"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a:t>
                      </a: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大人が知らない</a:t>
                      </a:r>
                      <a:endParaRPr kumimoji="1" lang="en-US" altLang="ja-JP"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　ＳＮＳの実態</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5810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・暴行の動画をＬＩＮＥに　中学生４人を書類送検</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r h="57943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・男児に平手打ち、中学生が動画投稿　ＬＩＮＥに</a:t>
                      </a: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EE7D1"/>
                    </a:solidFill>
                  </a:tcPr>
                </a:tc>
              </a:tr>
              <a:tr h="5365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・ＩＤ掲示板「危険高い」＝交換１週間で犯行５２％　無料通話通じ</a:t>
                      </a:r>
                      <a:endParaRPr kumimoji="1" lang="en-US" altLang="ja-JP"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　子ども被害</a:t>
                      </a:r>
                      <a:endParaRPr kumimoji="1" lang="ja-JP" altLang="en-US" sz="2400" b="0" i="0" u="none" strike="noStrike" cap="none" normalizeH="0" baseline="0" dirty="0" smtClean="0">
                        <a:ln>
                          <a:noFill/>
                        </a:ln>
                        <a:solidFill>
                          <a:srgbClr val="000000"/>
                        </a:solidFill>
                        <a:effectLst/>
                        <a:latin typeface="HGP創英角ｺﾞｼｯｸUB" pitchFamily="50" charset="-128"/>
                        <a:ea typeface="HGP創英角ｺﾞｼｯｸUB" pitchFamily="50" charset="-128"/>
                      </a:endParaRPr>
                    </a:p>
                  </a:txBody>
                  <a:tcPr marL="91438" marR="91438"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FF3EA"/>
                    </a:solidFill>
                  </a:tcPr>
                </a:tc>
              </a:tr>
            </a:tbl>
          </a:graphicData>
        </a:graphic>
      </p:graphicFrame>
    </p:spTree>
    <p:extLst>
      <p:ext uri="{BB962C8B-B14F-4D97-AF65-F5344CB8AC3E}">
        <p14:creationId xmlns:p14="http://schemas.microsoft.com/office/powerpoint/2010/main" val="283814099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100</a:t>
            </a:fld>
            <a:endParaRPr lang="en-US" altLang="ja-JP"/>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764704"/>
            <a:ext cx="841057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475240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スライド番号プレースホルダ 1"/>
          <p:cNvSpPr>
            <a:spLocks noGrp="1"/>
          </p:cNvSpPr>
          <p:nvPr>
            <p:ph type="sldNum" sz="quarter" idx="12"/>
          </p:nvPr>
        </p:nvSpPr>
        <p:spPr>
          <a:noFill/>
        </p:spPr>
        <p:txBody>
          <a:bodyPr/>
          <a:lstStyle/>
          <a:p>
            <a:fld id="{F31797B3-F378-421A-B891-7F4288A1E4EB}" type="slidenum">
              <a:rPr lang="en-US" altLang="ja-JP" smtClean="0"/>
              <a:pPr/>
              <a:t>101</a:t>
            </a:fld>
            <a:endParaRPr lang="en-US" altLang="ja-JP" smtClean="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6712"/>
            <a:ext cx="842962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A7C66801-8FC7-4B14-99F1-64FB617A042C}" type="slidenum">
              <a:rPr lang="en-US" altLang="ja-JP" sz="2400" b="1">
                <a:latin typeface="ＭＳ Ｐゴシック" pitchFamily="50" charset="-128"/>
              </a:rPr>
              <a:pPr algn="r"/>
              <a:t>102</a:t>
            </a:fld>
            <a:endParaRPr lang="en-US" altLang="ja-JP" sz="2400" b="1">
              <a:latin typeface="ＭＳ Ｐゴシック" pitchFamily="50" charset="-128"/>
            </a:endParaRPr>
          </a:p>
        </p:txBody>
      </p:sp>
      <p:sp>
        <p:nvSpPr>
          <p:cNvPr id="319491" name="テキスト ボックス 4"/>
          <p:cNvSpPr txBox="1">
            <a:spLocks noChangeArrowheads="1"/>
          </p:cNvSpPr>
          <p:nvPr/>
        </p:nvSpPr>
        <p:spPr bwMode="auto">
          <a:xfrm>
            <a:off x="0" y="0"/>
            <a:ext cx="8172450"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アプリ「ネット社会の歩き方」について</a:t>
            </a:r>
          </a:p>
        </p:txBody>
      </p:sp>
      <p:sp>
        <p:nvSpPr>
          <p:cNvPr id="319492" name="テキスト ボックス 5"/>
          <p:cNvSpPr txBox="1">
            <a:spLocks noChangeArrowheads="1"/>
          </p:cNvSpPr>
          <p:nvPr/>
        </p:nvSpPr>
        <p:spPr bwMode="auto">
          <a:xfrm>
            <a:off x="179388" y="836613"/>
            <a:ext cx="8785225" cy="946150"/>
          </a:xfrm>
          <a:prstGeom prst="rect">
            <a:avLst/>
          </a:prstGeom>
          <a:noFill/>
          <a:ln w="9525">
            <a:noFill/>
            <a:miter lim="800000"/>
            <a:headEnd/>
            <a:tailEnd/>
          </a:ln>
        </p:spPr>
        <p:txBody>
          <a:bodyPr>
            <a:spAutoFit/>
          </a:bodyPr>
          <a:lstStyle/>
          <a:p>
            <a:r>
              <a:rPr lang="ja-JP" altLang="en-US" sz="2800" dirty="0" smtClean="0">
                <a:latin typeface="ＭＳ Ｐゴシック" pitchFamily="50" charset="-128"/>
              </a:rPr>
              <a:t>ｉＰａｄ</a:t>
            </a:r>
            <a:r>
              <a:rPr lang="ja-JP" altLang="en-US" sz="2800" dirty="0">
                <a:latin typeface="ＭＳ Ｐゴシック" pitchFamily="50" charset="-128"/>
              </a:rPr>
              <a:t>や</a:t>
            </a:r>
            <a:r>
              <a:rPr lang="en-US" altLang="ja-JP" sz="2800" dirty="0">
                <a:latin typeface="ＭＳ Ｐゴシック" pitchFamily="50" charset="-128"/>
              </a:rPr>
              <a:t>Android</a:t>
            </a:r>
            <a:r>
              <a:rPr lang="ja-JP" altLang="en-US" sz="2800" dirty="0">
                <a:latin typeface="ＭＳ Ｐゴシック" pitchFamily="50" charset="-128"/>
              </a:rPr>
              <a:t>端末用のアプリとして、もうひとつの「ネット社会の歩き方</a:t>
            </a:r>
            <a:r>
              <a:rPr lang="ja-JP" altLang="en-US" sz="2800" dirty="0" smtClean="0">
                <a:latin typeface="ＭＳ Ｐゴシック" pitchFamily="50" charset="-128"/>
              </a:rPr>
              <a:t>」も公開しています。</a:t>
            </a:r>
            <a:endParaRPr lang="ja-JP" altLang="en-US" sz="2800" dirty="0">
              <a:latin typeface="ＭＳ Ｐゴシック" pitchFamily="50" charset="-128"/>
            </a:endParaRPr>
          </a:p>
        </p:txBody>
      </p:sp>
      <p:pic>
        <p:nvPicPr>
          <p:cNvPr id="319494" name="Picture 6"/>
          <p:cNvPicPr>
            <a:picLocks noChangeAspect="1" noChangeArrowheads="1"/>
          </p:cNvPicPr>
          <p:nvPr/>
        </p:nvPicPr>
        <p:blipFill>
          <a:blip r:embed="rId3" cstate="print"/>
          <a:srcRect/>
          <a:stretch>
            <a:fillRect/>
          </a:stretch>
        </p:blipFill>
        <p:spPr bwMode="auto">
          <a:xfrm>
            <a:off x="4267200" y="2795736"/>
            <a:ext cx="4876800" cy="3657600"/>
          </a:xfrm>
          <a:prstGeom prst="rect">
            <a:avLst/>
          </a:prstGeom>
          <a:noFill/>
          <a:ln w="19050">
            <a:solidFill>
              <a:schemeClr val="tx1"/>
            </a:solidFill>
            <a:miter lim="800000"/>
            <a:headEnd/>
            <a:tailEnd/>
          </a:ln>
          <a:effectLst/>
        </p:spPr>
      </p:pic>
      <p:pic>
        <p:nvPicPr>
          <p:cNvPr id="319493" name="Picture 5"/>
          <p:cNvPicPr>
            <a:picLocks noChangeAspect="1" noChangeArrowheads="1"/>
          </p:cNvPicPr>
          <p:nvPr/>
        </p:nvPicPr>
        <p:blipFill>
          <a:blip r:embed="rId4" cstate="print"/>
          <a:srcRect/>
          <a:stretch>
            <a:fillRect/>
          </a:stretch>
        </p:blipFill>
        <p:spPr bwMode="auto">
          <a:xfrm>
            <a:off x="0" y="1844675"/>
            <a:ext cx="4824413" cy="3617913"/>
          </a:xfrm>
          <a:prstGeom prst="rect">
            <a:avLst/>
          </a:prstGeom>
          <a:noFill/>
          <a:ln w="19050">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0BE485DB-05EE-487B-A862-3707FB3BC655}" type="slidenum">
              <a:rPr lang="en-US" altLang="ja-JP" sz="2400" b="1">
                <a:latin typeface="ＭＳ Ｐゴシック" pitchFamily="50" charset="-128"/>
              </a:rPr>
              <a:pPr algn="r"/>
              <a:t>103</a:t>
            </a:fld>
            <a:endParaRPr lang="en-US" altLang="ja-JP" sz="2400" b="1">
              <a:latin typeface="ＭＳ Ｐゴシック" pitchFamily="50" charset="-128"/>
            </a:endParaRPr>
          </a:p>
        </p:txBody>
      </p:sp>
      <p:sp>
        <p:nvSpPr>
          <p:cNvPr id="321539" name="テキスト ボックス 4"/>
          <p:cNvSpPr txBox="1">
            <a:spLocks noChangeArrowheads="1"/>
          </p:cNvSpPr>
          <p:nvPr/>
        </p:nvSpPr>
        <p:spPr bwMode="auto">
          <a:xfrm>
            <a:off x="0" y="0"/>
            <a:ext cx="45402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　</a:t>
            </a:r>
          </a:p>
        </p:txBody>
      </p:sp>
      <p:sp>
        <p:nvSpPr>
          <p:cNvPr id="321541" name="テキスト ボックス 5"/>
          <p:cNvSpPr txBox="1">
            <a:spLocks noChangeArrowheads="1"/>
          </p:cNvSpPr>
          <p:nvPr/>
        </p:nvSpPr>
        <p:spPr bwMode="auto">
          <a:xfrm>
            <a:off x="34925" y="765175"/>
            <a:ext cx="9109075" cy="519113"/>
          </a:xfrm>
          <a:prstGeom prst="rect">
            <a:avLst/>
          </a:prstGeom>
          <a:noFill/>
          <a:ln w="9525">
            <a:noFill/>
            <a:miter lim="800000"/>
            <a:headEnd/>
            <a:tailEnd/>
          </a:ln>
        </p:spPr>
        <p:txBody>
          <a:bodyPr>
            <a:spAutoFit/>
          </a:bodyPr>
          <a:lstStyle/>
          <a:p>
            <a:r>
              <a:rPr lang="ja-JP" altLang="en-US" sz="2800">
                <a:latin typeface="ＭＳ Ｐゴシック" pitchFamily="50" charset="-128"/>
              </a:rPr>
              <a:t>さらにアプリ「</a:t>
            </a:r>
            <a:r>
              <a:rPr lang="ja-JP" altLang="en-US" sz="2800">
                <a:solidFill>
                  <a:srgbClr val="000000"/>
                </a:solidFill>
                <a:latin typeface="Arial Unicode MS" pitchFamily="50" charset="-128"/>
              </a:rPr>
              <a:t>めざせ！ケータイ☆マスター</a:t>
            </a:r>
            <a:r>
              <a:rPr lang="ja-JP" altLang="en-US" sz="2800">
                <a:latin typeface="ＭＳ Ｐゴシック" pitchFamily="50" charset="-128"/>
              </a:rPr>
              <a:t>」も公開されました。</a:t>
            </a:r>
          </a:p>
        </p:txBody>
      </p:sp>
      <p:pic>
        <p:nvPicPr>
          <p:cNvPr id="321543" name="Picture 7"/>
          <p:cNvPicPr>
            <a:picLocks noChangeAspect="1" noChangeArrowheads="1"/>
          </p:cNvPicPr>
          <p:nvPr/>
        </p:nvPicPr>
        <p:blipFill>
          <a:blip r:embed="rId3" cstate="print"/>
          <a:srcRect/>
          <a:stretch>
            <a:fillRect/>
          </a:stretch>
        </p:blipFill>
        <p:spPr bwMode="auto">
          <a:xfrm>
            <a:off x="4267200" y="2795588"/>
            <a:ext cx="4876800" cy="3657600"/>
          </a:xfrm>
          <a:prstGeom prst="rect">
            <a:avLst/>
          </a:prstGeom>
          <a:noFill/>
          <a:ln w="19050">
            <a:solidFill>
              <a:schemeClr val="tx1"/>
            </a:solidFill>
            <a:miter lim="800000"/>
            <a:headEnd/>
            <a:tailEnd/>
          </a:ln>
          <a:effectLst/>
        </p:spPr>
      </p:pic>
      <p:pic>
        <p:nvPicPr>
          <p:cNvPr id="321542" name="Picture 6"/>
          <p:cNvPicPr>
            <a:picLocks noChangeAspect="1" noChangeArrowheads="1"/>
          </p:cNvPicPr>
          <p:nvPr/>
        </p:nvPicPr>
        <p:blipFill>
          <a:blip r:embed="rId4" cstate="print"/>
          <a:srcRect/>
          <a:stretch>
            <a:fillRect/>
          </a:stretch>
        </p:blipFill>
        <p:spPr bwMode="auto">
          <a:xfrm>
            <a:off x="0" y="1773238"/>
            <a:ext cx="4876800" cy="3657600"/>
          </a:xfrm>
          <a:prstGeom prst="rect">
            <a:avLst/>
          </a:prstGeom>
          <a:noFill/>
          <a:ln w="19050">
            <a:solidFill>
              <a:schemeClr val="tx1"/>
            </a:solidFill>
            <a:miter lim="800000"/>
            <a:headEnd/>
            <a:tailEnd/>
          </a:ln>
          <a:effectLst/>
        </p:spPr>
      </p:pic>
      <p:sp>
        <p:nvSpPr>
          <p:cNvPr id="321544" name="Rectangle 8"/>
          <p:cNvSpPr>
            <a:spLocks noGrp="1" noChangeArrowheads="1"/>
          </p:cNvSpPr>
          <p:nvPr>
            <p:ph type="title" idx="4294967295"/>
          </p:nvPr>
        </p:nvSpPr>
        <p:spPr>
          <a:xfrm>
            <a:off x="87313" y="0"/>
            <a:ext cx="8229600" cy="606425"/>
          </a:xfrm>
        </p:spPr>
        <p:txBody>
          <a:bodyPr/>
          <a:lstStyle/>
          <a:p>
            <a:pPr algn="l"/>
            <a:r>
              <a:rPr lang="ja-JP" altLang="en-US" sz="3200" smtClean="0">
                <a:solidFill>
                  <a:schemeClr val="tx1"/>
                </a:solidFill>
              </a:rPr>
              <a:t>アプリ「めざせ！ケータイ☆マスター」</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2"/>
          </p:nvPr>
        </p:nvSpPr>
        <p:spPr>
          <a:noFill/>
        </p:spPr>
        <p:txBody>
          <a:bodyPr/>
          <a:lstStyle/>
          <a:p>
            <a:fld id="{1F574D7B-96BF-4528-8D8E-C5CA497D6E34}" type="slidenum">
              <a:rPr lang="en-US" altLang="ja-JP" smtClean="0"/>
              <a:pPr/>
              <a:t>104</a:t>
            </a:fld>
            <a:endParaRPr lang="en-US" altLang="ja-JP" smtClean="0"/>
          </a:p>
        </p:txBody>
      </p:sp>
      <p:sp>
        <p:nvSpPr>
          <p:cNvPr id="119811" name="テキスト ボックス 4"/>
          <p:cNvSpPr txBox="1">
            <a:spLocks noChangeArrowheads="1"/>
          </p:cNvSpPr>
          <p:nvPr/>
        </p:nvSpPr>
        <p:spPr bwMode="auto">
          <a:xfrm>
            <a:off x="0" y="0"/>
            <a:ext cx="2206625"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教材の視聴</a:t>
            </a:r>
          </a:p>
        </p:txBody>
      </p:sp>
      <p:sp>
        <p:nvSpPr>
          <p:cNvPr id="119812" name="テキスト ボックス 5"/>
          <p:cNvSpPr txBox="1">
            <a:spLocks noChangeArrowheads="1"/>
          </p:cNvSpPr>
          <p:nvPr/>
        </p:nvSpPr>
        <p:spPr bwMode="auto">
          <a:xfrm>
            <a:off x="971550" y="2420938"/>
            <a:ext cx="7272338" cy="1200150"/>
          </a:xfrm>
          <a:prstGeom prst="rect">
            <a:avLst/>
          </a:prstGeom>
          <a:noFill/>
          <a:ln w="9525">
            <a:noFill/>
            <a:miter lim="800000"/>
            <a:headEnd/>
            <a:tailEnd/>
          </a:ln>
        </p:spPr>
        <p:txBody>
          <a:bodyPr>
            <a:spAutoFit/>
          </a:bodyPr>
          <a:lstStyle/>
          <a:p>
            <a:r>
              <a:rPr lang="ja-JP" altLang="en-US" sz="3600"/>
              <a:t>各端末を操作して、指定された時間まで教材の視聴を行ってください。</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sldNum" sz="quarter" idx="12"/>
          </p:nvPr>
        </p:nvSpPr>
        <p:spPr>
          <a:noFill/>
        </p:spPr>
        <p:txBody>
          <a:bodyPr/>
          <a:lstStyle/>
          <a:p>
            <a:fld id="{80B4E965-5EE5-4D7F-BE16-035B6425FE78}" type="slidenum">
              <a:rPr lang="en-US" altLang="ja-JP" smtClean="0"/>
              <a:pPr/>
              <a:t>105</a:t>
            </a:fld>
            <a:endParaRPr lang="en-US" altLang="ja-JP" smtClean="0"/>
          </a:p>
        </p:txBody>
      </p:sp>
      <p:sp>
        <p:nvSpPr>
          <p:cNvPr id="120835" name="Rectangle 3"/>
          <p:cNvSpPr>
            <a:spLocks noGrp="1" noChangeArrowheads="1"/>
          </p:cNvSpPr>
          <p:nvPr>
            <p:ph type="body" idx="1"/>
          </p:nvPr>
        </p:nvSpPr>
        <p:spPr>
          <a:xfrm>
            <a:off x="179388" y="1412875"/>
            <a:ext cx="8229600" cy="4525963"/>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５　その他の教材の紹介</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2"/>
          </p:nvPr>
        </p:nvSpPr>
        <p:spPr>
          <a:noFill/>
        </p:spPr>
        <p:txBody>
          <a:bodyPr/>
          <a:lstStyle/>
          <a:p>
            <a:fld id="{F77F1199-C5D1-4A8C-A3ED-70294A0E1E57}" type="slidenum">
              <a:rPr lang="en-US" altLang="ja-JP" smtClean="0"/>
              <a:pPr/>
              <a:t>106</a:t>
            </a:fld>
            <a:endParaRPr lang="en-US" altLang="ja-JP" smtClean="0"/>
          </a:p>
        </p:txBody>
      </p:sp>
      <p:sp>
        <p:nvSpPr>
          <p:cNvPr id="121859" name="コンテンツ プレースホルダ 2"/>
          <p:cNvSpPr>
            <a:spLocks noGrp="1"/>
          </p:cNvSpPr>
          <p:nvPr>
            <p:ph idx="4294967295"/>
          </p:nvPr>
        </p:nvSpPr>
        <p:spPr>
          <a:xfrm>
            <a:off x="457200" y="857250"/>
            <a:ext cx="8229600" cy="5268913"/>
          </a:xfrm>
        </p:spPr>
        <p:txBody>
          <a:bodyPr/>
          <a:lstStyle/>
          <a:p>
            <a:r>
              <a:rPr lang="ja-JP" altLang="en-US" smtClean="0"/>
              <a:t>教員研修用教材</a:t>
            </a:r>
            <a:endParaRPr lang="en-US" altLang="ja-JP" smtClean="0"/>
          </a:p>
          <a:p>
            <a:pPr lvl="1"/>
            <a:r>
              <a:rPr lang="ja-JP" altLang="en-US" smtClean="0"/>
              <a:t>情報モラル指導についての理解</a:t>
            </a:r>
            <a:endParaRPr lang="en-US" altLang="ja-JP" smtClean="0"/>
          </a:p>
          <a:p>
            <a:r>
              <a:rPr lang="ja-JP" altLang="en-US" smtClean="0"/>
              <a:t>児童生徒指導用教材</a:t>
            </a:r>
            <a:endParaRPr lang="en-US" altLang="ja-JP" smtClean="0"/>
          </a:p>
          <a:p>
            <a:pPr lvl="1"/>
            <a:r>
              <a:rPr lang="ja-JP" altLang="en-US" smtClean="0"/>
              <a:t>指導の中で利用で，場面共有，説明</a:t>
            </a:r>
            <a:endParaRPr lang="en-US" altLang="ja-JP" smtClean="0"/>
          </a:p>
          <a:p>
            <a:r>
              <a:rPr lang="ja-JP" altLang="en-US" smtClean="0"/>
              <a:t>教材の形態</a:t>
            </a:r>
            <a:endParaRPr lang="en-US" altLang="ja-JP" smtClean="0"/>
          </a:p>
          <a:p>
            <a:pPr lvl="1"/>
            <a:r>
              <a:rPr lang="ja-JP" altLang="en-US" smtClean="0"/>
              <a:t>映像　</a:t>
            </a:r>
            <a:r>
              <a:rPr lang="en-US" altLang="ja-JP" smtClean="0"/>
              <a:t>	</a:t>
            </a:r>
            <a:r>
              <a:rPr lang="ja-JP" altLang="en-US" smtClean="0"/>
              <a:t>実写ビデオ</a:t>
            </a:r>
            <a:r>
              <a:rPr lang="en-US" altLang="ja-JP" smtClean="0"/>
              <a:t/>
            </a:r>
            <a:br>
              <a:rPr lang="en-US" altLang="ja-JP" smtClean="0"/>
            </a:br>
            <a:r>
              <a:rPr lang="ja-JP" altLang="en-US" smtClean="0"/>
              <a:t>　　　　</a:t>
            </a:r>
            <a:r>
              <a:rPr lang="en-US" altLang="ja-JP" smtClean="0"/>
              <a:t>	</a:t>
            </a:r>
            <a:r>
              <a:rPr lang="ja-JP" altLang="en-US" smtClean="0"/>
              <a:t>アニメーション</a:t>
            </a:r>
            <a:endParaRPr lang="en-US" altLang="ja-JP" smtClean="0"/>
          </a:p>
          <a:p>
            <a:pPr lvl="1"/>
            <a:r>
              <a:rPr lang="en-US" altLang="ja-JP" smtClean="0"/>
              <a:t>Web</a:t>
            </a:r>
            <a:r>
              <a:rPr lang="ja-JP" altLang="en-US" smtClean="0"/>
              <a:t>　</a:t>
            </a:r>
            <a:r>
              <a:rPr lang="en-US" altLang="ja-JP" smtClean="0"/>
              <a:t>	</a:t>
            </a:r>
            <a:r>
              <a:rPr lang="ja-JP" altLang="en-US" smtClean="0"/>
              <a:t>マルチメディア素材・体験型教材</a:t>
            </a:r>
            <a:r>
              <a:rPr lang="en-US" altLang="ja-JP" smtClean="0"/>
              <a:t/>
            </a:r>
            <a:br>
              <a:rPr lang="en-US" altLang="ja-JP" smtClean="0"/>
            </a:br>
            <a:r>
              <a:rPr lang="en-US" altLang="ja-JP" smtClean="0"/>
              <a:t>		</a:t>
            </a:r>
            <a:r>
              <a:rPr lang="ja-JP" altLang="en-US" smtClean="0"/>
              <a:t>スライド資料・ワークシート等</a:t>
            </a:r>
            <a:endParaRPr lang="en-US" altLang="ja-JP" smtClean="0"/>
          </a:p>
          <a:p>
            <a:pPr lvl="1"/>
            <a:r>
              <a:rPr lang="ja-JP" altLang="en-US" smtClean="0"/>
              <a:t>文献</a:t>
            </a:r>
            <a:r>
              <a:rPr lang="en-US" altLang="ja-JP" smtClean="0"/>
              <a:t>	</a:t>
            </a:r>
            <a:r>
              <a:rPr lang="ja-JP" altLang="en-US" smtClean="0"/>
              <a:t>各種ガイドブック（省庁・教育団体）</a:t>
            </a:r>
            <a:r>
              <a:rPr lang="en-US" altLang="ja-JP" smtClean="0"/>
              <a:t/>
            </a:r>
            <a:br>
              <a:rPr lang="en-US" altLang="ja-JP" smtClean="0"/>
            </a:br>
            <a:r>
              <a:rPr lang="ja-JP" altLang="en-US" smtClean="0"/>
              <a:t>　</a:t>
            </a:r>
            <a:r>
              <a:rPr lang="en-US" altLang="ja-JP" smtClean="0"/>
              <a:t>	</a:t>
            </a:r>
            <a:r>
              <a:rPr lang="ja-JP" altLang="en-US" smtClean="0"/>
              <a:t>教科書等</a:t>
            </a:r>
            <a:endParaRPr lang="en-US" altLang="ja-JP" smtClean="0"/>
          </a:p>
          <a:p>
            <a:endParaRPr lang="ja-JP" altLang="en-US" smtClean="0"/>
          </a:p>
        </p:txBody>
      </p:sp>
      <p:sp>
        <p:nvSpPr>
          <p:cNvPr id="121860" name="テキスト ボックス 4"/>
          <p:cNvSpPr txBox="1">
            <a:spLocks noChangeArrowheads="1"/>
          </p:cNvSpPr>
          <p:nvPr/>
        </p:nvSpPr>
        <p:spPr bwMode="auto">
          <a:xfrm>
            <a:off x="0" y="0"/>
            <a:ext cx="21859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教材の種別</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sldNum" sz="quarter" idx="12"/>
          </p:nvPr>
        </p:nvSpPr>
        <p:spPr>
          <a:noFill/>
        </p:spPr>
        <p:txBody>
          <a:bodyPr/>
          <a:lstStyle/>
          <a:p>
            <a:fld id="{9C2DF14F-CE96-48D2-BEE1-B5BB4DAA26C2}" type="slidenum">
              <a:rPr lang="en-US" altLang="ja-JP" smtClean="0"/>
              <a:pPr/>
              <a:t>107</a:t>
            </a:fld>
            <a:endParaRPr lang="en-US" altLang="ja-JP" smtClean="0"/>
          </a:p>
        </p:txBody>
      </p:sp>
      <p:sp>
        <p:nvSpPr>
          <p:cNvPr id="122883" name="コンテンツ プレースホルダ 2"/>
          <p:cNvSpPr>
            <a:spLocks noGrp="1"/>
          </p:cNvSpPr>
          <p:nvPr>
            <p:ph idx="4294967295"/>
          </p:nvPr>
        </p:nvSpPr>
        <p:spPr>
          <a:xfrm>
            <a:off x="214313" y="908050"/>
            <a:ext cx="8643937" cy="3725863"/>
          </a:xfrm>
        </p:spPr>
        <p:txBody>
          <a:bodyPr/>
          <a:lstStyle/>
          <a:p>
            <a:pPr>
              <a:spcBef>
                <a:spcPct val="40000"/>
              </a:spcBef>
            </a:pPr>
            <a:r>
              <a:rPr lang="ja-JP" altLang="en-US" sz="2800" dirty="0" smtClean="0">
                <a:latin typeface="+mn-ea"/>
              </a:rPr>
              <a:t>情報モラル指導者養成研修ハンドブック</a:t>
            </a:r>
            <a:endParaRPr lang="en-US" altLang="ja-JP" sz="2800" dirty="0" smtClean="0">
              <a:latin typeface="+mn-ea"/>
            </a:endParaRPr>
          </a:p>
          <a:p>
            <a:pPr>
              <a:spcBef>
                <a:spcPct val="40000"/>
              </a:spcBef>
            </a:pPr>
            <a:r>
              <a:rPr lang="ja-JP" altLang="en-US" sz="2800" dirty="0" smtClean="0">
                <a:latin typeface="+mn-ea"/>
              </a:rPr>
              <a:t>親子のためのネット社会の歩き方</a:t>
            </a:r>
            <a:endParaRPr lang="en-US" altLang="ja-JP" sz="2800" dirty="0" smtClean="0">
              <a:latin typeface="+mn-ea"/>
            </a:endParaRPr>
          </a:p>
          <a:p>
            <a:pPr>
              <a:spcBef>
                <a:spcPct val="40000"/>
              </a:spcBef>
            </a:pPr>
            <a:r>
              <a:rPr lang="ja-JP" altLang="en-US" sz="2800" dirty="0" smtClean="0">
                <a:latin typeface="+mn-ea"/>
              </a:rPr>
              <a:t>情報モラル指導ポータルサイト</a:t>
            </a:r>
            <a:endParaRPr lang="en-US" altLang="ja-JP" sz="2800" dirty="0" smtClean="0">
              <a:latin typeface="+mn-ea"/>
            </a:endParaRPr>
          </a:p>
          <a:p>
            <a:pPr>
              <a:spcBef>
                <a:spcPct val="40000"/>
              </a:spcBef>
            </a:pPr>
            <a:r>
              <a:rPr lang="en-US" altLang="ja-JP" sz="2800" dirty="0" smtClean="0">
                <a:latin typeface="+mn-ea"/>
              </a:rPr>
              <a:t>5</a:t>
            </a:r>
            <a:r>
              <a:rPr lang="ja-JP" altLang="en-US" sz="2800" dirty="0" smtClean="0">
                <a:latin typeface="+mn-ea"/>
              </a:rPr>
              <a:t>分でわかる情報モラル</a:t>
            </a:r>
            <a:endParaRPr lang="en-US" altLang="ja-JP" sz="2800" dirty="0" smtClean="0">
              <a:latin typeface="+mn-ea"/>
            </a:endParaRPr>
          </a:p>
          <a:p>
            <a:pPr>
              <a:spcBef>
                <a:spcPct val="40000"/>
              </a:spcBef>
            </a:pPr>
            <a:r>
              <a:rPr lang="ja-JP" altLang="en-US" sz="2800" dirty="0" smtClean="0">
                <a:latin typeface="+mn-ea"/>
              </a:rPr>
              <a:t>教員の</a:t>
            </a:r>
            <a:r>
              <a:rPr lang="en-US" altLang="ja-JP" sz="2800" dirty="0" smtClean="0">
                <a:latin typeface="+mn-ea"/>
              </a:rPr>
              <a:t>ICT</a:t>
            </a:r>
            <a:r>
              <a:rPr lang="ja-JP" altLang="en-US" sz="2800" dirty="0" smtClean="0">
                <a:latin typeface="+mn-ea"/>
              </a:rPr>
              <a:t>活用指導力チェックリスト</a:t>
            </a:r>
            <a:endParaRPr lang="en-US" altLang="ja-JP" sz="2800" dirty="0" smtClean="0">
              <a:latin typeface="+mn-ea"/>
            </a:endParaRPr>
          </a:p>
          <a:p>
            <a:pPr>
              <a:spcBef>
                <a:spcPct val="40000"/>
              </a:spcBef>
            </a:pPr>
            <a:r>
              <a:rPr lang="ja-JP" altLang="en-US" sz="2800" dirty="0" smtClean="0">
                <a:latin typeface="+mn-ea"/>
              </a:rPr>
              <a:t>情報モラル研修教材</a:t>
            </a:r>
            <a:endParaRPr lang="en-US" altLang="ja-JP" sz="2800" dirty="0" smtClean="0">
              <a:latin typeface="+mn-ea"/>
            </a:endParaRPr>
          </a:p>
        </p:txBody>
      </p:sp>
      <p:sp>
        <p:nvSpPr>
          <p:cNvPr id="122884" name="テキスト ボックス 4"/>
          <p:cNvSpPr txBox="1">
            <a:spLocks noChangeArrowheads="1"/>
          </p:cNvSpPr>
          <p:nvPr/>
        </p:nvSpPr>
        <p:spPr bwMode="auto">
          <a:xfrm>
            <a:off x="0" y="0"/>
            <a:ext cx="30289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教員研修用教材</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type="sldNum" sz="quarter" idx="12"/>
          </p:nvPr>
        </p:nvSpPr>
        <p:spPr>
          <a:noFill/>
        </p:spPr>
        <p:txBody>
          <a:bodyPr/>
          <a:lstStyle/>
          <a:p>
            <a:fld id="{09DA2330-A124-44A2-A532-8FA30E82B9AD}" type="slidenum">
              <a:rPr lang="en-US" altLang="ja-JP" smtClean="0"/>
              <a:pPr/>
              <a:t>108</a:t>
            </a:fld>
            <a:endParaRPr lang="en-US" altLang="ja-JP" smtClean="0"/>
          </a:p>
        </p:txBody>
      </p:sp>
      <p:sp>
        <p:nvSpPr>
          <p:cNvPr id="8196" name="コンテンツ プレースホルダ 2"/>
          <p:cNvSpPr>
            <a:spLocks noGrp="1"/>
          </p:cNvSpPr>
          <p:nvPr>
            <p:ph idx="4294967295"/>
          </p:nvPr>
        </p:nvSpPr>
        <p:spPr>
          <a:xfrm>
            <a:off x="323850" y="765175"/>
            <a:ext cx="8229600" cy="3384550"/>
          </a:xfrm>
        </p:spPr>
        <p:txBody>
          <a:bodyPr/>
          <a:lstStyle/>
          <a:p>
            <a:pPr marL="0" indent="0">
              <a:buNone/>
            </a:pPr>
            <a:r>
              <a:rPr lang="ja-JP" altLang="en-US" sz="2000" dirty="0" smtClean="0"/>
              <a:t>・　</a:t>
            </a:r>
            <a:r>
              <a:rPr lang="en-US" altLang="ja-JP" sz="2000" dirty="0" smtClean="0">
                <a:hlinkClick r:id="rId4"/>
              </a:rPr>
              <a:t>http</a:t>
            </a:r>
            <a:r>
              <a:rPr lang="en-US" altLang="ja-JP" sz="2000" dirty="0">
                <a:hlinkClick r:id="rId4"/>
              </a:rPr>
              <a:t>://</a:t>
            </a:r>
            <a:r>
              <a:rPr lang="en-US" altLang="ja-JP" sz="2000" dirty="0" err="1" smtClean="0">
                <a:hlinkClick r:id="rId4"/>
              </a:rPr>
              <a:t>www2.japet.or.jp</a:t>
            </a:r>
            <a:r>
              <a:rPr lang="en-US" altLang="ja-JP" sz="2000" dirty="0" smtClean="0">
                <a:hlinkClick r:id="rId4"/>
              </a:rPr>
              <a:t>/net-walk/pdf/</a:t>
            </a:r>
            <a:r>
              <a:rPr lang="en-US" altLang="ja-JP" sz="2000" dirty="0" err="1" smtClean="0">
                <a:hlinkClick r:id="rId4"/>
              </a:rPr>
              <a:t>handbook_A4.pdf</a:t>
            </a:r>
            <a:endParaRPr lang="en-US" altLang="ja-JP" sz="2000" dirty="0" smtClean="0"/>
          </a:p>
          <a:p>
            <a:pPr marL="0" indent="0">
              <a:buNone/>
            </a:pPr>
            <a:r>
              <a:rPr lang="ja-JP" altLang="en-US" dirty="0" smtClean="0"/>
              <a:t>・　文部科学省・</a:t>
            </a:r>
            <a:r>
              <a:rPr lang="en-US" altLang="ja-JP" dirty="0" smtClean="0"/>
              <a:t>CEC</a:t>
            </a:r>
          </a:p>
          <a:p>
            <a:pPr marL="0" indent="0">
              <a:buNone/>
            </a:pPr>
            <a:r>
              <a:rPr lang="ja-JP" altLang="en-US" dirty="0" smtClean="0"/>
              <a:t>・　内容</a:t>
            </a:r>
          </a:p>
          <a:p>
            <a:pPr lvl="1"/>
            <a:r>
              <a:rPr lang="ja-JP" altLang="en-US" dirty="0" smtClean="0"/>
              <a:t>統括的な指導事項</a:t>
            </a:r>
          </a:p>
          <a:p>
            <a:pPr lvl="1"/>
            <a:r>
              <a:rPr lang="ja-JP" altLang="en-US" dirty="0" smtClean="0"/>
              <a:t>校内研修実施カリキュラムの設計</a:t>
            </a:r>
          </a:p>
          <a:p>
            <a:pPr lvl="1"/>
            <a:r>
              <a:rPr lang="ja-JP" altLang="en-US" dirty="0" smtClean="0"/>
              <a:t>校内研修の指導方法</a:t>
            </a:r>
          </a:p>
          <a:p>
            <a:endParaRPr lang="ja-JP" altLang="en-US" sz="2800" dirty="0" smtClean="0"/>
          </a:p>
        </p:txBody>
      </p:sp>
      <p:graphicFrame>
        <p:nvGraphicFramePr>
          <p:cNvPr id="8194" name="Object 10">
            <a:hlinkClick r:id="rId4"/>
          </p:cNvPr>
          <p:cNvGraphicFramePr>
            <a:graphicFrameLocks noChangeAspect="1"/>
          </p:cNvGraphicFramePr>
          <p:nvPr>
            <p:extLst>
              <p:ext uri="{D42A27DB-BD31-4B8C-83A1-F6EECF244321}">
                <p14:modId xmlns:p14="http://schemas.microsoft.com/office/powerpoint/2010/main" val="251595599"/>
              </p:ext>
            </p:extLst>
          </p:nvPr>
        </p:nvGraphicFramePr>
        <p:xfrm>
          <a:off x="6372225" y="2636838"/>
          <a:ext cx="2589213" cy="3313112"/>
        </p:xfrm>
        <a:graphic>
          <a:graphicData uri="http://schemas.openxmlformats.org/presentationml/2006/ole">
            <mc:AlternateContent xmlns:mc="http://schemas.openxmlformats.org/markup-compatibility/2006">
              <mc:Choice xmlns:v="urn:schemas-microsoft-com:vml" Requires="v">
                <p:oleObj spid="_x0000_s8271" name="Acrobat Document" r:id="rId5" imgW="5668166" imgH="8009524" progId="AcroExch.Document.11">
                  <p:embed/>
                </p:oleObj>
              </mc:Choice>
              <mc:Fallback>
                <p:oleObj name="Acrobat Document" r:id="rId5" imgW="5668166" imgH="8009524" progId="AcroExch.Document.11">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25" y="2636838"/>
                        <a:ext cx="2589213" cy="3313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テキスト ボックス 4"/>
          <p:cNvSpPr txBox="1">
            <a:spLocks noChangeArrowheads="1"/>
          </p:cNvSpPr>
          <p:nvPr/>
        </p:nvSpPr>
        <p:spPr bwMode="auto">
          <a:xfrm>
            <a:off x="0" y="0"/>
            <a:ext cx="69262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情報モラル指導者養成研修ハンドブック</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p:cNvSpPr>
            <a:spLocks noGrp="1" noChangeArrowheads="1"/>
          </p:cNvSpPr>
          <p:nvPr>
            <p:ph type="sldNum" sz="quarter" idx="12"/>
          </p:nvPr>
        </p:nvSpPr>
        <p:spPr>
          <a:noFill/>
        </p:spPr>
        <p:txBody>
          <a:bodyPr/>
          <a:lstStyle/>
          <a:p>
            <a:fld id="{EFED2987-749A-40AC-8768-75B1803CAD02}" type="slidenum">
              <a:rPr lang="en-US" altLang="ja-JP" smtClean="0"/>
              <a:pPr/>
              <a:t>109</a:t>
            </a:fld>
            <a:endParaRPr lang="en-US" altLang="ja-JP" smtClean="0"/>
          </a:p>
        </p:txBody>
      </p:sp>
      <p:sp>
        <p:nvSpPr>
          <p:cNvPr id="9220" name="コンテンツ プレースホルダ 2"/>
          <p:cNvSpPr>
            <a:spLocks noGrp="1"/>
          </p:cNvSpPr>
          <p:nvPr>
            <p:ph idx="4294967295"/>
          </p:nvPr>
        </p:nvSpPr>
        <p:spPr>
          <a:xfrm>
            <a:off x="179388" y="836613"/>
            <a:ext cx="8713787" cy="2305050"/>
          </a:xfrm>
        </p:spPr>
        <p:txBody>
          <a:bodyPr/>
          <a:lstStyle/>
          <a:p>
            <a:pPr marL="0" indent="0">
              <a:buNone/>
            </a:pPr>
            <a:r>
              <a:rPr lang="ja-JP" altLang="en-US" sz="2200" dirty="0" smtClean="0">
                <a:hlinkClick r:id="rId4"/>
              </a:rPr>
              <a:t>・</a:t>
            </a:r>
            <a:r>
              <a:rPr lang="en-US" altLang="ja-JP" sz="2200" dirty="0" smtClean="0">
                <a:hlinkClick r:id="rId4"/>
              </a:rPr>
              <a:t>http</a:t>
            </a:r>
            <a:r>
              <a:rPr lang="en-US" altLang="ja-JP" sz="2200" dirty="0">
                <a:hlinkClick r:id="rId4"/>
              </a:rPr>
              <a:t>://</a:t>
            </a:r>
            <a:r>
              <a:rPr lang="en-US" altLang="ja-JP" sz="2200" dirty="0" err="1" smtClean="0">
                <a:hlinkClick r:id="rId4"/>
              </a:rPr>
              <a:t>www2.japet.or.jp</a:t>
            </a:r>
            <a:r>
              <a:rPr lang="en-US" altLang="ja-JP" sz="2200" dirty="0" smtClean="0">
                <a:hlinkClick r:id="rId4"/>
              </a:rPr>
              <a:t>/net-walk/pdf/</a:t>
            </a:r>
            <a:r>
              <a:rPr lang="en-US" altLang="ja-JP" sz="2200" dirty="0" err="1" smtClean="0">
                <a:hlinkClick r:id="rId4"/>
              </a:rPr>
              <a:t>091014_kaitei_parents.pdf</a:t>
            </a:r>
            <a:endParaRPr lang="en-US" altLang="ja-JP" sz="2200" dirty="0" smtClean="0"/>
          </a:p>
          <a:p>
            <a:pPr marL="0" indent="0">
              <a:buNone/>
            </a:pPr>
            <a:r>
              <a:rPr lang="ja-JP" altLang="en-US" dirty="0" smtClean="0"/>
              <a:t>・（財）</a:t>
            </a:r>
            <a:r>
              <a:rPr lang="en-US" altLang="ja-JP" dirty="0" err="1" smtClean="0"/>
              <a:t>JKA</a:t>
            </a:r>
            <a:r>
              <a:rPr lang="ja-JP" altLang="en-US" dirty="0" smtClean="0"/>
              <a:t>・</a:t>
            </a:r>
            <a:r>
              <a:rPr lang="en-US" altLang="ja-JP" dirty="0" smtClean="0"/>
              <a:t>CEC</a:t>
            </a:r>
          </a:p>
          <a:p>
            <a:pPr marL="0" indent="0">
              <a:buNone/>
            </a:pPr>
            <a:r>
              <a:rPr lang="ja-JP" altLang="en-US" dirty="0" smtClean="0"/>
              <a:t>・内容</a:t>
            </a:r>
          </a:p>
          <a:p>
            <a:pPr lvl="1"/>
            <a:r>
              <a:rPr lang="ja-JP" altLang="en-US" sz="2400" dirty="0" smtClean="0"/>
              <a:t>子ども達のネット・携帯電話事情</a:t>
            </a:r>
          </a:p>
          <a:p>
            <a:pPr lvl="1"/>
            <a:r>
              <a:rPr lang="ja-JP" altLang="en-US" sz="2400" dirty="0" smtClean="0"/>
              <a:t>トラブルに巻き込まれないために</a:t>
            </a:r>
          </a:p>
          <a:p>
            <a:pPr lvl="1"/>
            <a:r>
              <a:rPr lang="ja-JP" altLang="en-US" sz="2400" dirty="0" smtClean="0"/>
              <a:t>ネット社会は、こんな社会</a:t>
            </a:r>
          </a:p>
          <a:p>
            <a:pPr lvl="1"/>
            <a:r>
              <a:rPr lang="ja-JP" altLang="en-US" sz="2400" dirty="0" smtClean="0"/>
              <a:t>もし、子どもがトラブルに巻き込まれたら</a:t>
            </a:r>
          </a:p>
          <a:p>
            <a:pPr lvl="1"/>
            <a:r>
              <a:rPr lang="ja-JP" altLang="en-US" sz="2400" dirty="0" smtClean="0"/>
              <a:t>ネット社会を生き抜く子どもを育てる</a:t>
            </a:r>
          </a:p>
          <a:p>
            <a:pPr>
              <a:buFontTx/>
              <a:buNone/>
            </a:pPr>
            <a:endParaRPr lang="ja-JP" altLang="en-US" sz="2000" dirty="0" smtClean="0"/>
          </a:p>
          <a:p>
            <a:pPr lvl="1"/>
            <a:endParaRPr lang="ja-JP" altLang="en-US" dirty="0" smtClean="0"/>
          </a:p>
        </p:txBody>
      </p:sp>
      <p:graphicFrame>
        <p:nvGraphicFramePr>
          <p:cNvPr id="9218" name="Object 5">
            <a:hlinkClick r:id="rId4"/>
          </p:cNvPr>
          <p:cNvGraphicFramePr>
            <a:graphicFrameLocks noChangeAspect="1"/>
          </p:cNvGraphicFramePr>
          <p:nvPr>
            <p:extLst>
              <p:ext uri="{D42A27DB-BD31-4B8C-83A1-F6EECF244321}">
                <p14:modId xmlns:p14="http://schemas.microsoft.com/office/powerpoint/2010/main" val="3620084125"/>
              </p:ext>
            </p:extLst>
          </p:nvPr>
        </p:nvGraphicFramePr>
        <p:xfrm>
          <a:off x="6516688" y="2349500"/>
          <a:ext cx="2493962" cy="3527425"/>
        </p:xfrm>
        <a:graphic>
          <a:graphicData uri="http://schemas.openxmlformats.org/presentationml/2006/ole">
            <mc:AlternateContent xmlns:mc="http://schemas.openxmlformats.org/markup-compatibility/2006">
              <mc:Choice xmlns:v="urn:schemas-microsoft-com:vml" Requires="v">
                <p:oleObj spid="_x0000_s9295" name="Acrobat Document" r:id="rId5" imgW="5668166" imgH="8009524" progId="AcroExch.Document.11">
                  <p:embed/>
                </p:oleObj>
              </mc:Choice>
              <mc:Fallback>
                <p:oleObj name="Acrobat Document" r:id="rId5" imgW="5668166" imgH="8009524" progId="AcroExch.Document.11">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688" y="2349500"/>
                        <a:ext cx="2493962" cy="352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テキスト ボックス 4"/>
          <p:cNvSpPr txBox="1">
            <a:spLocks noChangeArrowheads="1"/>
          </p:cNvSpPr>
          <p:nvPr/>
        </p:nvSpPr>
        <p:spPr bwMode="auto">
          <a:xfrm>
            <a:off x="0" y="0"/>
            <a:ext cx="77533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親子のためのネット社会の歩き方（保護者編）</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8"/>
          <p:cNvGraphicFramePr>
            <a:graphicFrameLocks noChangeAspect="1"/>
          </p:cNvGraphicFramePr>
          <p:nvPr>
            <p:extLst>
              <p:ext uri="{D42A27DB-BD31-4B8C-83A1-F6EECF244321}">
                <p14:modId xmlns:p14="http://schemas.microsoft.com/office/powerpoint/2010/main" val="2913163502"/>
              </p:ext>
            </p:extLst>
          </p:nvPr>
        </p:nvGraphicFramePr>
        <p:xfrm>
          <a:off x="179511" y="0"/>
          <a:ext cx="9942685" cy="7095302"/>
        </p:xfrm>
        <a:graphic>
          <a:graphicData uri="http://schemas.openxmlformats.org/drawingml/2006/chart">
            <c:chart xmlns:c="http://schemas.openxmlformats.org/drawingml/2006/chart" xmlns:r="http://schemas.openxmlformats.org/officeDocument/2006/relationships" r:id="rId3"/>
          </a:graphicData>
        </a:graphic>
      </p:graphicFrame>
      <p:sp>
        <p:nvSpPr>
          <p:cNvPr id="24578" name="Rectangle 2"/>
          <p:cNvSpPr>
            <a:spLocks noGrp="1" noChangeArrowheads="1"/>
          </p:cNvSpPr>
          <p:nvPr>
            <p:ph type="title"/>
          </p:nvPr>
        </p:nvSpPr>
        <p:spPr>
          <a:xfrm>
            <a:off x="422275" y="26594"/>
            <a:ext cx="8229600" cy="594094"/>
          </a:xfrm>
        </p:spPr>
        <p:txBody>
          <a:bodyPr/>
          <a:lstStyle/>
          <a:p>
            <a:pPr eaLnBrk="1" hangingPunct="1"/>
            <a:r>
              <a:rPr lang="ja-JP" altLang="en-US" sz="3800" dirty="0" smtClean="0"/>
              <a:t>サイバー犯罪の罪名別割合</a:t>
            </a:r>
          </a:p>
        </p:txBody>
      </p:sp>
      <p:sp>
        <p:nvSpPr>
          <p:cNvPr id="9" name="Text Box 4">
            <a:hlinkClick r:id="rId4"/>
          </p:cNvPr>
          <p:cNvSpPr txBox="1">
            <a:spLocks noChangeArrowheads="1"/>
          </p:cNvSpPr>
          <p:nvPr/>
        </p:nvSpPr>
        <p:spPr bwMode="auto">
          <a:xfrm>
            <a:off x="1368425" y="6518275"/>
            <a:ext cx="6337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spcBef>
                <a:spcPct val="50000"/>
              </a:spcBef>
            </a:pPr>
            <a:r>
              <a:rPr lang="ja-JP" altLang="en-US" dirty="0">
                <a:latin typeface="ＭＳ Ｐゴシック" pitchFamily="50" charset="-128"/>
              </a:rPr>
              <a:t>警察庁　</a:t>
            </a:r>
            <a:r>
              <a:rPr lang="en-US" altLang="ja-JP" dirty="0"/>
              <a:t>http://www.npa.go.jp/cyber/statics/h25/pdf01-2.pdf</a:t>
            </a:r>
            <a:endParaRPr lang="en-US" altLang="ja-JP" dirty="0">
              <a:latin typeface="ＭＳ Ｐゴシック" pitchFamily="50" charset="-128"/>
            </a:endParaRPr>
          </a:p>
        </p:txBody>
      </p:sp>
      <p:grpSp>
        <p:nvGrpSpPr>
          <p:cNvPr id="7" name="グループ化 6"/>
          <p:cNvGrpSpPr/>
          <p:nvPr/>
        </p:nvGrpSpPr>
        <p:grpSpPr>
          <a:xfrm>
            <a:off x="408091" y="1305684"/>
            <a:ext cx="6828205" cy="5028065"/>
            <a:chOff x="408091" y="1305684"/>
            <a:chExt cx="6828205" cy="5028065"/>
          </a:xfrm>
        </p:grpSpPr>
        <p:grpSp>
          <p:nvGrpSpPr>
            <p:cNvPr id="2" name="グループ化 1"/>
            <p:cNvGrpSpPr/>
            <p:nvPr/>
          </p:nvGrpSpPr>
          <p:grpSpPr>
            <a:xfrm>
              <a:off x="1709836" y="1305684"/>
              <a:ext cx="5526460" cy="5003636"/>
              <a:chOff x="1709836" y="1305684"/>
              <a:chExt cx="5526460" cy="5003636"/>
            </a:xfrm>
          </p:grpSpPr>
          <p:sp>
            <p:nvSpPr>
              <p:cNvPr id="24581" name="下矢印 7"/>
              <p:cNvSpPr>
                <a:spLocks noChangeArrowheads="1"/>
              </p:cNvSpPr>
              <p:nvPr/>
            </p:nvSpPr>
            <p:spPr bwMode="auto">
              <a:xfrm rot="14174843">
                <a:off x="2187925" y="4824890"/>
                <a:ext cx="439737" cy="1338262"/>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lang="ja-JP" altLang="en-US"/>
              </a:p>
            </p:txBody>
          </p:sp>
          <p:grpSp>
            <p:nvGrpSpPr>
              <p:cNvPr id="4" name="グループ化 3"/>
              <p:cNvGrpSpPr/>
              <p:nvPr/>
            </p:nvGrpSpPr>
            <p:grpSpPr>
              <a:xfrm>
                <a:off x="2235776" y="1305684"/>
                <a:ext cx="5000520" cy="5003636"/>
                <a:chOff x="2662010" y="1080771"/>
                <a:chExt cx="5000520" cy="5003636"/>
              </a:xfrm>
            </p:grpSpPr>
            <p:sp>
              <p:nvSpPr>
                <p:cNvPr id="3" name="パイ 2"/>
                <p:cNvSpPr/>
                <p:nvPr/>
              </p:nvSpPr>
              <p:spPr bwMode="auto">
                <a:xfrm>
                  <a:off x="2662010" y="1093719"/>
                  <a:ext cx="4896544" cy="4893711"/>
                </a:xfrm>
                <a:prstGeom prst="pie">
                  <a:avLst>
                    <a:gd name="adj1" fmla="val 7961052"/>
                    <a:gd name="adj2" fmla="val 12075308"/>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sp>
              <p:nvSpPr>
                <p:cNvPr id="10" name="パイ 9"/>
                <p:cNvSpPr/>
                <p:nvPr/>
              </p:nvSpPr>
              <p:spPr bwMode="auto">
                <a:xfrm>
                  <a:off x="2665805" y="1080771"/>
                  <a:ext cx="4996725" cy="5003636"/>
                </a:xfrm>
                <a:prstGeom prst="pie">
                  <a:avLst>
                    <a:gd name="adj1" fmla="val 1043245"/>
                    <a:gd name="adj2" fmla="val 3854560"/>
                  </a:avLst>
                </a:prstGeom>
                <a:solidFill>
                  <a:schemeClr val="accent1">
                    <a:alpha val="39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pitchFamily="34" charset="0"/>
                    <a:ea typeface="ＭＳ Ｐゴシック" pitchFamily="50" charset="-128"/>
                  </a:endParaRPr>
                </a:p>
              </p:txBody>
            </p:sp>
          </p:grpSp>
          <p:sp>
            <p:nvSpPr>
              <p:cNvPr id="12" name="下矢印 7"/>
              <p:cNvSpPr>
                <a:spLocks noChangeArrowheads="1"/>
              </p:cNvSpPr>
              <p:nvPr/>
            </p:nvSpPr>
            <p:spPr bwMode="auto">
              <a:xfrm rot="15335106">
                <a:off x="3371691" y="3612296"/>
                <a:ext cx="439737" cy="3763448"/>
              </a:xfrm>
              <a:prstGeom prst="downArrow">
                <a:avLst>
                  <a:gd name="adj1" fmla="val 23722"/>
                  <a:gd name="adj2" fmla="val 50018"/>
                </a:avLst>
              </a:prstGeom>
              <a:solidFill>
                <a:srgbClr val="FF0000"/>
              </a:solidFill>
              <a:ln w="9525" algn="ctr">
                <a:solidFill>
                  <a:srgbClr val="FF0000"/>
                </a:solidFill>
                <a:miter lim="800000"/>
                <a:headEnd/>
                <a:tailEnd/>
              </a:ln>
            </p:spPr>
            <p:txBody>
              <a:bodyPr wrap="none"/>
              <a:lstStyle/>
              <a:p>
                <a:endParaRPr lang="ja-JP" altLang="en-US"/>
              </a:p>
            </p:txBody>
          </p:sp>
        </p:grpSp>
        <p:sp>
          <p:nvSpPr>
            <p:cNvPr id="5" name="テキスト ボックス 4"/>
            <p:cNvSpPr txBox="1"/>
            <p:nvPr/>
          </p:nvSpPr>
          <p:spPr>
            <a:xfrm>
              <a:off x="408091" y="5502752"/>
              <a:ext cx="1321196" cy="830997"/>
            </a:xfrm>
            <a:prstGeom prst="rect">
              <a:avLst/>
            </a:prstGeom>
            <a:solidFill>
              <a:schemeClr val="bg1"/>
            </a:solidFill>
            <a:ln>
              <a:solidFill>
                <a:schemeClr val="tx1">
                  <a:alpha val="91000"/>
                </a:schemeClr>
              </a:solidFill>
            </a:ln>
          </p:spPr>
          <p:txBody>
            <a:bodyPr wrap="none" rtlCol="0">
              <a:spAutoFit/>
            </a:bodyPr>
            <a:lstStyle/>
            <a:p>
              <a:r>
                <a:rPr lang="ja-JP" altLang="en-US" sz="2400" dirty="0"/>
                <a:t>子ども</a:t>
              </a:r>
              <a:r>
                <a:rPr kumimoji="1" lang="ja-JP" altLang="en-US" sz="2400" dirty="0" smtClean="0"/>
                <a:t>が</a:t>
              </a:r>
              <a:endParaRPr kumimoji="1" lang="en-US" altLang="ja-JP" sz="2400" dirty="0" smtClean="0"/>
            </a:p>
            <a:p>
              <a:r>
                <a:rPr lang="ja-JP" altLang="en-US" sz="2400" dirty="0"/>
                <a:t>被害に</a:t>
              </a:r>
              <a:endParaRPr kumimoji="1" lang="ja-JP" altLang="en-US" sz="2400" dirty="0"/>
            </a:p>
          </p:txBody>
        </p:sp>
      </p:grpSp>
    </p:spTree>
    <p:extLst>
      <p:ext uri="{BB962C8B-B14F-4D97-AF65-F5344CB8AC3E}">
        <p14:creationId xmlns:p14="http://schemas.microsoft.com/office/powerpoint/2010/main" val="1075928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2"/>
          </p:nvPr>
        </p:nvSpPr>
        <p:spPr>
          <a:noFill/>
        </p:spPr>
        <p:txBody>
          <a:bodyPr/>
          <a:lstStyle/>
          <a:p>
            <a:fld id="{9DAED186-7C42-4992-A5B8-1EC6FD9DB736}" type="slidenum">
              <a:rPr lang="en-US" altLang="ja-JP" smtClean="0"/>
              <a:pPr/>
              <a:t>110</a:t>
            </a:fld>
            <a:endParaRPr lang="en-US" altLang="ja-JP" smtClean="0"/>
          </a:p>
        </p:txBody>
      </p:sp>
      <p:sp>
        <p:nvSpPr>
          <p:cNvPr id="123907" name="コンテンツ プレースホルダ 2"/>
          <p:cNvSpPr>
            <a:spLocks noGrp="1"/>
          </p:cNvSpPr>
          <p:nvPr>
            <p:ph idx="4294967295"/>
          </p:nvPr>
        </p:nvSpPr>
        <p:spPr>
          <a:xfrm>
            <a:off x="214313" y="857250"/>
            <a:ext cx="8686800" cy="5268913"/>
          </a:xfrm>
        </p:spPr>
        <p:txBody>
          <a:bodyPr/>
          <a:lstStyle/>
          <a:p>
            <a:r>
              <a:rPr lang="en-US" altLang="ja-JP" sz="2800" b="1" u="sng" dirty="0" smtClean="0">
                <a:hlinkClick r:id="rId3"/>
              </a:rPr>
              <a:t>http://</a:t>
            </a:r>
            <a:r>
              <a:rPr lang="en-US" altLang="ja-JP" sz="2800" b="1" u="sng" dirty="0" err="1" smtClean="0">
                <a:hlinkClick r:id="rId3"/>
              </a:rPr>
              <a:t>www.japet.or.jp</a:t>
            </a:r>
            <a:r>
              <a:rPr lang="en-US" altLang="ja-JP" sz="2800" b="1" u="sng" dirty="0" smtClean="0">
                <a:hlinkClick r:id="rId3"/>
              </a:rPr>
              <a:t>/moral-guidebook/</a:t>
            </a:r>
            <a:endParaRPr lang="en-US" altLang="ja-JP" sz="2800" b="1" u="sng" dirty="0" smtClean="0"/>
          </a:p>
          <a:p>
            <a:pPr lvl="1"/>
            <a:r>
              <a:rPr lang="ja-JP" altLang="en-US" dirty="0" smtClean="0"/>
              <a:t>文部科学省・ＪＡＰＥＴ</a:t>
            </a:r>
            <a:endParaRPr lang="en-US" altLang="ja-JP" dirty="0" smtClean="0"/>
          </a:p>
          <a:p>
            <a:r>
              <a:rPr lang="ja-JP" altLang="en-US" sz="2800" dirty="0" smtClean="0"/>
              <a:t>キックオフガイド　冊子は全国各学校に配布</a:t>
            </a:r>
            <a:endParaRPr lang="en-US" altLang="ja-JP" sz="2800" dirty="0" smtClean="0"/>
          </a:p>
          <a:p>
            <a:r>
              <a:rPr lang="ja-JP" altLang="en-US" sz="2800" dirty="0" smtClean="0"/>
              <a:t>情報モラル指導モデルカリキュラム</a:t>
            </a:r>
            <a:endParaRPr lang="en-US" altLang="ja-JP" sz="2800" dirty="0" smtClean="0"/>
          </a:p>
          <a:p>
            <a:r>
              <a:rPr lang="ja-JP" altLang="en-US" sz="2800" dirty="0" smtClean="0"/>
              <a:t>情報モラル指導モデルカリキュラムに沿って</a:t>
            </a:r>
            <a:r>
              <a:rPr lang="en-US" altLang="ja-JP" sz="2800" dirty="0" smtClean="0"/>
              <a:t>200</a:t>
            </a:r>
            <a:r>
              <a:rPr lang="ja-JP" altLang="en-US" sz="2800" dirty="0" smtClean="0"/>
              <a:t>の実践事例を分類・検索可能</a:t>
            </a:r>
            <a:endParaRPr lang="en-US" altLang="ja-JP" sz="2800" dirty="0" smtClean="0"/>
          </a:p>
          <a:p>
            <a:endParaRPr lang="en-US" altLang="ja-JP" dirty="0" smtClean="0"/>
          </a:p>
          <a:p>
            <a:endParaRPr lang="en-US" altLang="ja-JP" dirty="0" smtClean="0"/>
          </a:p>
          <a:p>
            <a:endParaRPr lang="en-US" altLang="ja-JP" dirty="0" smtClean="0"/>
          </a:p>
          <a:p>
            <a:endParaRPr lang="ja-JP" altLang="en-US" dirty="0" smtClean="0"/>
          </a:p>
        </p:txBody>
      </p:sp>
      <p:pic>
        <p:nvPicPr>
          <p:cNvPr id="123908" name="図 3" descr="モラルポータル.jpg">
            <a:hlinkClick r:id="rId3"/>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263" y="3429000"/>
            <a:ext cx="2886075" cy="3132138"/>
          </a:xfrm>
          <a:prstGeom prst="rect">
            <a:avLst/>
          </a:prstGeom>
          <a:noFill/>
          <a:ln w="9525">
            <a:noFill/>
            <a:miter lim="800000"/>
            <a:headEnd/>
            <a:tailEnd/>
          </a:ln>
        </p:spPr>
      </p:pic>
      <p:sp>
        <p:nvSpPr>
          <p:cNvPr id="123909" name="テキスト ボックス 4"/>
          <p:cNvSpPr txBox="1">
            <a:spLocks noChangeArrowheads="1"/>
          </p:cNvSpPr>
          <p:nvPr/>
        </p:nvSpPr>
        <p:spPr bwMode="auto">
          <a:xfrm>
            <a:off x="0" y="0"/>
            <a:ext cx="46164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情報モラル指導関連サイト</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sldNum" sz="quarter" idx="12"/>
          </p:nvPr>
        </p:nvSpPr>
        <p:spPr>
          <a:noFill/>
        </p:spPr>
        <p:txBody>
          <a:bodyPr/>
          <a:lstStyle/>
          <a:p>
            <a:fld id="{23013268-90EF-445F-8E8B-E6BD8092A23C}" type="slidenum">
              <a:rPr lang="en-US" altLang="ja-JP" smtClean="0"/>
              <a:pPr/>
              <a:t>111</a:t>
            </a:fld>
            <a:endParaRPr lang="en-US" altLang="ja-JP" smtClean="0"/>
          </a:p>
        </p:txBody>
      </p:sp>
      <p:sp>
        <p:nvSpPr>
          <p:cNvPr id="124931" name="コンテンツ プレースホルダ 2"/>
          <p:cNvSpPr>
            <a:spLocks noGrp="1"/>
          </p:cNvSpPr>
          <p:nvPr>
            <p:ph idx="4294967295"/>
          </p:nvPr>
        </p:nvSpPr>
        <p:spPr>
          <a:xfrm>
            <a:off x="285750" y="785813"/>
            <a:ext cx="8643938" cy="5268912"/>
          </a:xfrm>
        </p:spPr>
        <p:txBody>
          <a:bodyPr/>
          <a:lstStyle/>
          <a:p>
            <a:r>
              <a:rPr lang="en-US" altLang="ja-JP" dirty="0" smtClean="0">
                <a:hlinkClick r:id="rId3"/>
              </a:rPr>
              <a:t>http://</a:t>
            </a:r>
            <a:r>
              <a:rPr lang="en-US" altLang="ja-JP" dirty="0" err="1" smtClean="0">
                <a:hlinkClick r:id="rId3"/>
              </a:rPr>
              <a:t>www.nctd.go.jp</a:t>
            </a:r>
            <a:r>
              <a:rPr lang="en-US" altLang="ja-JP" dirty="0" smtClean="0">
                <a:hlinkClick r:id="rId3"/>
              </a:rPr>
              <a:t>/</a:t>
            </a:r>
            <a:r>
              <a:rPr lang="en-US" altLang="ja-JP" dirty="0" err="1" smtClean="0">
                <a:hlinkClick r:id="rId3"/>
              </a:rPr>
              <a:t>5min_moral</a:t>
            </a:r>
            <a:r>
              <a:rPr lang="en-US" altLang="ja-JP" dirty="0" smtClean="0">
                <a:hlinkClick r:id="rId3"/>
              </a:rPr>
              <a:t>/</a:t>
            </a:r>
            <a:r>
              <a:rPr lang="en-US" altLang="ja-JP" dirty="0" err="1" smtClean="0">
                <a:hlinkClick r:id="rId3"/>
              </a:rPr>
              <a:t>index.html</a:t>
            </a:r>
            <a:r>
              <a:rPr lang="ja-JP" altLang="en-US" dirty="0" smtClean="0"/>
              <a:t>　文部科学省・ＣＥＣ</a:t>
            </a:r>
            <a:endParaRPr lang="en-US" altLang="ja-JP" dirty="0" smtClean="0"/>
          </a:p>
          <a:p>
            <a:r>
              <a:rPr lang="ja-JP" altLang="en-US" dirty="0" smtClean="0"/>
              <a:t>情報モラル指導セミナー用教材</a:t>
            </a:r>
            <a:endParaRPr lang="en-US" altLang="ja-JP" dirty="0" smtClean="0"/>
          </a:p>
          <a:p>
            <a:r>
              <a:rPr lang="ja-JP" altLang="en-US" dirty="0" smtClean="0"/>
              <a:t>教員研修向けのビデオ解説集</a:t>
            </a:r>
            <a:endParaRPr lang="en-US" altLang="ja-JP" dirty="0" smtClean="0"/>
          </a:p>
          <a:p>
            <a:pPr lvl="1"/>
            <a:r>
              <a:rPr lang="ja-JP" altLang="en-US" dirty="0" smtClean="0"/>
              <a:t>情報モラルの概要</a:t>
            </a:r>
            <a:endParaRPr lang="en-US" altLang="ja-JP" dirty="0" smtClean="0"/>
          </a:p>
          <a:p>
            <a:pPr lvl="1"/>
            <a:r>
              <a:rPr lang="ja-JP" altLang="en-US" dirty="0" smtClean="0"/>
              <a:t>情報モラル指導内容</a:t>
            </a:r>
            <a:r>
              <a:rPr lang="en-US" altLang="ja-JP" dirty="0" smtClean="0"/>
              <a:t/>
            </a:r>
            <a:br>
              <a:rPr lang="en-US" altLang="ja-JP" dirty="0" smtClean="0"/>
            </a:br>
            <a:r>
              <a:rPr lang="ja-JP" altLang="en-US" dirty="0" smtClean="0"/>
              <a:t>・指導方法</a:t>
            </a:r>
            <a:endParaRPr lang="en-US" altLang="ja-JP" dirty="0" smtClean="0"/>
          </a:p>
          <a:p>
            <a:pPr lvl="1"/>
            <a:endParaRPr lang="ja-JP" altLang="en-US" dirty="0" smtClean="0"/>
          </a:p>
        </p:txBody>
      </p:sp>
      <p:pic>
        <p:nvPicPr>
          <p:cNvPr id="124932"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3213100"/>
            <a:ext cx="4222750" cy="2786063"/>
          </a:xfrm>
          <a:prstGeom prst="rect">
            <a:avLst/>
          </a:prstGeom>
          <a:noFill/>
          <a:ln w="9525">
            <a:noFill/>
            <a:miter lim="800000"/>
            <a:headEnd/>
            <a:tailEnd/>
          </a:ln>
        </p:spPr>
      </p:pic>
      <p:sp>
        <p:nvSpPr>
          <p:cNvPr id="124933" name="テキスト ボックス 4"/>
          <p:cNvSpPr txBox="1">
            <a:spLocks noChangeArrowheads="1"/>
          </p:cNvSpPr>
          <p:nvPr/>
        </p:nvSpPr>
        <p:spPr bwMode="auto">
          <a:xfrm>
            <a:off x="0" y="0"/>
            <a:ext cx="42370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５分でわかる情報モラル</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sldNum" sz="quarter" idx="12"/>
          </p:nvPr>
        </p:nvSpPr>
        <p:spPr>
          <a:noFill/>
        </p:spPr>
        <p:txBody>
          <a:bodyPr/>
          <a:lstStyle/>
          <a:p>
            <a:fld id="{9DEFCFB7-7CC5-491A-BBD2-0EFCA05BED16}" type="slidenum">
              <a:rPr lang="en-US" altLang="ja-JP" smtClean="0"/>
              <a:pPr/>
              <a:t>112</a:t>
            </a:fld>
            <a:endParaRPr lang="en-US" altLang="ja-JP" smtClean="0"/>
          </a:p>
        </p:txBody>
      </p:sp>
      <p:pic>
        <p:nvPicPr>
          <p:cNvPr id="12595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3929063"/>
            <a:ext cx="3930650" cy="2505075"/>
          </a:xfrm>
          <a:prstGeom prst="rect">
            <a:avLst/>
          </a:prstGeom>
          <a:noFill/>
          <a:ln w="9525">
            <a:noFill/>
            <a:miter lim="800000"/>
            <a:headEnd/>
            <a:tailEnd/>
          </a:ln>
        </p:spPr>
      </p:pic>
      <p:sp>
        <p:nvSpPr>
          <p:cNvPr id="11" name="コンテンツ プレースホルダ 2"/>
          <p:cNvSpPr txBox="1">
            <a:spLocks/>
          </p:cNvSpPr>
          <p:nvPr/>
        </p:nvSpPr>
        <p:spPr bwMode="auto">
          <a:xfrm>
            <a:off x="285750" y="785813"/>
            <a:ext cx="8643938" cy="5268912"/>
          </a:xfrm>
          <a:prstGeom prst="rect">
            <a:avLst/>
          </a:prstGeom>
          <a:noFill/>
          <a:ln w="9525">
            <a:noFill/>
            <a:miter lim="800000"/>
            <a:headEnd/>
            <a:tailEnd/>
          </a:ln>
        </p:spPr>
        <p:txBody>
          <a:bodyPr/>
          <a:lstStyle/>
          <a:p>
            <a:pPr marL="177800" indent="-177800">
              <a:buFont typeface="Arial" pitchFamily="34" charset="0"/>
              <a:buChar char="•"/>
              <a:defRPr/>
            </a:pPr>
            <a:r>
              <a:rPr lang="en-US" altLang="ja-JP" sz="2800" dirty="0">
                <a:latin typeface="+mn-lt"/>
                <a:hlinkClick r:id="rId4"/>
              </a:rPr>
              <a:t>http://www.mext.go.jp/b_menu/shingi/chousa/shotou/039/check/07021605/001.pdf</a:t>
            </a:r>
            <a:r>
              <a:rPr lang="ja-JP" altLang="en-US" sz="2800" dirty="0">
                <a:latin typeface="+mj-ea"/>
              </a:rPr>
              <a:t>　</a:t>
            </a:r>
            <a:r>
              <a:rPr lang="en-US" altLang="ja-JP" sz="2800" dirty="0">
                <a:latin typeface="+mj-ea"/>
              </a:rPr>
              <a:t>(</a:t>
            </a:r>
            <a:r>
              <a:rPr lang="ja-JP" altLang="en-US" sz="2800" dirty="0">
                <a:latin typeface="+mj-ea"/>
              </a:rPr>
              <a:t>小</a:t>
            </a:r>
            <a:r>
              <a:rPr lang="en-US" altLang="ja-JP" sz="2800" dirty="0">
                <a:latin typeface="+mj-ea"/>
              </a:rPr>
              <a:t>)</a:t>
            </a:r>
          </a:p>
          <a:p>
            <a:pPr marL="177800" indent="-177800">
              <a:buFont typeface="Arial" pitchFamily="34" charset="0"/>
              <a:buChar char="•"/>
              <a:defRPr/>
            </a:pPr>
            <a:r>
              <a:rPr lang="en-US" altLang="ja-JP" sz="2800" dirty="0">
                <a:latin typeface="+mn-lt"/>
                <a:hlinkClick r:id="rId5"/>
              </a:rPr>
              <a:t>http://www.mext.go.jp/b_menu/shingi/chousa/shotou/039/check/07021606/001.pdf</a:t>
            </a:r>
            <a:r>
              <a:rPr lang="en-US" altLang="ja-JP" sz="2800" dirty="0">
                <a:latin typeface="+mn-lt"/>
              </a:rPr>
              <a:t> </a:t>
            </a:r>
            <a:r>
              <a:rPr lang="ja-JP" altLang="en-US" sz="2800" dirty="0">
                <a:latin typeface="+mj-ea"/>
              </a:rPr>
              <a:t>　</a:t>
            </a:r>
            <a:r>
              <a:rPr lang="en-US" altLang="ja-JP" sz="2800" dirty="0">
                <a:latin typeface="+mj-ea"/>
              </a:rPr>
              <a:t>(</a:t>
            </a:r>
            <a:r>
              <a:rPr lang="ja-JP" altLang="en-US" sz="2800" dirty="0">
                <a:latin typeface="+mj-ea"/>
              </a:rPr>
              <a:t>中・高</a:t>
            </a:r>
            <a:r>
              <a:rPr lang="en-US" altLang="ja-JP" sz="2800" dirty="0">
                <a:latin typeface="+mj-ea"/>
              </a:rPr>
              <a:t>)</a:t>
            </a:r>
          </a:p>
          <a:p>
            <a:pPr>
              <a:buFont typeface="Arial" pitchFamily="34" charset="0"/>
              <a:buChar char="•"/>
              <a:defRPr/>
            </a:pPr>
            <a:r>
              <a:rPr lang="ja-JP" altLang="en-US" sz="2800" dirty="0">
                <a:latin typeface="+mj-ea"/>
              </a:rPr>
              <a:t> </a:t>
            </a:r>
            <a:r>
              <a:rPr lang="ja-JP" altLang="en-US" sz="2800" dirty="0" smtClean="0">
                <a:latin typeface="+mj-ea"/>
              </a:rPr>
              <a:t>文部</a:t>
            </a:r>
            <a:r>
              <a:rPr lang="ja-JP" altLang="en-US" sz="2800" dirty="0">
                <a:latin typeface="+mj-ea"/>
              </a:rPr>
              <a:t>科学省</a:t>
            </a:r>
            <a:endParaRPr lang="en-US" altLang="ja-JP" sz="2800" dirty="0">
              <a:latin typeface="+mj-ea"/>
            </a:endParaRPr>
          </a:p>
          <a:p>
            <a:pPr>
              <a:buFont typeface="Arial" pitchFamily="34" charset="0"/>
              <a:buChar char="•"/>
              <a:defRPr/>
            </a:pPr>
            <a:r>
              <a:rPr lang="ja-JP" altLang="en-US" sz="2800" dirty="0">
                <a:latin typeface="+mn-ea"/>
              </a:rPr>
              <a:t> 教員に必要な</a:t>
            </a:r>
            <a:r>
              <a:rPr lang="en-US" altLang="ja-JP" sz="2800" dirty="0">
                <a:latin typeface="+mn-ea"/>
              </a:rPr>
              <a:t>ICT</a:t>
            </a:r>
            <a:r>
              <a:rPr lang="ja-JP" altLang="en-US" sz="2800" dirty="0">
                <a:latin typeface="+mn-ea"/>
              </a:rPr>
              <a:t>活用に関する指導力</a:t>
            </a:r>
            <a:endParaRPr lang="en-US" altLang="ja-JP" sz="2800" dirty="0">
              <a:latin typeface="+mn-ea"/>
            </a:endParaRPr>
          </a:p>
          <a:p>
            <a:pPr>
              <a:buFont typeface="Arial" pitchFamily="34" charset="0"/>
              <a:buChar char="•"/>
              <a:defRPr/>
            </a:pPr>
            <a:r>
              <a:rPr lang="ja-JP" altLang="en-US" sz="2800" dirty="0">
                <a:latin typeface="+mn-ea"/>
              </a:rPr>
              <a:t> 情報モラルは， </a:t>
            </a:r>
            <a:r>
              <a:rPr lang="en-US" altLang="ja-JP" sz="2800" dirty="0">
                <a:latin typeface="+mn-ea"/>
              </a:rPr>
              <a:t>D</a:t>
            </a:r>
            <a:r>
              <a:rPr lang="ja-JP" altLang="en-US" sz="2800" dirty="0">
                <a:latin typeface="+mn-ea"/>
              </a:rPr>
              <a:t>に</a:t>
            </a:r>
            <a:r>
              <a:rPr lang="en-US" altLang="ja-JP" sz="2800" dirty="0">
                <a:latin typeface="+mn-ea"/>
              </a:rPr>
              <a:t>4</a:t>
            </a:r>
            <a:r>
              <a:rPr lang="ja-JP" altLang="en-US" sz="2800" dirty="0">
                <a:latin typeface="+mn-ea"/>
              </a:rPr>
              <a:t>項目</a:t>
            </a:r>
            <a:endParaRPr lang="en-US" altLang="ja-JP" sz="2800" dirty="0">
              <a:latin typeface="+mn-ea"/>
            </a:endParaRPr>
          </a:p>
        </p:txBody>
      </p:sp>
      <p:grpSp>
        <p:nvGrpSpPr>
          <p:cNvPr id="125957" name="グループ化 8"/>
          <p:cNvGrpSpPr>
            <a:grpSpLocks/>
          </p:cNvGrpSpPr>
          <p:nvPr/>
        </p:nvGrpSpPr>
        <p:grpSpPr bwMode="auto">
          <a:xfrm>
            <a:off x="4572000" y="3929063"/>
            <a:ext cx="3960813" cy="2452687"/>
            <a:chOff x="1142976" y="857232"/>
            <a:chExt cx="8001024" cy="5143536"/>
          </a:xfrm>
        </p:grpSpPr>
        <p:pic>
          <p:nvPicPr>
            <p:cNvPr id="125959"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42976" y="857232"/>
              <a:ext cx="8001024" cy="2143140"/>
            </a:xfrm>
            <a:prstGeom prst="rect">
              <a:avLst/>
            </a:prstGeom>
            <a:noFill/>
            <a:ln w="9525">
              <a:noFill/>
              <a:miter lim="800000"/>
              <a:headEnd/>
              <a:tailEnd/>
            </a:ln>
          </p:spPr>
        </p:pic>
        <p:pic>
          <p:nvPicPr>
            <p:cNvPr id="125960" name="Picture 4"/>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42976" y="3000372"/>
              <a:ext cx="7429552" cy="357190"/>
            </a:xfrm>
            <a:prstGeom prst="rect">
              <a:avLst/>
            </a:prstGeom>
            <a:noFill/>
            <a:ln w="9525">
              <a:noFill/>
              <a:miter lim="800000"/>
              <a:headEnd/>
              <a:tailEnd/>
            </a:ln>
          </p:spPr>
        </p:pic>
        <p:pic>
          <p:nvPicPr>
            <p:cNvPr id="125961" name="Picture 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42976" y="3286124"/>
              <a:ext cx="8001024" cy="315732"/>
            </a:xfrm>
            <a:prstGeom prst="rect">
              <a:avLst/>
            </a:prstGeom>
            <a:noFill/>
            <a:ln w="9525">
              <a:noFill/>
              <a:miter lim="800000"/>
              <a:headEnd/>
              <a:tailEnd/>
            </a:ln>
          </p:spPr>
        </p:pic>
        <p:pic>
          <p:nvPicPr>
            <p:cNvPr id="125962"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142976" y="3599772"/>
              <a:ext cx="7999924" cy="2400996"/>
            </a:xfrm>
            <a:prstGeom prst="rect">
              <a:avLst/>
            </a:prstGeom>
            <a:noFill/>
            <a:ln w="9525">
              <a:noFill/>
              <a:miter lim="800000"/>
              <a:headEnd/>
              <a:tailEnd/>
            </a:ln>
          </p:spPr>
        </p:pic>
      </p:grpSp>
      <p:sp>
        <p:nvSpPr>
          <p:cNvPr id="125958" name="テキスト ボックス 4"/>
          <p:cNvSpPr txBox="1">
            <a:spLocks noChangeArrowheads="1"/>
          </p:cNvSpPr>
          <p:nvPr/>
        </p:nvSpPr>
        <p:spPr bwMode="auto">
          <a:xfrm>
            <a:off x="0" y="0"/>
            <a:ext cx="63166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教員のＩＣＴ活用指導力チェックリスト</a:t>
            </a:r>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p:spPr>
        <p:txBody>
          <a:bodyPr/>
          <a:lstStyle/>
          <a:p>
            <a:fld id="{893E8322-5425-47EA-8DFC-7BADB30922E5}" type="slidenum">
              <a:rPr lang="en-US" altLang="ja-JP" smtClean="0"/>
              <a:pPr/>
              <a:t>113</a:t>
            </a:fld>
            <a:endParaRPr lang="en-US" altLang="ja-JP" smtClean="0"/>
          </a:p>
        </p:txBody>
      </p:sp>
      <p:sp>
        <p:nvSpPr>
          <p:cNvPr id="126979" name="コンテンツ プレースホルダ 2"/>
          <p:cNvSpPr>
            <a:spLocks noGrp="1"/>
          </p:cNvSpPr>
          <p:nvPr>
            <p:ph idx="4294967295"/>
          </p:nvPr>
        </p:nvSpPr>
        <p:spPr>
          <a:xfrm>
            <a:off x="214313" y="857250"/>
            <a:ext cx="8534400" cy="5811838"/>
          </a:xfrm>
        </p:spPr>
        <p:txBody>
          <a:bodyPr/>
          <a:lstStyle/>
          <a:p>
            <a:r>
              <a:rPr lang="en-US" altLang="ja-JP" dirty="0" smtClean="0">
                <a:hlinkClick r:id="rId3"/>
              </a:rPr>
              <a:t>http://www.nctd.go.jp/2005/index.htm</a:t>
            </a:r>
            <a:endParaRPr lang="en-US" altLang="ja-JP" dirty="0" smtClean="0"/>
          </a:p>
          <a:p>
            <a:r>
              <a:rPr lang="ja-JP" altLang="en-US" dirty="0" smtClean="0"/>
              <a:t>文部科学省・</a:t>
            </a:r>
            <a:r>
              <a:rPr lang="en-US" altLang="ja-JP" dirty="0" smtClean="0"/>
              <a:t>(</a:t>
            </a:r>
            <a:r>
              <a:rPr lang="ja-JP" altLang="en-US" dirty="0" smtClean="0"/>
              <a:t>独）教員研修センター・ＣＥＣ</a:t>
            </a:r>
            <a:endParaRPr lang="en-US" altLang="ja-JP" dirty="0" smtClean="0"/>
          </a:p>
          <a:p>
            <a:r>
              <a:rPr lang="ja-JP" altLang="en-US" dirty="0" smtClean="0"/>
              <a:t>教員研修および児童生徒指導教材として</a:t>
            </a:r>
            <a:endParaRPr lang="en-US" altLang="ja-JP" dirty="0" smtClean="0"/>
          </a:p>
          <a:p>
            <a:pPr lvl="1"/>
            <a:r>
              <a:rPr lang="ja-JP" altLang="en-US" dirty="0" smtClean="0"/>
              <a:t>トラブルの予防方法</a:t>
            </a:r>
            <a:endParaRPr lang="en-US" altLang="ja-JP" dirty="0" smtClean="0"/>
          </a:p>
          <a:p>
            <a:pPr lvl="1"/>
            <a:r>
              <a:rPr lang="ja-JP" altLang="en-US" dirty="0" smtClean="0"/>
              <a:t>トラブル事例とその対応</a:t>
            </a:r>
            <a:endParaRPr lang="en-US" altLang="ja-JP" dirty="0" smtClean="0"/>
          </a:p>
          <a:p>
            <a:pPr lvl="1"/>
            <a:r>
              <a:rPr lang="ja-JP" altLang="en-US" dirty="0" smtClean="0"/>
              <a:t>体験教材</a:t>
            </a:r>
            <a:r>
              <a:rPr lang="en-US" altLang="ja-JP" dirty="0" smtClean="0"/>
              <a:t/>
            </a:r>
            <a:br>
              <a:rPr lang="en-US" altLang="ja-JP" dirty="0" smtClean="0"/>
            </a:br>
            <a:r>
              <a:rPr lang="ja-JP" altLang="en-US" dirty="0" smtClean="0"/>
              <a:t>携帯電話・ネット掲示板など</a:t>
            </a:r>
            <a:endParaRPr lang="en-US" altLang="ja-JP" dirty="0" smtClean="0"/>
          </a:p>
          <a:p>
            <a:pPr>
              <a:buFont typeface="Arial" pitchFamily="34" charset="0"/>
              <a:buChar char="•"/>
            </a:pPr>
            <a:r>
              <a:rPr lang="ja-JP" altLang="en-US" dirty="0" smtClean="0">
                <a:latin typeface="+mn-ea"/>
              </a:rPr>
              <a:t>平成</a:t>
            </a:r>
            <a:r>
              <a:rPr lang="en-US" altLang="ja-JP" dirty="0" smtClean="0">
                <a:latin typeface="+mn-ea"/>
              </a:rPr>
              <a:t>12</a:t>
            </a:r>
            <a:r>
              <a:rPr lang="ja-JP" altLang="en-US" dirty="0" smtClean="0">
                <a:latin typeface="+mn-ea"/>
              </a:rPr>
              <a:t>年度「情報モラル指</a:t>
            </a:r>
            <a:r>
              <a:rPr lang="en-US" altLang="ja-JP" dirty="0" smtClean="0">
                <a:latin typeface="+mn-ea"/>
              </a:rPr>
              <a:t/>
            </a:r>
            <a:br>
              <a:rPr lang="en-US" altLang="ja-JP" dirty="0" smtClean="0">
                <a:latin typeface="+mn-ea"/>
              </a:rPr>
            </a:br>
            <a:r>
              <a:rPr lang="ja-JP" altLang="en-US" dirty="0" smtClean="0">
                <a:latin typeface="+mn-ea"/>
              </a:rPr>
              <a:t>導事例集」を</a:t>
            </a:r>
            <a:r>
              <a:rPr lang="en-US" altLang="ja-JP" dirty="0" smtClean="0">
                <a:latin typeface="+mn-ea"/>
              </a:rPr>
              <a:t>Web</a:t>
            </a:r>
            <a:r>
              <a:rPr lang="ja-JP" altLang="en-US" dirty="0" smtClean="0">
                <a:latin typeface="+mn-ea"/>
              </a:rPr>
              <a:t>化し、教</a:t>
            </a:r>
            <a:r>
              <a:rPr lang="en-US" altLang="ja-JP" dirty="0" smtClean="0">
                <a:latin typeface="+mn-ea"/>
              </a:rPr>
              <a:t/>
            </a:r>
            <a:br>
              <a:rPr lang="en-US" altLang="ja-JP" dirty="0" smtClean="0">
                <a:latin typeface="+mn-ea"/>
              </a:rPr>
            </a:br>
            <a:r>
              <a:rPr lang="ja-JP" altLang="en-US" dirty="0" smtClean="0">
                <a:latin typeface="+mn-ea"/>
              </a:rPr>
              <a:t>材や指導事例を体系化した</a:t>
            </a:r>
          </a:p>
        </p:txBody>
      </p:sp>
      <p:pic>
        <p:nvPicPr>
          <p:cNvPr id="126980"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8625" y="3213100"/>
            <a:ext cx="3570288" cy="2974975"/>
          </a:xfrm>
          <a:prstGeom prst="rect">
            <a:avLst/>
          </a:prstGeom>
          <a:noFill/>
          <a:ln w="9525">
            <a:noFill/>
            <a:miter lim="800000"/>
            <a:headEnd/>
            <a:tailEnd/>
          </a:ln>
        </p:spPr>
      </p:pic>
      <p:sp>
        <p:nvSpPr>
          <p:cNvPr id="126981" name="テキスト ボックス 4"/>
          <p:cNvSpPr txBox="1">
            <a:spLocks noChangeArrowheads="1"/>
          </p:cNvSpPr>
          <p:nvPr/>
        </p:nvSpPr>
        <p:spPr bwMode="auto">
          <a:xfrm>
            <a:off x="0" y="0"/>
            <a:ext cx="369252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情報モラル研修教材</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sldNum" sz="quarter" idx="12"/>
          </p:nvPr>
        </p:nvSpPr>
        <p:spPr>
          <a:noFill/>
        </p:spPr>
        <p:txBody>
          <a:bodyPr/>
          <a:lstStyle/>
          <a:p>
            <a:fld id="{CEDE064F-3512-4873-AA46-9941782B37FC}" type="slidenum">
              <a:rPr lang="en-US" altLang="ja-JP" smtClean="0"/>
              <a:pPr/>
              <a:t>114</a:t>
            </a:fld>
            <a:endParaRPr lang="en-US" altLang="ja-JP" smtClean="0"/>
          </a:p>
        </p:txBody>
      </p:sp>
      <p:sp>
        <p:nvSpPr>
          <p:cNvPr id="132099" name="コンテンツ プレースホルダ 2"/>
          <p:cNvSpPr>
            <a:spLocks noGrp="1"/>
          </p:cNvSpPr>
          <p:nvPr>
            <p:ph idx="4294967295"/>
          </p:nvPr>
        </p:nvSpPr>
        <p:spPr>
          <a:xfrm>
            <a:off x="34925" y="692150"/>
            <a:ext cx="4249738" cy="6072188"/>
          </a:xfrm>
        </p:spPr>
        <p:txBody>
          <a:bodyPr/>
          <a:lstStyle/>
          <a:p>
            <a:r>
              <a:rPr lang="ja-JP" altLang="en-US" sz="2000" b="1" dirty="0" smtClean="0"/>
              <a:t>文化庁　著作権教育情報</a:t>
            </a: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endParaRPr lang="en-US" altLang="ja-JP" sz="1600" dirty="0" smtClean="0">
              <a:latin typeface="ＭＳ Ｐゴシック" pitchFamily="50" charset="-128"/>
              <a:hlinkClick r:id="rId3"/>
            </a:endParaRPr>
          </a:p>
          <a:p>
            <a:pPr>
              <a:buFontTx/>
              <a:buNone/>
            </a:pPr>
            <a:r>
              <a:rPr lang="en-US" altLang="ja-JP" sz="1600" dirty="0" smtClean="0">
                <a:latin typeface="ＭＳ Ｐゴシック" pitchFamily="50" charset="-128"/>
                <a:hlinkClick r:id="rId3"/>
              </a:rPr>
              <a:t>http://www.bunka.go.jp/chosakuken/</a:t>
            </a:r>
            <a:r>
              <a:rPr lang="en-US" altLang="ja-JP" sz="1600" dirty="0" smtClean="0">
                <a:latin typeface="ＭＳ Ｐゴシック" pitchFamily="50" charset="-128"/>
              </a:rPr>
              <a:t> </a:t>
            </a: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endParaRPr lang="en-US" altLang="ja-JP" sz="1600" dirty="0" smtClean="0">
              <a:latin typeface="ＭＳ Ｐゴシック" pitchFamily="50" charset="-128"/>
            </a:endParaRPr>
          </a:p>
          <a:p>
            <a:pPr>
              <a:buFontTx/>
              <a:buNone/>
            </a:pPr>
            <a:r>
              <a:rPr lang="en-US" altLang="ja-JP" sz="1600" dirty="0" smtClean="0">
                <a:latin typeface="ＭＳ Ｐゴシック" pitchFamily="50" charset="-128"/>
                <a:hlinkClick r:id="rId4"/>
              </a:rPr>
              <a:t>http://chosakuken.bunka.go.jp/eizou/main.htm</a:t>
            </a:r>
            <a:r>
              <a:rPr lang="en-US" altLang="ja-JP" sz="2000" dirty="0" smtClean="0"/>
              <a:t> </a:t>
            </a:r>
          </a:p>
          <a:p>
            <a:pPr>
              <a:buFontTx/>
              <a:buNone/>
            </a:pPr>
            <a:endParaRPr lang="en-US" altLang="ja-JP" sz="2000" dirty="0" smtClean="0"/>
          </a:p>
        </p:txBody>
      </p:sp>
      <p:sp>
        <p:nvSpPr>
          <p:cNvPr id="132100" name="テキスト ボックス 4"/>
          <p:cNvSpPr txBox="1">
            <a:spLocks noChangeArrowheads="1"/>
          </p:cNvSpPr>
          <p:nvPr/>
        </p:nvSpPr>
        <p:spPr bwMode="auto">
          <a:xfrm>
            <a:off x="0" y="0"/>
            <a:ext cx="511651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著作権に関する教材・情報源</a:t>
            </a:r>
          </a:p>
        </p:txBody>
      </p:sp>
      <p:pic>
        <p:nvPicPr>
          <p:cNvPr id="132101" name="Picture 8">
            <a:hlinkClick r:id="rId3"/>
          </p:cNvPr>
          <p:cNvPicPr>
            <a:picLocks noChangeAspect="1" noChangeArrowheads="1"/>
          </p:cNvPicPr>
          <p:nvPr/>
        </p:nvPicPr>
        <p:blipFill>
          <a:blip r:embed="rId5" cstate="print"/>
          <a:srcRect/>
          <a:stretch>
            <a:fillRect/>
          </a:stretch>
        </p:blipFill>
        <p:spPr bwMode="auto">
          <a:xfrm>
            <a:off x="179388" y="1700808"/>
            <a:ext cx="2520950" cy="1963737"/>
          </a:xfrm>
          <a:prstGeom prst="rect">
            <a:avLst/>
          </a:prstGeom>
          <a:noFill/>
          <a:ln w="12700">
            <a:solidFill>
              <a:schemeClr val="tx1"/>
            </a:solidFill>
            <a:miter lim="800000"/>
            <a:headEnd/>
            <a:tailEnd/>
          </a:ln>
        </p:spPr>
      </p:pic>
      <p:sp>
        <p:nvSpPr>
          <p:cNvPr id="132102" name="コンテンツ プレースホルダ 2"/>
          <p:cNvSpPr>
            <a:spLocks/>
          </p:cNvSpPr>
          <p:nvPr/>
        </p:nvSpPr>
        <p:spPr bwMode="auto">
          <a:xfrm>
            <a:off x="4249738" y="693738"/>
            <a:ext cx="4570412" cy="6164262"/>
          </a:xfrm>
          <a:prstGeom prst="rect">
            <a:avLst/>
          </a:prstGeom>
          <a:noFill/>
          <a:ln w="9525">
            <a:noFill/>
            <a:miter lim="800000"/>
            <a:headEnd/>
            <a:tailEnd/>
          </a:ln>
        </p:spPr>
        <p:txBody>
          <a:bodyPr/>
          <a:lstStyle/>
          <a:p>
            <a:pPr marL="342900" indent="-342900" eaLnBrk="0" hangingPunct="0">
              <a:spcBef>
                <a:spcPct val="20000"/>
              </a:spcBef>
              <a:buFontTx/>
              <a:buChar char="•"/>
            </a:pPr>
            <a:r>
              <a:rPr lang="ja-JP" altLang="en-US" sz="2000" b="1" dirty="0"/>
              <a:t>著作権情報センター（ＣＲＩＣ） </a:t>
            </a:r>
          </a:p>
          <a:p>
            <a:pPr marL="342900" indent="-342900" eaLnBrk="0" hangingPunct="0">
              <a:spcBef>
                <a:spcPct val="20000"/>
              </a:spcBef>
            </a:pPr>
            <a:endParaRPr lang="en-US" altLang="ja-JP" sz="1600" dirty="0" smtClean="0">
              <a:latin typeface="ＭＳ Ｐゴシック" pitchFamily="50" charset="-128"/>
              <a:hlinkClick r:id="rId6"/>
            </a:endParaRPr>
          </a:p>
          <a:p>
            <a:pPr marL="342900" indent="-342900" eaLnBrk="0" hangingPunct="0">
              <a:spcBef>
                <a:spcPct val="20000"/>
              </a:spcBef>
            </a:pPr>
            <a:endParaRPr lang="en-US" altLang="ja-JP" sz="1600" dirty="0" smtClean="0">
              <a:latin typeface="ＭＳ Ｐゴシック" pitchFamily="50" charset="-128"/>
              <a:hlinkClick r:id="rId6"/>
            </a:endParaRPr>
          </a:p>
          <a:p>
            <a:pPr marL="342900" indent="-342900" eaLnBrk="0" hangingPunct="0">
              <a:spcBef>
                <a:spcPct val="20000"/>
              </a:spcBef>
            </a:pPr>
            <a:endParaRPr lang="en-US" altLang="ja-JP" sz="1600" dirty="0" smtClean="0">
              <a:latin typeface="ＭＳ Ｐゴシック" pitchFamily="50" charset="-128"/>
              <a:hlinkClick r:id="rId6"/>
            </a:endParaRPr>
          </a:p>
          <a:p>
            <a:pPr marL="342900" indent="-342900" eaLnBrk="0" hangingPunct="0">
              <a:spcBef>
                <a:spcPct val="20000"/>
              </a:spcBef>
            </a:pPr>
            <a:r>
              <a:rPr lang="en-US" altLang="ja-JP" sz="1600" dirty="0" smtClean="0">
                <a:latin typeface="ＭＳ Ｐゴシック" pitchFamily="50" charset="-128"/>
                <a:hlinkClick r:id="rId6"/>
              </a:rPr>
              <a:t>http</a:t>
            </a:r>
            <a:r>
              <a:rPr lang="en-US" altLang="ja-JP" sz="1600" dirty="0">
                <a:latin typeface="ＭＳ Ｐゴシック" pitchFamily="50" charset="-128"/>
                <a:hlinkClick r:id="rId6"/>
              </a:rPr>
              <a:t>://www.kidscric.com/</a:t>
            </a: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smtClean="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r>
              <a:rPr lang="en-US" altLang="ja-JP" sz="1600" dirty="0" smtClean="0">
                <a:latin typeface="ＭＳ Ｐゴシック" pitchFamily="50" charset="-128"/>
                <a:hlinkClick r:id="rId7"/>
              </a:rPr>
              <a:t>http://www.cric.or.jp/education/jissenrei.html</a:t>
            </a:r>
            <a:endParaRPr lang="en-US" altLang="ja-JP" sz="1600" dirty="0">
              <a:latin typeface="ＭＳ Ｐゴシック" pitchFamily="50" charset="-128"/>
              <a:hlinkClick r:id="rId6"/>
            </a:endParaRPr>
          </a:p>
          <a:p>
            <a:pPr marL="342900" indent="-342900" eaLnBrk="0" hangingPunct="0">
              <a:spcBef>
                <a:spcPct val="20000"/>
              </a:spcBef>
            </a:pPr>
            <a:endParaRPr lang="en-US" altLang="ja-JP" sz="1600" dirty="0" smtClean="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smtClean="0">
              <a:latin typeface="ＭＳ Ｐゴシック" pitchFamily="50" charset="-128"/>
              <a:hlinkClick r:id="rId8"/>
            </a:endParaRPr>
          </a:p>
          <a:p>
            <a:pPr marL="342900" indent="-342900" eaLnBrk="0" hangingPunct="0">
              <a:spcBef>
                <a:spcPct val="20000"/>
              </a:spcBef>
            </a:pPr>
            <a:r>
              <a:rPr lang="en-US" altLang="ja-JP" sz="1600" dirty="0" smtClean="0">
                <a:latin typeface="ＭＳ Ｐゴシック" pitchFamily="50" charset="-128"/>
                <a:hlinkClick r:id="rId9"/>
              </a:rPr>
              <a:t>http://www.cric.or.jp/qa/hajime/index.html</a:t>
            </a:r>
            <a:endParaRPr lang="en-US" altLang="ja-JP" sz="1600" dirty="0" smtClean="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endParaRPr lang="en-US" altLang="ja-JP" sz="1600" dirty="0" smtClean="0">
              <a:latin typeface="ＭＳ Ｐゴシック" pitchFamily="50" charset="-128"/>
            </a:endParaRPr>
          </a:p>
          <a:p>
            <a:pPr marL="342900" indent="-342900" eaLnBrk="0" hangingPunct="0">
              <a:spcBef>
                <a:spcPct val="20000"/>
              </a:spcBef>
            </a:pPr>
            <a:endParaRPr lang="en-US" altLang="ja-JP" sz="1600" dirty="0">
              <a:latin typeface="ＭＳ Ｐゴシック" pitchFamily="50" charset="-128"/>
            </a:endParaRPr>
          </a:p>
          <a:p>
            <a:pPr marL="342900" indent="-342900" eaLnBrk="0" hangingPunct="0">
              <a:spcBef>
                <a:spcPct val="20000"/>
              </a:spcBef>
            </a:pPr>
            <a:r>
              <a:rPr lang="en-US" altLang="ja-JP" sz="1600" dirty="0" smtClean="0">
                <a:latin typeface="ＭＳ Ｐゴシック" pitchFamily="50" charset="-128"/>
                <a:hlinkClick r:id="rId10"/>
              </a:rPr>
              <a:t>http://www.cric.or.jp/qa/index.html</a:t>
            </a:r>
            <a:endParaRPr lang="ja-JP" altLang="en-US" sz="1600" dirty="0">
              <a:latin typeface="ＭＳ Ｐゴシック" pitchFamily="50" charset="-128"/>
              <a:hlinkClick r:id="rId9"/>
            </a:endParaRPr>
          </a:p>
        </p:txBody>
      </p:sp>
      <p:pic>
        <p:nvPicPr>
          <p:cNvPr id="132103" name="Picture 10">
            <a:hlinkClick r:id="rId4"/>
          </p:cNvPr>
          <p:cNvPicPr>
            <a:picLocks noChangeAspect="1" noChangeArrowheads="1"/>
          </p:cNvPicPr>
          <p:nvPr/>
        </p:nvPicPr>
        <p:blipFill>
          <a:blip r:embed="rId11" cstate="print"/>
          <a:srcRect/>
          <a:stretch>
            <a:fillRect/>
          </a:stretch>
        </p:blipFill>
        <p:spPr bwMode="auto">
          <a:xfrm>
            <a:off x="179512" y="4783138"/>
            <a:ext cx="2374900" cy="1598612"/>
          </a:xfrm>
          <a:prstGeom prst="rect">
            <a:avLst/>
          </a:prstGeom>
          <a:noFill/>
          <a:ln w="12700">
            <a:solidFill>
              <a:schemeClr val="tx1"/>
            </a:solidFill>
            <a:miter lim="800000"/>
            <a:headEnd/>
            <a:tailEnd/>
          </a:ln>
        </p:spPr>
      </p:pic>
      <p:pic>
        <p:nvPicPr>
          <p:cNvPr id="132104" name="Picture 11">
            <a:hlinkClick r:id="rId6"/>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237164" y="1052736"/>
            <a:ext cx="1511300" cy="1074737"/>
          </a:xfrm>
          <a:prstGeom prst="rect">
            <a:avLst/>
          </a:prstGeom>
          <a:noFill/>
          <a:ln w="12700">
            <a:solidFill>
              <a:schemeClr val="tx1"/>
            </a:solidFill>
            <a:miter lim="800000"/>
            <a:headEnd/>
            <a:tailEnd/>
          </a:ln>
        </p:spPr>
      </p:pic>
      <p:sp>
        <p:nvSpPr>
          <p:cNvPr id="132108" name="Text Box 16"/>
          <p:cNvSpPr txBox="1">
            <a:spLocks noChangeArrowheads="1"/>
          </p:cNvSpPr>
          <p:nvPr/>
        </p:nvSpPr>
        <p:spPr bwMode="auto">
          <a:xfrm>
            <a:off x="4283968" y="1556792"/>
            <a:ext cx="2376264" cy="369332"/>
          </a:xfrm>
          <a:prstGeom prst="rect">
            <a:avLst/>
          </a:prstGeom>
          <a:noFill/>
          <a:ln w="9525">
            <a:noFill/>
            <a:miter lim="800000"/>
            <a:headEnd/>
            <a:tailEnd/>
          </a:ln>
        </p:spPr>
        <p:txBody>
          <a:bodyPr wrap="square">
            <a:spAutoFit/>
          </a:bodyPr>
          <a:lstStyle/>
          <a:p>
            <a:pPr>
              <a:spcBef>
                <a:spcPct val="50000"/>
              </a:spcBef>
            </a:pPr>
            <a:r>
              <a:rPr lang="ja-JP" altLang="en-US" b="1" dirty="0"/>
              <a:t>楽しく学</a:t>
            </a:r>
            <a:r>
              <a:rPr lang="ja-JP" altLang="en-US" b="1" dirty="0" err="1"/>
              <a:t>ぼう</a:t>
            </a:r>
            <a:r>
              <a:rPr lang="ja-JP" altLang="en-US" b="1" dirty="0"/>
              <a:t>著作権</a:t>
            </a:r>
          </a:p>
        </p:txBody>
      </p:sp>
      <p:sp>
        <p:nvSpPr>
          <p:cNvPr id="132109" name="Text Box 17"/>
          <p:cNvSpPr txBox="1">
            <a:spLocks noChangeArrowheads="1"/>
          </p:cNvSpPr>
          <p:nvPr/>
        </p:nvSpPr>
        <p:spPr bwMode="auto">
          <a:xfrm>
            <a:off x="4283968" y="2420888"/>
            <a:ext cx="2016224" cy="784830"/>
          </a:xfrm>
          <a:prstGeom prst="rect">
            <a:avLst/>
          </a:prstGeom>
          <a:noFill/>
          <a:ln w="9525">
            <a:noFill/>
            <a:miter lim="800000"/>
            <a:headEnd/>
            <a:tailEnd/>
          </a:ln>
        </p:spPr>
        <p:txBody>
          <a:bodyPr wrap="square">
            <a:spAutoFit/>
          </a:bodyPr>
          <a:lstStyle/>
          <a:p>
            <a:pPr>
              <a:spcBef>
                <a:spcPct val="50000"/>
              </a:spcBef>
            </a:pPr>
            <a:r>
              <a:rPr lang="ja-JP" altLang="en-US" b="1" dirty="0"/>
              <a:t>著作権教育の</a:t>
            </a:r>
          </a:p>
          <a:p>
            <a:pPr>
              <a:spcBef>
                <a:spcPct val="50000"/>
              </a:spcBef>
            </a:pPr>
            <a:r>
              <a:rPr lang="ja-JP" altLang="en-US" b="1" dirty="0"/>
              <a:t>実践事例</a:t>
            </a:r>
          </a:p>
        </p:txBody>
      </p:sp>
      <p:sp>
        <p:nvSpPr>
          <p:cNvPr id="132110" name="Text Box 18"/>
          <p:cNvSpPr txBox="1">
            <a:spLocks noChangeArrowheads="1"/>
          </p:cNvSpPr>
          <p:nvPr/>
        </p:nvSpPr>
        <p:spPr bwMode="auto">
          <a:xfrm>
            <a:off x="4211960" y="3933056"/>
            <a:ext cx="2736304" cy="784830"/>
          </a:xfrm>
          <a:prstGeom prst="rect">
            <a:avLst/>
          </a:prstGeom>
          <a:noFill/>
          <a:ln w="9525">
            <a:noFill/>
            <a:miter lim="800000"/>
            <a:headEnd/>
            <a:tailEnd/>
          </a:ln>
        </p:spPr>
        <p:txBody>
          <a:bodyPr wrap="square">
            <a:spAutoFit/>
          </a:bodyPr>
          <a:lstStyle/>
          <a:p>
            <a:pPr>
              <a:spcBef>
                <a:spcPct val="50000"/>
              </a:spcBef>
            </a:pPr>
            <a:r>
              <a:rPr lang="ja-JP" altLang="en-US" b="1" dirty="0" smtClean="0">
                <a:latin typeface="+mn-ea"/>
                <a:ea typeface="+mn-ea"/>
              </a:rPr>
              <a:t>著作権って何？</a:t>
            </a:r>
            <a:endParaRPr lang="en-US" altLang="ja-JP" b="1" dirty="0" smtClean="0">
              <a:latin typeface="+mn-ea"/>
              <a:ea typeface="+mn-ea"/>
            </a:endParaRPr>
          </a:p>
          <a:p>
            <a:pPr>
              <a:spcBef>
                <a:spcPct val="50000"/>
              </a:spcBef>
            </a:pPr>
            <a:r>
              <a:rPr lang="ja-JP" altLang="en-US" b="1" dirty="0" smtClean="0">
                <a:latin typeface="+mn-ea"/>
                <a:ea typeface="+mn-ea"/>
              </a:rPr>
              <a:t>（はじめての著作権講座 ）</a:t>
            </a:r>
            <a:endParaRPr lang="ja-JP" altLang="en-US" b="1" dirty="0">
              <a:latin typeface="+mn-ea"/>
              <a:ea typeface="+mn-ea"/>
            </a:endParaRPr>
          </a:p>
        </p:txBody>
      </p:sp>
      <p:sp>
        <p:nvSpPr>
          <p:cNvPr id="132111" name="Text Box 19"/>
          <p:cNvSpPr txBox="1">
            <a:spLocks noChangeArrowheads="1"/>
          </p:cNvSpPr>
          <p:nvPr/>
        </p:nvSpPr>
        <p:spPr bwMode="auto">
          <a:xfrm>
            <a:off x="4355976" y="5805264"/>
            <a:ext cx="1694111" cy="369332"/>
          </a:xfrm>
          <a:prstGeom prst="rect">
            <a:avLst/>
          </a:prstGeom>
          <a:noFill/>
          <a:ln w="9525">
            <a:noFill/>
            <a:miter lim="800000"/>
            <a:headEnd/>
            <a:tailEnd/>
          </a:ln>
        </p:spPr>
        <p:txBody>
          <a:bodyPr wrap="square">
            <a:spAutoFit/>
          </a:bodyPr>
          <a:lstStyle/>
          <a:p>
            <a:pPr>
              <a:spcBef>
                <a:spcPct val="50000"/>
              </a:spcBef>
            </a:pPr>
            <a:r>
              <a:rPr lang="ja-JP" altLang="en-US" b="1" dirty="0">
                <a:latin typeface="+mn-ea"/>
                <a:ea typeface="+mn-ea"/>
              </a:rPr>
              <a:t>著作権</a:t>
            </a:r>
            <a:r>
              <a:rPr lang="en-US" altLang="ja-JP" b="1" dirty="0">
                <a:latin typeface="+mn-ea"/>
                <a:ea typeface="+mn-ea"/>
              </a:rPr>
              <a:t>Q&amp;A</a:t>
            </a:r>
            <a:endParaRPr lang="ja-JP" altLang="en-US" b="1" dirty="0">
              <a:latin typeface="+mn-ea"/>
              <a:ea typeface="+mn-ea"/>
            </a:endParaRPr>
          </a:p>
        </p:txBody>
      </p:sp>
      <p:sp>
        <p:nvSpPr>
          <p:cNvPr id="132112" name="Text Box 20"/>
          <p:cNvSpPr txBox="1">
            <a:spLocks noChangeArrowheads="1"/>
          </p:cNvSpPr>
          <p:nvPr/>
        </p:nvSpPr>
        <p:spPr bwMode="auto">
          <a:xfrm>
            <a:off x="0" y="4365104"/>
            <a:ext cx="2771800" cy="369332"/>
          </a:xfrm>
          <a:prstGeom prst="rect">
            <a:avLst/>
          </a:prstGeom>
          <a:noFill/>
          <a:ln w="9525">
            <a:noFill/>
            <a:miter lim="800000"/>
            <a:headEnd/>
            <a:tailEnd/>
          </a:ln>
        </p:spPr>
        <p:txBody>
          <a:bodyPr wrap="square">
            <a:spAutoFit/>
          </a:bodyPr>
          <a:lstStyle/>
          <a:p>
            <a:pPr>
              <a:spcBef>
                <a:spcPct val="50000"/>
              </a:spcBef>
            </a:pPr>
            <a:r>
              <a:rPr lang="ja-JP" altLang="en-US" b="1" dirty="0"/>
              <a:t>映像で学ぶ著作権講座</a:t>
            </a:r>
          </a:p>
        </p:txBody>
      </p:sp>
      <p:sp>
        <p:nvSpPr>
          <p:cNvPr id="132113" name="Text Box 21"/>
          <p:cNvSpPr txBox="1">
            <a:spLocks noChangeArrowheads="1"/>
          </p:cNvSpPr>
          <p:nvPr/>
        </p:nvSpPr>
        <p:spPr bwMode="auto">
          <a:xfrm>
            <a:off x="0" y="1268760"/>
            <a:ext cx="2305050" cy="369332"/>
          </a:xfrm>
          <a:prstGeom prst="rect">
            <a:avLst/>
          </a:prstGeom>
          <a:noFill/>
          <a:ln w="9525">
            <a:noFill/>
            <a:miter lim="800000"/>
            <a:headEnd/>
            <a:tailEnd/>
          </a:ln>
        </p:spPr>
        <p:txBody>
          <a:bodyPr>
            <a:spAutoFit/>
          </a:bodyPr>
          <a:lstStyle/>
          <a:p>
            <a:pPr>
              <a:spcBef>
                <a:spcPct val="50000"/>
              </a:spcBef>
            </a:pPr>
            <a:r>
              <a:rPr lang="ja-JP" altLang="en-US" b="1" dirty="0"/>
              <a:t>文化庁　著作権</a:t>
            </a:r>
          </a:p>
        </p:txBody>
      </p:sp>
      <p:pic>
        <p:nvPicPr>
          <p:cNvPr id="275458" name="Picture 2">
            <a:hlinkClick r:id="rId7"/>
          </p:cNvPr>
          <p:cNvPicPr>
            <a:picLocks noChangeAspect="1" noChangeArrowheads="1"/>
          </p:cNvPicPr>
          <p:nvPr/>
        </p:nvPicPr>
        <p:blipFill>
          <a:blip r:embed="rId13" cstate="print"/>
          <a:srcRect/>
          <a:stretch>
            <a:fillRect/>
          </a:stretch>
        </p:blipFill>
        <p:spPr bwMode="auto">
          <a:xfrm>
            <a:off x="7164288" y="2204864"/>
            <a:ext cx="1584176" cy="1265749"/>
          </a:xfrm>
          <a:prstGeom prst="rect">
            <a:avLst/>
          </a:prstGeom>
          <a:noFill/>
          <a:ln w="12700">
            <a:solidFill>
              <a:schemeClr val="tx1"/>
            </a:solidFill>
            <a:miter lim="800000"/>
            <a:headEnd/>
            <a:tailEnd/>
          </a:ln>
        </p:spPr>
      </p:pic>
      <p:pic>
        <p:nvPicPr>
          <p:cNvPr id="275459" name="Picture 3">
            <a:hlinkClick r:id="rId9"/>
          </p:cNvPr>
          <p:cNvPicPr>
            <a:picLocks noChangeAspect="1" noChangeArrowheads="1"/>
          </p:cNvPicPr>
          <p:nvPr/>
        </p:nvPicPr>
        <p:blipFill>
          <a:blip r:embed="rId14" cstate="print"/>
          <a:srcRect/>
          <a:stretch>
            <a:fillRect/>
          </a:stretch>
        </p:blipFill>
        <p:spPr bwMode="auto">
          <a:xfrm>
            <a:off x="6948264" y="3789040"/>
            <a:ext cx="1800200" cy="1103640"/>
          </a:xfrm>
          <a:prstGeom prst="rect">
            <a:avLst/>
          </a:prstGeom>
          <a:noFill/>
          <a:ln w="12700">
            <a:solidFill>
              <a:schemeClr val="tx1"/>
            </a:solidFill>
            <a:miter lim="800000"/>
            <a:headEnd/>
            <a:tailEnd/>
          </a:ln>
        </p:spPr>
      </p:pic>
      <p:pic>
        <p:nvPicPr>
          <p:cNvPr id="275460" name="Picture 4">
            <a:hlinkClick r:id="rId10"/>
          </p:cNvPr>
          <p:cNvPicPr>
            <a:picLocks noChangeAspect="1" noChangeArrowheads="1"/>
          </p:cNvPicPr>
          <p:nvPr/>
        </p:nvPicPr>
        <p:blipFill>
          <a:blip r:embed="rId15" cstate="print"/>
          <a:srcRect/>
          <a:stretch>
            <a:fillRect/>
          </a:stretch>
        </p:blipFill>
        <p:spPr bwMode="auto">
          <a:xfrm>
            <a:off x="6663938" y="5301208"/>
            <a:ext cx="2084526" cy="1052736"/>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115</a:t>
            </a:fld>
            <a:endParaRPr lang="en-US" altLang="ja-JP"/>
          </a:p>
        </p:txBody>
      </p:sp>
      <p:sp>
        <p:nvSpPr>
          <p:cNvPr id="3" name="テキスト ボックス 4"/>
          <p:cNvSpPr txBox="1">
            <a:spLocks noChangeArrowheads="1"/>
          </p:cNvSpPr>
          <p:nvPr/>
        </p:nvSpPr>
        <p:spPr bwMode="auto">
          <a:xfrm>
            <a:off x="0" y="0"/>
            <a:ext cx="9144000" cy="584775"/>
          </a:xfrm>
          <a:prstGeom prst="rect">
            <a:avLst/>
          </a:prstGeom>
          <a:noFill/>
          <a:ln w="9525">
            <a:noFill/>
            <a:miter lim="800000"/>
            <a:headEnd/>
            <a:tailEnd/>
          </a:ln>
        </p:spPr>
        <p:txBody>
          <a:bodyPr wrap="square">
            <a:spAutoFit/>
          </a:bodyPr>
          <a:lstStyle/>
          <a:p>
            <a:r>
              <a:rPr lang="ja-JP" altLang="en-US" sz="3200" dirty="0">
                <a:ea typeface="HGP創英角ｺﾞｼｯｸUB" pitchFamily="50" charset="-128"/>
              </a:rPr>
              <a:t>情報化社会の新たな問題を考えるための手引書</a:t>
            </a:r>
          </a:p>
        </p:txBody>
      </p:sp>
      <p:pic>
        <p:nvPicPr>
          <p:cNvPr id="1026"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48064" y="3525335"/>
            <a:ext cx="3923928" cy="293591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179512" y="6289575"/>
            <a:ext cx="4896544" cy="307777"/>
          </a:xfrm>
          <a:prstGeom prst="rect">
            <a:avLst/>
          </a:prstGeom>
          <a:noFill/>
        </p:spPr>
        <p:txBody>
          <a:bodyPr wrap="square" rtlCol="0">
            <a:spAutoFit/>
          </a:bodyPr>
          <a:lstStyle/>
          <a:p>
            <a:r>
              <a:rPr lang="en-US" altLang="ja-JP" sz="1400" dirty="0">
                <a:hlinkClick r:id="rId5"/>
              </a:rPr>
              <a:t>http://</a:t>
            </a:r>
            <a:r>
              <a:rPr lang="en-US" altLang="ja-JP" sz="1400" dirty="0" err="1">
                <a:hlinkClick r:id="rId5"/>
              </a:rPr>
              <a:t>jouhouka.mext.go.jp</a:t>
            </a:r>
            <a:r>
              <a:rPr lang="en-US" altLang="ja-JP" sz="1400" dirty="0">
                <a:hlinkClick r:id="rId5"/>
              </a:rPr>
              <a:t>/</a:t>
            </a:r>
            <a:r>
              <a:rPr lang="en-US" altLang="ja-JP" sz="1400" dirty="0" err="1">
                <a:hlinkClick r:id="rId5"/>
              </a:rPr>
              <a:t>information_moral_manual.html</a:t>
            </a:r>
            <a:endParaRPr kumimoji="1" lang="ja-JP" altLang="en-US" sz="1400" dirty="0"/>
          </a:p>
        </p:txBody>
      </p:sp>
      <p:pic>
        <p:nvPicPr>
          <p:cNvPr id="1027" name="Picture 3">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01902" y="764704"/>
            <a:ext cx="3918570" cy="2816229"/>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角丸四角形 8"/>
          <p:cNvSpPr/>
          <p:nvPr/>
        </p:nvSpPr>
        <p:spPr>
          <a:xfrm>
            <a:off x="35496" y="4005064"/>
            <a:ext cx="5040560" cy="2232248"/>
          </a:xfrm>
          <a:prstGeom prst="roundRect">
            <a:avLst>
              <a:gd name="adj" fmla="val 102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72008" y="4154304"/>
            <a:ext cx="5076056" cy="1938992"/>
          </a:xfrm>
          <a:prstGeom prst="rect">
            <a:avLst/>
          </a:prstGeom>
          <a:noFill/>
        </p:spPr>
        <p:txBody>
          <a:bodyPr wrap="square" rtlCol="0">
            <a:spAutoFit/>
          </a:bodyPr>
          <a:lstStyle/>
          <a:p>
            <a:r>
              <a:rPr lang="ja-JP" altLang="en-US" sz="2400" dirty="0">
                <a:solidFill>
                  <a:schemeClr val="bg1"/>
                </a:solidFill>
              </a:rPr>
              <a:t>文部科学省では</a:t>
            </a:r>
            <a:r>
              <a:rPr lang="ja-JP" altLang="en-US" sz="2400" dirty="0" smtClean="0">
                <a:solidFill>
                  <a:schemeClr val="bg1"/>
                </a:solidFill>
              </a:rPr>
              <a:t>、</a:t>
            </a:r>
            <a:endParaRPr lang="en-US" altLang="ja-JP" sz="2400" dirty="0" smtClean="0">
              <a:solidFill>
                <a:schemeClr val="bg1"/>
              </a:solidFill>
            </a:endParaRPr>
          </a:p>
          <a:p>
            <a:r>
              <a:rPr lang="ja-JP" altLang="en-US" sz="2400" dirty="0" smtClean="0">
                <a:solidFill>
                  <a:schemeClr val="bg1"/>
                </a:solidFill>
              </a:rPr>
              <a:t>指導</a:t>
            </a:r>
            <a:r>
              <a:rPr lang="ja-JP" altLang="en-US" sz="2400" dirty="0">
                <a:solidFill>
                  <a:schemeClr val="bg1"/>
                </a:solidFill>
              </a:rPr>
              <a:t>の一層の充実を図るため、</a:t>
            </a:r>
          </a:p>
          <a:p>
            <a:r>
              <a:rPr lang="ja-JP" altLang="en-US" sz="2400" dirty="0">
                <a:solidFill>
                  <a:schemeClr val="bg1"/>
                </a:solidFill>
              </a:rPr>
              <a:t>教員が指導する際に</a:t>
            </a:r>
            <a:r>
              <a:rPr lang="ja-JP" altLang="en-US" sz="2400" dirty="0" smtClean="0">
                <a:solidFill>
                  <a:schemeClr val="bg1"/>
                </a:solidFill>
              </a:rPr>
              <a:t>役立つ</a:t>
            </a:r>
            <a:endParaRPr lang="en-US" altLang="ja-JP" sz="2400" dirty="0" smtClean="0">
              <a:solidFill>
                <a:schemeClr val="bg1"/>
              </a:solidFill>
            </a:endParaRPr>
          </a:p>
          <a:p>
            <a:r>
              <a:rPr lang="ja-JP" altLang="en-US" sz="2400" dirty="0" smtClean="0">
                <a:solidFill>
                  <a:schemeClr val="bg1"/>
                </a:solidFill>
              </a:rPr>
              <a:t>児童</a:t>
            </a:r>
            <a:r>
              <a:rPr lang="ja-JP" altLang="en-US" sz="2400" dirty="0">
                <a:solidFill>
                  <a:schemeClr val="bg1"/>
                </a:solidFill>
              </a:rPr>
              <a:t>生徒向けの動画教材と手引書を作成</a:t>
            </a:r>
            <a:r>
              <a:rPr lang="ja-JP" altLang="en-US" sz="2400" dirty="0" smtClean="0">
                <a:solidFill>
                  <a:schemeClr val="bg1"/>
                </a:solidFill>
              </a:rPr>
              <a:t>し、公開</a:t>
            </a:r>
            <a:r>
              <a:rPr lang="ja-JP" altLang="en-US" sz="2400" dirty="0">
                <a:solidFill>
                  <a:schemeClr val="bg1"/>
                </a:solidFill>
              </a:rPr>
              <a:t>しています。</a:t>
            </a:r>
            <a:endParaRPr kumimoji="1" lang="ja-JP" altLang="en-US" sz="2400" dirty="0">
              <a:solidFill>
                <a:schemeClr val="bg1"/>
              </a:solidFill>
            </a:endParaRPr>
          </a:p>
        </p:txBody>
      </p:sp>
      <p:sp>
        <p:nvSpPr>
          <p:cNvPr id="6" name="雲形吹き出し 5"/>
          <p:cNvSpPr/>
          <p:nvPr/>
        </p:nvSpPr>
        <p:spPr>
          <a:xfrm>
            <a:off x="35496" y="764704"/>
            <a:ext cx="4752528" cy="2816229"/>
          </a:xfrm>
          <a:prstGeom prst="cloudCallout">
            <a:avLst>
              <a:gd name="adj1" fmla="val -44172"/>
              <a:gd name="adj2" fmla="val 66844"/>
            </a:avLst>
          </a:prstGeom>
          <a:solidFill>
            <a:srgbClr val="FFCC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200" dirty="0">
              <a:solidFill>
                <a:schemeClr val="tx1"/>
              </a:solidFill>
            </a:endParaRPr>
          </a:p>
        </p:txBody>
      </p:sp>
      <p:sp>
        <p:nvSpPr>
          <p:cNvPr id="7" name="テキスト ボックス 6"/>
          <p:cNvSpPr txBox="1"/>
          <p:nvPr/>
        </p:nvSpPr>
        <p:spPr>
          <a:xfrm>
            <a:off x="288032" y="1124744"/>
            <a:ext cx="4788024" cy="1831142"/>
          </a:xfrm>
          <a:prstGeom prst="rect">
            <a:avLst/>
          </a:prstGeom>
          <a:noFill/>
        </p:spPr>
        <p:txBody>
          <a:bodyPr wrap="square" rtlCol="0">
            <a:spAutoFit/>
          </a:bodyPr>
          <a:lstStyle/>
          <a:p>
            <a:pPr>
              <a:lnSpc>
                <a:spcPts val="3500"/>
              </a:lnSpc>
              <a:spcBef>
                <a:spcPts val="0"/>
              </a:spcBef>
            </a:pPr>
            <a:r>
              <a:rPr lang="ja-JP" altLang="en-US" sz="2000" dirty="0" smtClean="0"/>
              <a:t>　　　　</a:t>
            </a:r>
            <a:r>
              <a:rPr lang="ja-JP" altLang="en-US" sz="2000" b="1" dirty="0" smtClean="0">
                <a:solidFill>
                  <a:srgbClr val="0033CC"/>
                </a:solidFill>
              </a:rPr>
              <a:t>無料</a:t>
            </a:r>
            <a:r>
              <a:rPr lang="ja-JP" altLang="en-US" sz="2000" b="1" dirty="0">
                <a:solidFill>
                  <a:srgbClr val="0033CC"/>
                </a:solidFill>
              </a:rPr>
              <a:t>通話アプリ</a:t>
            </a:r>
            <a:r>
              <a:rPr lang="ja-JP" altLang="en-US" sz="2000" b="1" dirty="0" smtClean="0">
                <a:solidFill>
                  <a:srgbClr val="0033CC"/>
                </a:solidFill>
              </a:rPr>
              <a:t>、ＳＮＳ、</a:t>
            </a:r>
            <a:endParaRPr lang="en-US" altLang="ja-JP" sz="2000" b="1" dirty="0" smtClean="0">
              <a:solidFill>
                <a:srgbClr val="0033CC"/>
              </a:solidFill>
            </a:endParaRPr>
          </a:p>
          <a:p>
            <a:pPr>
              <a:lnSpc>
                <a:spcPts val="3500"/>
              </a:lnSpc>
              <a:spcBef>
                <a:spcPts val="0"/>
              </a:spcBef>
            </a:pPr>
            <a:r>
              <a:rPr lang="ja-JP" altLang="en-US" sz="2000" b="1" dirty="0" smtClean="0">
                <a:solidFill>
                  <a:srgbClr val="0033CC"/>
                </a:solidFill>
              </a:rPr>
              <a:t>オンラインゲーム</a:t>
            </a:r>
            <a:r>
              <a:rPr lang="ja-JP" altLang="en-US" sz="2000" b="1" dirty="0">
                <a:solidFill>
                  <a:srgbClr val="0033CC"/>
                </a:solidFill>
              </a:rPr>
              <a:t>等での「ネット依存</a:t>
            </a:r>
            <a:r>
              <a:rPr lang="ja-JP" altLang="en-US" sz="2000" b="1" dirty="0" smtClean="0">
                <a:solidFill>
                  <a:srgbClr val="0033CC"/>
                </a:solidFill>
              </a:rPr>
              <a:t>」</a:t>
            </a:r>
            <a:endParaRPr lang="en-US" altLang="ja-JP" sz="2000" b="1" dirty="0" smtClean="0">
              <a:solidFill>
                <a:srgbClr val="0033CC"/>
              </a:solidFill>
            </a:endParaRPr>
          </a:p>
          <a:p>
            <a:pPr>
              <a:lnSpc>
                <a:spcPts val="3500"/>
              </a:lnSpc>
              <a:spcBef>
                <a:spcPts val="0"/>
              </a:spcBef>
            </a:pPr>
            <a:r>
              <a:rPr lang="ja-JP" altLang="en-US" sz="2000" b="1" dirty="0" smtClean="0">
                <a:solidFill>
                  <a:srgbClr val="0033CC"/>
                </a:solidFill>
              </a:rPr>
              <a:t>ネット</a:t>
            </a:r>
            <a:r>
              <a:rPr lang="ja-JP" altLang="en-US" sz="2000" b="1" dirty="0">
                <a:solidFill>
                  <a:srgbClr val="0033CC"/>
                </a:solidFill>
              </a:rPr>
              <a:t>詐欺・不正請求などの「ネット被害</a:t>
            </a:r>
            <a:r>
              <a:rPr lang="ja-JP" altLang="en-US" sz="2000" b="1" dirty="0" smtClean="0">
                <a:solidFill>
                  <a:srgbClr val="0033CC"/>
                </a:solidFill>
              </a:rPr>
              <a:t>」</a:t>
            </a:r>
            <a:endParaRPr lang="ja-JP" altLang="en-US" sz="2000" b="1" dirty="0">
              <a:solidFill>
                <a:srgbClr val="0033CC"/>
              </a:solidFill>
            </a:endParaRPr>
          </a:p>
          <a:p>
            <a:pPr>
              <a:lnSpc>
                <a:spcPts val="3500"/>
              </a:lnSpc>
              <a:spcBef>
                <a:spcPts val="0"/>
              </a:spcBef>
            </a:pPr>
            <a:r>
              <a:rPr lang="ja-JP" altLang="en-US" sz="2000" b="1" dirty="0" smtClean="0">
                <a:solidFill>
                  <a:srgbClr val="0033CC"/>
                </a:solidFill>
              </a:rPr>
              <a:t>　　　ＳＮＳ</a:t>
            </a:r>
            <a:r>
              <a:rPr lang="ja-JP" altLang="en-US" sz="2000" b="1" dirty="0">
                <a:solidFill>
                  <a:srgbClr val="0033CC"/>
                </a:solidFill>
              </a:rPr>
              <a:t>による</a:t>
            </a:r>
            <a:r>
              <a:rPr lang="ja-JP" altLang="en-US" sz="2000" b="1" dirty="0" smtClean="0">
                <a:solidFill>
                  <a:srgbClr val="0033CC"/>
                </a:solidFill>
              </a:rPr>
              <a:t>トラブル　等々</a:t>
            </a:r>
            <a:endParaRPr lang="ja-JP" altLang="en-US" sz="2000" b="1" dirty="0">
              <a:solidFill>
                <a:srgbClr val="0033CC"/>
              </a:solidFill>
            </a:endParaRPr>
          </a:p>
        </p:txBody>
      </p:sp>
    </p:spTree>
    <p:extLst>
      <p:ext uri="{BB962C8B-B14F-4D97-AF65-F5344CB8AC3E}">
        <p14:creationId xmlns:p14="http://schemas.microsoft.com/office/powerpoint/2010/main" val="256353935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116</a:t>
            </a:fld>
            <a:endParaRPr lang="en-US" altLang="ja-JP"/>
          </a:p>
        </p:txBody>
      </p:sp>
      <p:sp>
        <p:nvSpPr>
          <p:cNvPr id="3" name="テキスト ボックス 4"/>
          <p:cNvSpPr txBox="1">
            <a:spLocks noChangeArrowheads="1"/>
          </p:cNvSpPr>
          <p:nvPr/>
        </p:nvSpPr>
        <p:spPr bwMode="auto">
          <a:xfrm>
            <a:off x="0" y="41250"/>
            <a:ext cx="9144000" cy="584775"/>
          </a:xfrm>
          <a:prstGeom prst="rect">
            <a:avLst/>
          </a:prstGeom>
          <a:noFill/>
          <a:ln w="9525">
            <a:noFill/>
            <a:miter lim="800000"/>
            <a:headEnd/>
            <a:tailEnd/>
          </a:ln>
        </p:spPr>
        <p:txBody>
          <a:bodyPr wrap="square">
            <a:spAutoFit/>
          </a:bodyPr>
          <a:lstStyle/>
          <a:p>
            <a:r>
              <a:rPr lang="ja-JP" altLang="en-US" sz="3200" dirty="0" smtClean="0">
                <a:ea typeface="HGP創英角ｺﾞｼｯｸUB" pitchFamily="50" charset="-128"/>
              </a:rPr>
              <a:t>保護者も理解する必要があります</a:t>
            </a:r>
            <a:endParaRPr lang="ja-JP" altLang="en-US" sz="3200" dirty="0">
              <a:ea typeface="HGP創英角ｺﾞｼｯｸUB" pitchFamily="50" charset="-128"/>
            </a:endParaRPr>
          </a:p>
        </p:txBody>
      </p:sp>
      <p:sp>
        <p:nvSpPr>
          <p:cNvPr id="4" name="テキスト ボックス 3"/>
          <p:cNvSpPr txBox="1"/>
          <p:nvPr/>
        </p:nvSpPr>
        <p:spPr>
          <a:xfrm>
            <a:off x="35496" y="836712"/>
            <a:ext cx="9108504" cy="830997"/>
          </a:xfrm>
          <a:prstGeom prst="rect">
            <a:avLst/>
          </a:prstGeom>
          <a:noFill/>
        </p:spPr>
        <p:txBody>
          <a:bodyPr wrap="square" rtlCol="0">
            <a:spAutoFit/>
          </a:bodyPr>
          <a:lstStyle/>
          <a:p>
            <a:r>
              <a:rPr lang="ja-JP" altLang="en-US" sz="2400" dirty="0" smtClean="0"/>
              <a:t>子どもたち</a:t>
            </a:r>
            <a:r>
              <a:rPr kumimoji="1" lang="ja-JP" altLang="en-US" sz="2400" dirty="0" smtClean="0"/>
              <a:t>がインターネットを適切に利用するためには、保護者も</a:t>
            </a:r>
            <a:r>
              <a:rPr lang="ja-JP" altLang="en-US" sz="2400" dirty="0" smtClean="0"/>
              <a:t>インターネットの特徴を理解する必要があります。</a:t>
            </a:r>
            <a:endParaRPr kumimoji="1" lang="ja-JP" altLang="en-US" sz="2400" dirty="0"/>
          </a:p>
        </p:txBody>
      </p:sp>
      <p:sp>
        <p:nvSpPr>
          <p:cNvPr id="5" name="テキスト ボックス 4"/>
          <p:cNvSpPr txBox="1"/>
          <p:nvPr/>
        </p:nvSpPr>
        <p:spPr>
          <a:xfrm>
            <a:off x="0" y="5373216"/>
            <a:ext cx="9108504" cy="1477328"/>
          </a:xfrm>
          <a:prstGeom prst="rect">
            <a:avLst/>
          </a:prstGeom>
          <a:noFill/>
        </p:spPr>
        <p:txBody>
          <a:bodyPr wrap="square" rtlCol="0">
            <a:spAutoFit/>
          </a:bodyPr>
          <a:lstStyle/>
          <a:p>
            <a:r>
              <a:rPr lang="ja-JP" altLang="en-US" dirty="0">
                <a:latin typeface="ＭＳ Ｐゴシック" panose="020B0600070205080204" pitchFamily="50" charset="-128"/>
              </a:rPr>
              <a:t>内閣府のページに</a:t>
            </a:r>
            <a:r>
              <a:rPr lang="ja-JP" altLang="en-US" dirty="0" smtClean="0">
                <a:latin typeface="ＭＳ Ｐゴシック" panose="020B0600070205080204" pitchFamily="50" charset="-128"/>
              </a:rPr>
              <a:t>は保護者向け</a:t>
            </a:r>
            <a:r>
              <a:rPr lang="ja-JP" altLang="en-US" dirty="0">
                <a:latin typeface="ＭＳ Ｐゴシック" panose="020B0600070205080204" pitchFamily="50" charset="-128"/>
              </a:rPr>
              <a:t>の</a:t>
            </a:r>
            <a:r>
              <a:rPr lang="ja-JP" altLang="en-US" dirty="0" smtClean="0">
                <a:latin typeface="ＭＳ Ｐゴシック" panose="020B0600070205080204" pitchFamily="50" charset="-128"/>
              </a:rPr>
              <a:t>資料が掲載</a:t>
            </a:r>
            <a:r>
              <a:rPr lang="ja-JP" altLang="en-US" dirty="0">
                <a:latin typeface="ＭＳ Ｐゴシック" panose="020B0600070205080204" pitchFamily="50" charset="-128"/>
              </a:rPr>
              <a:t>されています。</a:t>
            </a:r>
            <a:endParaRPr lang="en-US" altLang="ja-JP" dirty="0">
              <a:latin typeface="ＭＳ Ｐゴシック" panose="020B0600070205080204" pitchFamily="50" charset="-128"/>
            </a:endParaRPr>
          </a:p>
          <a:p>
            <a:endParaRPr lang="en-US" altLang="ja-JP" dirty="0" smtClean="0">
              <a:latin typeface="ＭＳ Ｐゴシック" panose="020B0600070205080204" pitchFamily="50" charset="-128"/>
            </a:endParaRPr>
          </a:p>
          <a:p>
            <a:r>
              <a:rPr lang="en-US" altLang="ja-JP" dirty="0" smtClean="0">
                <a:latin typeface="ＭＳ Ｐゴシック" panose="020B0600070205080204" pitchFamily="50" charset="-128"/>
              </a:rPr>
              <a:t>※</a:t>
            </a:r>
            <a:r>
              <a:rPr lang="ja-JP" altLang="en-US" dirty="0" smtClean="0">
                <a:latin typeface="ＭＳ Ｐゴシック" panose="020B0600070205080204" pitchFamily="50" charset="-128"/>
              </a:rPr>
              <a:t>内閣府　</a:t>
            </a:r>
            <a:r>
              <a:rPr lang="en-US" altLang="ja-JP" dirty="0">
                <a:latin typeface="ＭＳ Ｐゴシック" panose="020B0600070205080204" pitchFamily="50" charset="-128"/>
              </a:rPr>
              <a:t> </a:t>
            </a:r>
            <a:r>
              <a:rPr lang="en-US" altLang="ja-JP" dirty="0">
                <a:latin typeface="ＭＳ Ｐゴシック" panose="020B0600070205080204" pitchFamily="50" charset="-128"/>
                <a:hlinkClick r:id="rId3"/>
              </a:rPr>
              <a:t>http://</a:t>
            </a:r>
            <a:r>
              <a:rPr lang="en-US" altLang="ja-JP" dirty="0" err="1">
                <a:latin typeface="ＭＳ Ｐゴシック" panose="020B0600070205080204" pitchFamily="50" charset="-128"/>
                <a:hlinkClick r:id="rId3"/>
              </a:rPr>
              <a:t>www8.cao.go.jp</a:t>
            </a:r>
            <a:r>
              <a:rPr lang="en-US" altLang="ja-JP" dirty="0">
                <a:latin typeface="ＭＳ Ｐゴシック" panose="020B0600070205080204" pitchFamily="50" charset="-128"/>
                <a:hlinkClick r:id="rId3"/>
              </a:rPr>
              <a:t>/youth/youth-harm/</a:t>
            </a:r>
            <a:r>
              <a:rPr lang="en-US" altLang="ja-JP" dirty="0" err="1">
                <a:latin typeface="ＭＳ Ｐゴシック" panose="020B0600070205080204" pitchFamily="50" charset="-128"/>
                <a:hlinkClick r:id="rId3"/>
              </a:rPr>
              <a:t>koho</a:t>
            </a:r>
            <a:r>
              <a:rPr lang="en-US" altLang="ja-JP" dirty="0">
                <a:latin typeface="ＭＳ Ｐゴシック" panose="020B0600070205080204" pitchFamily="50" charset="-128"/>
                <a:hlinkClick r:id="rId3"/>
              </a:rPr>
              <a:t>/</a:t>
            </a:r>
            <a:endParaRPr lang="en-US" altLang="ja-JP" dirty="0" smtClean="0">
              <a:latin typeface="ＭＳ Ｐゴシック" panose="020B0600070205080204" pitchFamily="50" charset="-128"/>
            </a:endParaRPr>
          </a:p>
          <a:p>
            <a:r>
              <a:rPr lang="ja-JP" altLang="en-US" dirty="0">
                <a:latin typeface="ＭＳ Ｐゴシック" panose="020B0600070205080204" pitchFamily="50" charset="-128"/>
              </a:rPr>
              <a:t>　</a:t>
            </a:r>
            <a:r>
              <a:rPr lang="ja-JP" altLang="en-US" dirty="0" smtClean="0">
                <a:latin typeface="ＭＳ Ｐゴシック" panose="020B0600070205080204" pitchFamily="50" charset="-128"/>
              </a:rPr>
              <a:t>　保護者向け</a:t>
            </a:r>
            <a:r>
              <a:rPr lang="ja-JP" altLang="en-US" dirty="0">
                <a:latin typeface="ＭＳ Ｐゴシック" panose="020B0600070205080204" pitchFamily="50" charset="-128"/>
              </a:rPr>
              <a:t>普及啓発用リーフレット（平成</a:t>
            </a:r>
            <a:r>
              <a:rPr lang="en-US" altLang="ja-JP" dirty="0">
                <a:latin typeface="ＭＳ Ｐゴシック" panose="020B0600070205080204" pitchFamily="50" charset="-128"/>
              </a:rPr>
              <a:t>26</a:t>
            </a:r>
            <a:r>
              <a:rPr lang="ja-JP" altLang="en-US" dirty="0">
                <a:latin typeface="ＭＳ Ｐゴシック" panose="020B0600070205080204" pitchFamily="50" charset="-128"/>
              </a:rPr>
              <a:t>年</a:t>
            </a:r>
            <a:r>
              <a:rPr lang="en-US" altLang="ja-JP" dirty="0">
                <a:latin typeface="ＭＳ Ｐゴシック" panose="020B0600070205080204" pitchFamily="50" charset="-128"/>
              </a:rPr>
              <a:t>1</a:t>
            </a:r>
            <a:r>
              <a:rPr lang="ja-JP" altLang="en-US" dirty="0">
                <a:latin typeface="ＭＳ Ｐゴシック" panose="020B0600070205080204" pitchFamily="50" charset="-128"/>
              </a:rPr>
              <a:t>月版</a:t>
            </a:r>
            <a:r>
              <a:rPr lang="ja-JP" altLang="en-US" dirty="0" smtClean="0">
                <a:latin typeface="ＭＳ Ｐゴシック" panose="020B0600070205080204" pitchFamily="50" charset="-128"/>
              </a:rPr>
              <a:t>）</a:t>
            </a:r>
            <a:endParaRPr lang="en-US" altLang="ja-JP" dirty="0" smtClean="0">
              <a:latin typeface="ＭＳ Ｐゴシック" panose="020B0600070205080204" pitchFamily="50" charset="-128"/>
            </a:endParaRPr>
          </a:p>
          <a:p>
            <a:r>
              <a:rPr lang="ja-JP" altLang="en-US" dirty="0" smtClean="0">
                <a:latin typeface="ＭＳ Ｐゴシック" panose="020B0600070205080204" pitchFamily="50" charset="-128"/>
              </a:rPr>
              <a:t>　　「</a:t>
            </a:r>
            <a:r>
              <a:rPr lang="ja-JP" altLang="en-US" dirty="0">
                <a:latin typeface="ＭＳ Ｐゴシック" panose="020B0600070205080204" pitchFamily="50" charset="-128"/>
              </a:rPr>
              <a:t>お子様が安全に安心してインターネットを利用するために保護者ができること</a:t>
            </a:r>
            <a:r>
              <a:rPr lang="ja-JP" altLang="en-US" dirty="0" smtClean="0">
                <a:latin typeface="ＭＳ Ｐゴシック" panose="020B0600070205080204" pitchFamily="50" charset="-128"/>
              </a:rPr>
              <a:t>」　より</a:t>
            </a:r>
            <a:endParaRPr lang="en-US" altLang="ja-JP" dirty="0">
              <a:latin typeface="ＭＳ Ｐゴシック" panose="020B0600070205080204" pitchFamily="50" charset="-128"/>
            </a:endParaRPr>
          </a:p>
        </p:txBody>
      </p:sp>
      <p:sp>
        <p:nvSpPr>
          <p:cNvPr id="6" name="テキスト ボックス 5"/>
          <p:cNvSpPr txBox="1"/>
          <p:nvPr/>
        </p:nvSpPr>
        <p:spPr>
          <a:xfrm>
            <a:off x="107504" y="1916832"/>
            <a:ext cx="5112568" cy="2308324"/>
          </a:xfrm>
          <a:prstGeom prst="rect">
            <a:avLst/>
          </a:prstGeom>
          <a:solidFill>
            <a:schemeClr val="tx2">
              <a:lumMod val="40000"/>
              <a:lumOff val="60000"/>
            </a:schemeClr>
          </a:solidFill>
        </p:spPr>
        <p:txBody>
          <a:bodyPr wrap="square" rtlCol="0">
            <a:spAutoFit/>
          </a:bodyPr>
          <a:lstStyle/>
          <a:p>
            <a:r>
              <a:rPr lang="ja-JP" altLang="en-US" sz="2400" dirty="0" smtClean="0">
                <a:latin typeface="ＭＳ Ｐゴシック" panose="020B0600070205080204" pitchFamily="50" charset="-128"/>
              </a:rPr>
              <a:t>保護者</a:t>
            </a:r>
            <a:r>
              <a:rPr lang="ja-JP" altLang="en-US" sz="2400" dirty="0">
                <a:latin typeface="ＭＳ Ｐゴシック" panose="020B0600070205080204" pitchFamily="50" charset="-128"/>
              </a:rPr>
              <a:t>ができる３つの</a:t>
            </a:r>
            <a:r>
              <a:rPr lang="ja-JP" altLang="en-US" sz="2400" dirty="0" smtClean="0">
                <a:latin typeface="ＭＳ Ｐゴシック" panose="020B0600070205080204" pitchFamily="50" charset="-128"/>
              </a:rPr>
              <a:t>ポイント</a:t>
            </a:r>
            <a:endParaRPr lang="en-US" altLang="ja-JP" sz="2400" dirty="0" smtClean="0">
              <a:latin typeface="ＭＳ Ｐゴシック" panose="020B0600070205080204" pitchFamily="50" charset="-128"/>
            </a:endParaRPr>
          </a:p>
          <a:p>
            <a:r>
              <a:rPr lang="ja-JP" altLang="en-US" sz="2400" dirty="0" smtClean="0">
                <a:latin typeface="ＭＳ Ｐゴシック" panose="020B0600070205080204" pitchFamily="50" charset="-128"/>
              </a:rPr>
              <a:t>発達</a:t>
            </a:r>
            <a:r>
              <a:rPr lang="ja-JP" altLang="en-US" sz="2400" dirty="0">
                <a:latin typeface="ＭＳ Ｐゴシック" panose="020B0600070205080204" pitchFamily="50" charset="-128"/>
              </a:rPr>
              <a:t>段階に応じて、</a:t>
            </a:r>
          </a:p>
          <a:p>
            <a:r>
              <a:rPr lang="ja-JP" altLang="en-US" sz="2400" dirty="0" smtClean="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１</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適切にインターネット</a:t>
            </a:r>
            <a:r>
              <a:rPr lang="ja-JP" altLang="en-US" sz="2400" dirty="0" smtClean="0">
                <a:latin typeface="ＭＳ Ｐゴシック" panose="020B0600070205080204" pitchFamily="50" charset="-128"/>
              </a:rPr>
              <a:t>を利用</a:t>
            </a:r>
            <a:r>
              <a:rPr lang="ja-JP" altLang="en-US" sz="2400" dirty="0">
                <a:latin typeface="ＭＳ Ｐゴシック" panose="020B0600070205080204" pitchFamily="50" charset="-128"/>
              </a:rPr>
              <a:t>させる</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２</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家庭のルールを作る</a:t>
            </a:r>
          </a:p>
          <a:p>
            <a:r>
              <a:rPr lang="ja-JP" altLang="en-US" sz="2400" dirty="0">
                <a:latin typeface="ＭＳ Ｐゴシック" panose="020B0600070205080204" pitchFamily="50" charset="-128"/>
              </a:rPr>
              <a:t> </a:t>
            </a:r>
            <a:r>
              <a:rPr lang="en-US" altLang="ja-JP" sz="2400" dirty="0">
                <a:latin typeface="ＭＳ Ｐゴシック" panose="020B0600070205080204" pitchFamily="50" charset="-128"/>
              </a:rPr>
              <a:t>(</a:t>
            </a:r>
            <a:r>
              <a:rPr lang="ja-JP" altLang="en-US" sz="2400" dirty="0">
                <a:latin typeface="ＭＳ Ｐゴシック" panose="020B0600070205080204" pitchFamily="50" charset="-128"/>
              </a:rPr>
              <a:t>３</a:t>
            </a:r>
            <a:r>
              <a:rPr lang="en-US" altLang="ja-JP" sz="2400" dirty="0">
                <a:latin typeface="ＭＳ Ｐゴシック" panose="020B0600070205080204" pitchFamily="50" charset="-128"/>
              </a:rPr>
              <a:t>) </a:t>
            </a:r>
            <a:r>
              <a:rPr lang="ja-JP" altLang="en-US" sz="2400" dirty="0">
                <a:latin typeface="ＭＳ Ｐゴシック" panose="020B0600070205080204" pitchFamily="50" charset="-128"/>
              </a:rPr>
              <a:t>フィルタリングなどを設定</a:t>
            </a:r>
            <a:r>
              <a:rPr lang="ja-JP" altLang="en-US" sz="2400" dirty="0" smtClean="0">
                <a:latin typeface="ＭＳ Ｐゴシック" panose="020B0600070205080204" pitchFamily="50" charset="-128"/>
              </a:rPr>
              <a:t>する</a:t>
            </a:r>
            <a:endParaRPr lang="en-US" altLang="ja-JP" sz="2400" dirty="0" smtClean="0">
              <a:latin typeface="ＭＳ Ｐゴシック" panose="020B0600070205080204" pitchFamily="50" charset="-128"/>
            </a:endParaRPr>
          </a:p>
          <a:p>
            <a:endParaRPr kumimoji="1" lang="ja-JP" altLang="en-US" sz="2400" dirty="0">
              <a:latin typeface="ＭＳ Ｐゴシック" panose="020B0600070205080204" pitchFamily="50" charset="-128"/>
            </a:endParaRPr>
          </a:p>
        </p:txBody>
      </p:sp>
      <p:grpSp>
        <p:nvGrpSpPr>
          <p:cNvPr id="8" name="グループ化 7"/>
          <p:cNvGrpSpPr/>
          <p:nvPr/>
        </p:nvGrpSpPr>
        <p:grpSpPr>
          <a:xfrm>
            <a:off x="5820026" y="1575990"/>
            <a:ext cx="2903147" cy="4504897"/>
            <a:chOff x="5820026" y="1575990"/>
            <a:chExt cx="2903147" cy="4504897"/>
          </a:xfrm>
        </p:grpSpPr>
        <p:pic>
          <p:nvPicPr>
            <p:cNvPr id="1126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995419">
              <a:off x="6647666" y="1575990"/>
              <a:ext cx="2075507" cy="2934703"/>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254765">
              <a:off x="6193000" y="1917802"/>
              <a:ext cx="2080071" cy="293470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20792486">
              <a:off x="5842834" y="2543510"/>
              <a:ext cx="2079042" cy="293470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1269" name="Picture 5">
              <a:hlinkClick r:id="rId3"/>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20033431">
              <a:off x="5820026" y="3210703"/>
              <a:ext cx="2030888" cy="287018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32860196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740650" y="6409134"/>
            <a:ext cx="1403350" cy="476250"/>
          </a:xfrm>
        </p:spPr>
        <p:txBody>
          <a:bodyPr/>
          <a:lstStyle/>
          <a:p>
            <a:pPr>
              <a:defRPr/>
            </a:pPr>
            <a:fld id="{85CE7282-466C-4EF5-8484-56BFF1606FB2}" type="slidenum">
              <a:rPr lang="en-US" altLang="ja-JP" smtClean="0"/>
              <a:pPr>
                <a:defRPr/>
              </a:pPr>
              <a:t>117</a:t>
            </a:fld>
            <a:endParaRPr lang="en-US" altLang="ja-JP"/>
          </a:p>
        </p:txBody>
      </p:sp>
      <p:sp>
        <p:nvSpPr>
          <p:cNvPr id="3" name="テキスト ボックス 4"/>
          <p:cNvSpPr txBox="1">
            <a:spLocks noChangeArrowheads="1"/>
          </p:cNvSpPr>
          <p:nvPr/>
        </p:nvSpPr>
        <p:spPr bwMode="auto">
          <a:xfrm>
            <a:off x="0" y="0"/>
            <a:ext cx="7740352" cy="579438"/>
          </a:xfrm>
          <a:prstGeom prst="rect">
            <a:avLst/>
          </a:prstGeom>
          <a:noFill/>
          <a:ln w="9525">
            <a:noFill/>
            <a:miter lim="800000"/>
            <a:headEnd/>
            <a:tailEnd/>
          </a:ln>
        </p:spPr>
        <p:txBody>
          <a:bodyPr wrap="square">
            <a:spAutoFit/>
          </a:bodyPr>
          <a:lstStyle/>
          <a:p>
            <a:r>
              <a:rPr lang="ja-JP" altLang="en-US" sz="3200" dirty="0" smtClean="0">
                <a:ea typeface="HGP創英角ｺﾞｼｯｸUB" pitchFamily="50" charset="-128"/>
              </a:rPr>
              <a:t>教育委員会が公開している資料・教材</a:t>
            </a:r>
            <a:endParaRPr lang="ja-JP" altLang="en-US" sz="3200" dirty="0">
              <a:ea typeface="HGP創英角ｺﾞｼｯｸUB" pitchFamily="50" charset="-128"/>
            </a:endParaRPr>
          </a:p>
        </p:txBody>
      </p:sp>
      <p:sp>
        <p:nvSpPr>
          <p:cNvPr id="4" name="テキスト ボックス 4"/>
          <p:cNvSpPr txBox="1">
            <a:spLocks noChangeArrowheads="1"/>
          </p:cNvSpPr>
          <p:nvPr/>
        </p:nvSpPr>
        <p:spPr bwMode="auto">
          <a:xfrm>
            <a:off x="0" y="764704"/>
            <a:ext cx="9144000" cy="461665"/>
          </a:xfrm>
          <a:prstGeom prst="rect">
            <a:avLst/>
          </a:prstGeom>
          <a:noFill/>
          <a:ln w="9525">
            <a:noFill/>
            <a:miter lim="800000"/>
            <a:headEnd/>
            <a:tailEnd/>
          </a:ln>
        </p:spPr>
        <p:txBody>
          <a:bodyPr wrap="square">
            <a:spAutoFit/>
          </a:bodyPr>
          <a:lstStyle/>
          <a:p>
            <a:r>
              <a:rPr lang="ja-JP" altLang="en-US" sz="2400" dirty="0" smtClean="0">
                <a:latin typeface="ＭＳ Ｐゴシック" panose="020B0600070205080204" pitchFamily="50" charset="-128"/>
              </a:rPr>
              <a:t>・</a:t>
            </a:r>
            <a:r>
              <a:rPr lang="ja-JP" altLang="en-US" sz="2400" dirty="0">
                <a:latin typeface="ＭＳ Ｐゴシック" panose="020B0600070205080204" pitchFamily="50" charset="-128"/>
              </a:rPr>
              <a:t>情報モラル専用サイトｉ</a:t>
            </a:r>
            <a:r>
              <a:rPr lang="ja-JP" altLang="en-US" sz="2400" dirty="0" smtClean="0">
                <a:latin typeface="ＭＳ Ｐゴシック" panose="020B0600070205080204" pitchFamily="50" charset="-128"/>
              </a:rPr>
              <a:t>サイト　（愛知県</a:t>
            </a:r>
            <a:r>
              <a:rPr lang="ja-JP" altLang="en-US" sz="2400" dirty="0">
                <a:latin typeface="ＭＳ Ｐゴシック" panose="020B0600070205080204" pitchFamily="50" charset="-128"/>
              </a:rPr>
              <a:t>教育</a:t>
            </a:r>
            <a:r>
              <a:rPr lang="ja-JP" altLang="en-US" sz="2400" dirty="0" smtClean="0">
                <a:latin typeface="ＭＳ Ｐゴシック" panose="020B0600070205080204" pitchFamily="50" charset="-128"/>
              </a:rPr>
              <a:t>委員会）</a:t>
            </a:r>
            <a:endParaRPr lang="en-US" altLang="ja-JP" sz="2400" dirty="0" smtClean="0">
              <a:latin typeface="ＭＳ Ｐゴシック" panose="020B0600070205080204" pitchFamily="50" charset="-128"/>
            </a:endParaRPr>
          </a:p>
        </p:txBody>
      </p:sp>
      <p:sp>
        <p:nvSpPr>
          <p:cNvPr id="5" name="テキスト ボックス 4"/>
          <p:cNvSpPr txBox="1">
            <a:spLocks noChangeArrowheads="1"/>
          </p:cNvSpPr>
          <p:nvPr/>
        </p:nvSpPr>
        <p:spPr bwMode="auto">
          <a:xfrm>
            <a:off x="12917" y="3606115"/>
            <a:ext cx="9138925" cy="830997"/>
          </a:xfrm>
          <a:prstGeom prst="rect">
            <a:avLst/>
          </a:prstGeom>
          <a:noFill/>
          <a:ln w="9525">
            <a:noFill/>
            <a:miter lim="800000"/>
            <a:headEnd/>
            <a:tailEnd/>
          </a:ln>
        </p:spPr>
        <p:txBody>
          <a:bodyPr wrap="square">
            <a:spAutoFit/>
          </a:bodyPr>
          <a:lstStyle/>
          <a:p>
            <a:r>
              <a:rPr lang="ja-JP" altLang="en-US" sz="2400" dirty="0" smtClean="0">
                <a:latin typeface="ＭＳ Ｐゴシック" panose="020B0600070205080204" pitchFamily="50" charset="-128"/>
              </a:rPr>
              <a:t>・</a:t>
            </a:r>
            <a:r>
              <a:rPr lang="ja-JP" altLang="ja-JP" sz="2400" dirty="0" smtClean="0">
                <a:latin typeface="ＭＳ Ｐゴシック" panose="020B0600070205080204" pitchFamily="50" charset="-128"/>
              </a:rPr>
              <a:t>インターネット</a:t>
            </a:r>
            <a:r>
              <a:rPr lang="ja-JP" altLang="ja-JP" sz="2400" dirty="0">
                <a:latin typeface="ＭＳ Ｐゴシック" panose="020B0600070205080204" pitchFamily="50" charset="-128"/>
              </a:rPr>
              <a:t>等の適正な利用に関する指導事例集・活用の</a:t>
            </a:r>
            <a:r>
              <a:rPr lang="ja-JP" altLang="ja-JP" sz="2400" dirty="0" smtClean="0">
                <a:latin typeface="ＭＳ Ｐゴシック" panose="020B0600070205080204" pitchFamily="50" charset="-128"/>
              </a:rPr>
              <a:t>手引き</a:t>
            </a:r>
            <a:endParaRPr lang="en-US" altLang="ja-JP" sz="2400" dirty="0" smtClean="0">
              <a:latin typeface="ＭＳ Ｐゴシック" panose="020B0600070205080204" pitchFamily="50" charset="-128"/>
            </a:endParaRPr>
          </a:p>
          <a:p>
            <a:r>
              <a:rPr lang="ja-JP" altLang="en-US" sz="2400" dirty="0" smtClean="0">
                <a:latin typeface="ＭＳ Ｐゴシック" panose="020B0600070205080204" pitchFamily="50" charset="-128"/>
              </a:rPr>
              <a:t>　　　　　　　　　　　　　　　　　　　　　　　　　　　　（東京都</a:t>
            </a:r>
            <a:r>
              <a:rPr lang="ja-JP" altLang="en-US" sz="2400" dirty="0">
                <a:latin typeface="ＭＳ Ｐゴシック" panose="020B0600070205080204" pitchFamily="50" charset="-128"/>
              </a:rPr>
              <a:t>教育</a:t>
            </a:r>
            <a:r>
              <a:rPr lang="ja-JP" altLang="en-US" sz="2400" dirty="0" smtClean="0">
                <a:latin typeface="ＭＳ Ｐゴシック" panose="020B0600070205080204" pitchFamily="50" charset="-128"/>
              </a:rPr>
              <a:t>委員会）</a:t>
            </a:r>
            <a:endParaRPr lang="en-US" altLang="ja-JP" sz="2400" dirty="0">
              <a:latin typeface="ＭＳ Ｐゴシック" panose="020B0600070205080204" pitchFamily="50" charset="-128"/>
            </a:endParaRPr>
          </a:p>
        </p:txBody>
      </p:sp>
      <p:pic>
        <p:nvPicPr>
          <p:cNvPr id="10242"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505" y="4069347"/>
            <a:ext cx="1872208" cy="2672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2411760" y="4750112"/>
            <a:ext cx="6552728" cy="1631216"/>
          </a:xfrm>
          <a:prstGeom prst="rect">
            <a:avLst/>
          </a:prstGeom>
          <a:noFill/>
        </p:spPr>
        <p:txBody>
          <a:bodyPr wrap="square" rtlCol="0">
            <a:spAutoFit/>
          </a:bodyPr>
          <a:lstStyle/>
          <a:p>
            <a:r>
              <a:rPr lang="ja-JP" altLang="en-US" sz="2000" dirty="0" smtClean="0"/>
              <a:t>・これまで東京都教育委員会が行って</a:t>
            </a:r>
            <a:r>
              <a:rPr lang="ja-JP" altLang="en-US" sz="2000" dirty="0"/>
              <a:t>きた学校非公式</a:t>
            </a:r>
            <a:r>
              <a:rPr lang="ja-JP" altLang="en-US" sz="2000" dirty="0" smtClean="0"/>
              <a:t>サイト</a:t>
            </a:r>
            <a:endParaRPr lang="en-US" altLang="ja-JP" sz="2000" dirty="0" smtClean="0"/>
          </a:p>
          <a:p>
            <a:r>
              <a:rPr lang="ja-JP" altLang="en-US" sz="2000" dirty="0" smtClean="0"/>
              <a:t>　等</a:t>
            </a:r>
            <a:r>
              <a:rPr lang="ja-JP" altLang="en-US" sz="2000" dirty="0"/>
              <a:t>の監視に基づき、実際に起きた事例やその対応方法</a:t>
            </a:r>
            <a:r>
              <a:rPr lang="ja-JP" altLang="en-US" sz="2000" dirty="0" smtClean="0"/>
              <a:t>等</a:t>
            </a:r>
            <a:endParaRPr lang="en-US" altLang="ja-JP" sz="2000" dirty="0" smtClean="0"/>
          </a:p>
          <a:p>
            <a:r>
              <a:rPr lang="ja-JP" altLang="en-US" sz="2000" dirty="0"/>
              <a:t>　</a:t>
            </a:r>
            <a:r>
              <a:rPr lang="ja-JP" altLang="en-US" sz="2000" dirty="0" smtClean="0"/>
              <a:t>を</a:t>
            </a:r>
            <a:r>
              <a:rPr lang="ja-JP" altLang="en-US" sz="2000" dirty="0"/>
              <a:t>示した実践的な指導資料です。</a:t>
            </a:r>
          </a:p>
          <a:p>
            <a:r>
              <a:rPr lang="ja-JP" altLang="en-US" sz="2000" dirty="0"/>
              <a:t>・</a:t>
            </a:r>
            <a:r>
              <a:rPr lang="ja-JP" altLang="en-US" sz="2000" dirty="0" smtClean="0"/>
              <a:t>掲示板</a:t>
            </a:r>
            <a:r>
              <a:rPr lang="ja-JP" altLang="en-US" sz="2000" dirty="0"/>
              <a:t>書き込みの削除要請方法や用語集など、学校</a:t>
            </a:r>
            <a:r>
              <a:rPr lang="ja-JP" altLang="en-US" sz="2000" dirty="0" smtClean="0"/>
              <a:t>現場</a:t>
            </a:r>
            <a:endParaRPr lang="en-US" altLang="ja-JP" sz="2000" dirty="0" smtClean="0"/>
          </a:p>
          <a:p>
            <a:r>
              <a:rPr lang="ja-JP" altLang="en-US" sz="2000" dirty="0"/>
              <a:t>　</a:t>
            </a:r>
            <a:r>
              <a:rPr lang="ja-JP" altLang="en-US" sz="2000" dirty="0" smtClean="0"/>
              <a:t>で</a:t>
            </a:r>
            <a:r>
              <a:rPr lang="ja-JP" altLang="en-US" sz="2000" dirty="0"/>
              <a:t>すぐに活用できる情報が掲載されています。</a:t>
            </a:r>
            <a:endParaRPr kumimoji="1" lang="ja-JP" altLang="en-US" sz="2000" dirty="0"/>
          </a:p>
        </p:txBody>
      </p:sp>
      <p:sp>
        <p:nvSpPr>
          <p:cNvPr id="8" name="テキスト ボックス 7"/>
          <p:cNvSpPr txBox="1"/>
          <p:nvPr/>
        </p:nvSpPr>
        <p:spPr>
          <a:xfrm>
            <a:off x="2483768" y="4355812"/>
            <a:ext cx="5976664" cy="369332"/>
          </a:xfrm>
          <a:prstGeom prst="rect">
            <a:avLst/>
          </a:prstGeom>
          <a:noFill/>
        </p:spPr>
        <p:txBody>
          <a:bodyPr wrap="square" rtlCol="0">
            <a:spAutoFit/>
          </a:bodyPr>
          <a:lstStyle/>
          <a:p>
            <a:r>
              <a:rPr lang="en-US" altLang="ja-JP" dirty="0" smtClean="0">
                <a:hlinkClick r:id="rId3"/>
              </a:rPr>
              <a:t>http</a:t>
            </a:r>
            <a:r>
              <a:rPr lang="en-US" altLang="ja-JP" dirty="0">
                <a:hlinkClick r:id="rId3"/>
              </a:rPr>
              <a:t>://</a:t>
            </a:r>
            <a:r>
              <a:rPr lang="en-US" altLang="ja-JP" dirty="0" err="1" smtClean="0">
                <a:hlinkClick r:id="rId3"/>
              </a:rPr>
              <a:t>www.kyoiku.metro.tokyo.jp</a:t>
            </a:r>
            <a:r>
              <a:rPr lang="en-US" altLang="ja-JP" dirty="0" smtClean="0">
                <a:hlinkClick r:id="rId3"/>
              </a:rPr>
              <a:t>/press/</a:t>
            </a:r>
            <a:r>
              <a:rPr lang="en-US" altLang="ja-JP" dirty="0" err="1" smtClean="0">
                <a:hlinkClick r:id="rId3"/>
              </a:rPr>
              <a:t>pr130627b.htm</a:t>
            </a:r>
            <a:endParaRPr lang="ja-JP" altLang="ja-JP" dirty="0"/>
          </a:p>
        </p:txBody>
      </p:sp>
      <p:pic>
        <p:nvPicPr>
          <p:cNvPr id="10243" name="Picture 3">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504" y="1333770"/>
            <a:ext cx="2857314" cy="2023222"/>
          </a:xfrm>
          <a:prstGeom prst="rect">
            <a:avLst/>
          </a:prstGeom>
          <a:noFill/>
          <a:ln w="15875">
            <a:solidFill>
              <a:schemeClr val="tx2">
                <a:lumMod val="40000"/>
                <a:lumOff val="6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0" name="テキスト ボックス 9"/>
          <p:cNvSpPr txBox="1"/>
          <p:nvPr/>
        </p:nvSpPr>
        <p:spPr>
          <a:xfrm>
            <a:off x="2987824" y="1340768"/>
            <a:ext cx="6120680" cy="369332"/>
          </a:xfrm>
          <a:prstGeom prst="rect">
            <a:avLst/>
          </a:prstGeom>
          <a:noFill/>
        </p:spPr>
        <p:txBody>
          <a:bodyPr wrap="square" rtlCol="0">
            <a:spAutoFit/>
          </a:bodyPr>
          <a:lstStyle/>
          <a:p>
            <a:r>
              <a:rPr lang="en-US" altLang="ja-JP" dirty="0" smtClean="0">
                <a:hlinkClick r:id="rId5"/>
              </a:rPr>
              <a:t>http</a:t>
            </a:r>
            <a:r>
              <a:rPr lang="en-US" altLang="ja-JP" dirty="0">
                <a:hlinkClick r:id="rId5"/>
              </a:rPr>
              <a:t>://</a:t>
            </a:r>
            <a:r>
              <a:rPr lang="en-US" altLang="ja-JP" dirty="0" err="1">
                <a:hlinkClick r:id="rId5"/>
              </a:rPr>
              <a:t>www2.schoolweb.ne.jp</a:t>
            </a:r>
            <a:r>
              <a:rPr lang="en-US" altLang="ja-JP" dirty="0">
                <a:hlinkClick r:id="rId5"/>
              </a:rPr>
              <a:t>/</a:t>
            </a:r>
            <a:r>
              <a:rPr lang="en-US" altLang="ja-JP" dirty="0" err="1">
                <a:hlinkClick r:id="rId5"/>
              </a:rPr>
              <a:t>swas</a:t>
            </a:r>
            <a:r>
              <a:rPr lang="en-US" altLang="ja-JP" dirty="0">
                <a:hlinkClick r:id="rId5"/>
              </a:rPr>
              <a:t>/</a:t>
            </a:r>
            <a:r>
              <a:rPr lang="en-US" altLang="ja-JP" dirty="0" err="1">
                <a:hlinkClick r:id="rId5"/>
              </a:rPr>
              <a:t>index.php?id</a:t>
            </a:r>
            <a:r>
              <a:rPr lang="en-US" altLang="ja-JP" dirty="0">
                <a:hlinkClick r:id="rId5"/>
              </a:rPr>
              <a:t>=2340008</a:t>
            </a:r>
            <a:endParaRPr lang="ja-JP" altLang="ja-JP" dirty="0"/>
          </a:p>
        </p:txBody>
      </p:sp>
      <p:sp>
        <p:nvSpPr>
          <p:cNvPr id="11" name="テキスト ボックス 10"/>
          <p:cNvSpPr txBox="1"/>
          <p:nvPr/>
        </p:nvSpPr>
        <p:spPr>
          <a:xfrm>
            <a:off x="3059832" y="1753438"/>
            <a:ext cx="6048672" cy="1631216"/>
          </a:xfrm>
          <a:prstGeom prst="rect">
            <a:avLst/>
          </a:prstGeom>
          <a:noFill/>
        </p:spPr>
        <p:txBody>
          <a:bodyPr wrap="square" rtlCol="0">
            <a:spAutoFit/>
          </a:bodyPr>
          <a:lstStyle/>
          <a:p>
            <a:r>
              <a:rPr lang="ja-JP" altLang="en-US" sz="2000" dirty="0"/>
              <a:t>・道徳教育総合推進サイト「モラルＢＯＸ」では各学校</a:t>
            </a:r>
            <a:r>
              <a:rPr lang="ja-JP" altLang="en-US" sz="2000" dirty="0" smtClean="0"/>
              <a:t>の</a:t>
            </a:r>
            <a:endParaRPr lang="en-US" altLang="ja-JP" sz="2000" dirty="0" smtClean="0"/>
          </a:p>
          <a:p>
            <a:r>
              <a:rPr lang="ja-JP" altLang="en-US" sz="2000" dirty="0"/>
              <a:t>　</a:t>
            </a:r>
            <a:r>
              <a:rPr lang="ja-JP" altLang="en-US" sz="2000" dirty="0" smtClean="0"/>
              <a:t>情報</a:t>
            </a:r>
            <a:r>
              <a:rPr lang="ja-JP" altLang="en-US" sz="2000" dirty="0"/>
              <a:t>モラル実践を掲載していきます。 </a:t>
            </a:r>
            <a:endParaRPr lang="en-US" altLang="ja-JP" sz="2000" dirty="0" smtClean="0"/>
          </a:p>
          <a:p>
            <a:r>
              <a:rPr lang="ja-JP" altLang="en-US" sz="2000" dirty="0" smtClean="0"/>
              <a:t>・「情報</a:t>
            </a:r>
            <a:r>
              <a:rPr lang="ja-JP" altLang="en-US" sz="2000" dirty="0"/>
              <a:t>モラル教育推進の手引（義務教育課</a:t>
            </a:r>
            <a:r>
              <a:rPr lang="ja-JP" altLang="en-US" sz="2000" dirty="0" smtClean="0"/>
              <a:t>）」では</a:t>
            </a:r>
            <a:endParaRPr lang="en-US" altLang="ja-JP" sz="2000" dirty="0" smtClean="0"/>
          </a:p>
          <a:p>
            <a:r>
              <a:rPr lang="ja-JP" altLang="en-US" sz="2000" dirty="0"/>
              <a:t>　</a:t>
            </a:r>
            <a:r>
              <a:rPr lang="ja-JP" altLang="en-US" sz="2000" dirty="0" smtClean="0"/>
              <a:t>学校と家庭で進める情報モラル教育が実現出来る</a:t>
            </a:r>
            <a:endParaRPr lang="en-US" altLang="ja-JP" sz="2000" dirty="0" smtClean="0"/>
          </a:p>
          <a:p>
            <a:r>
              <a:rPr lang="ja-JP" altLang="en-US" sz="2000" dirty="0"/>
              <a:t>　</a:t>
            </a:r>
            <a:r>
              <a:rPr lang="ja-JP" altLang="en-US" sz="2000" dirty="0" smtClean="0"/>
              <a:t>手引書を紹介しています。</a:t>
            </a:r>
            <a:endParaRPr lang="ja-JP" altLang="en-US" sz="2000" dirty="0"/>
          </a:p>
        </p:txBody>
      </p:sp>
    </p:spTree>
    <p:extLst>
      <p:ext uri="{BB962C8B-B14F-4D97-AF65-F5344CB8AC3E}">
        <p14:creationId xmlns:p14="http://schemas.microsoft.com/office/powerpoint/2010/main" val="1479968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sldNum" sz="quarter" idx="12"/>
          </p:nvPr>
        </p:nvSpPr>
        <p:spPr>
          <a:noFill/>
        </p:spPr>
        <p:txBody>
          <a:bodyPr/>
          <a:lstStyle/>
          <a:p>
            <a:fld id="{5278E0BC-6944-488D-9E4B-AC55111CAEB7}" type="slidenum">
              <a:rPr lang="en-US" altLang="ja-JP" smtClean="0"/>
              <a:pPr/>
              <a:t>118</a:t>
            </a:fld>
            <a:endParaRPr lang="en-US" altLang="ja-JP" smtClean="0"/>
          </a:p>
        </p:txBody>
      </p:sp>
      <p:sp>
        <p:nvSpPr>
          <p:cNvPr id="133123" name="Rectangle 3"/>
          <p:cNvSpPr txBox="1">
            <a:spLocks noChangeArrowheads="1"/>
          </p:cNvSpPr>
          <p:nvPr/>
        </p:nvSpPr>
        <p:spPr bwMode="auto">
          <a:xfrm>
            <a:off x="179388" y="1600200"/>
            <a:ext cx="8686800" cy="4525963"/>
          </a:xfrm>
          <a:prstGeom prst="rect">
            <a:avLst/>
          </a:prstGeom>
          <a:noFill/>
          <a:ln w="9525">
            <a:noFill/>
            <a:miter lim="800000"/>
            <a:headEnd/>
            <a:tailEnd/>
          </a:ln>
        </p:spPr>
        <p:txBody>
          <a:bodyPr/>
          <a:lstStyle/>
          <a:p>
            <a:pPr marL="342900" indent="-342900" eaLnBrk="0" hangingPunct="0">
              <a:spcBef>
                <a:spcPct val="20000"/>
              </a:spcBef>
            </a:pPr>
            <a:endParaRPr lang="en-US" altLang="ja-JP" sz="4800">
              <a:ea typeface="HGP創英角ｺﾞｼｯｸUB" pitchFamily="50" charset="-128"/>
            </a:endParaRPr>
          </a:p>
          <a:p>
            <a:pPr marL="342900" indent="-342900" eaLnBrk="0" hangingPunct="0">
              <a:spcBef>
                <a:spcPct val="20000"/>
              </a:spcBef>
            </a:pPr>
            <a:r>
              <a:rPr lang="ja-JP" altLang="en-US" sz="4800">
                <a:latin typeface="ＭＳ Ｐゴシック" pitchFamily="50" charset="-128"/>
              </a:rPr>
              <a:t>６　</a:t>
            </a:r>
            <a:r>
              <a:rPr lang="ja-JP" altLang="en-US" sz="4800">
                <a:ea typeface="HGP創英角ｺﾞｼｯｸUB" pitchFamily="50" charset="-128"/>
              </a:rPr>
              <a:t>保護者との関わり</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6"/>
          <p:cNvSpPr>
            <a:spLocks noGrp="1" noChangeArrowheads="1"/>
          </p:cNvSpPr>
          <p:nvPr>
            <p:ph type="sldNum" sz="quarter" idx="12"/>
          </p:nvPr>
        </p:nvSpPr>
        <p:spPr>
          <a:noFill/>
        </p:spPr>
        <p:txBody>
          <a:bodyPr/>
          <a:lstStyle/>
          <a:p>
            <a:fld id="{0147F02E-DADB-4F6F-B25F-99F5053C05E1}" type="slidenum">
              <a:rPr lang="en-US" altLang="ja-JP" smtClean="0"/>
              <a:pPr/>
              <a:t>119</a:t>
            </a:fld>
            <a:endParaRPr lang="en-US" altLang="ja-JP" smtClean="0"/>
          </a:p>
        </p:txBody>
      </p:sp>
      <p:sp>
        <p:nvSpPr>
          <p:cNvPr id="3" name="正方形/長方形 2"/>
          <p:cNvSpPr/>
          <p:nvPr/>
        </p:nvSpPr>
        <p:spPr>
          <a:xfrm>
            <a:off x="428625" y="1000125"/>
            <a:ext cx="8143875" cy="110807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ja-JP" altLang="ja-JP" sz="2400" dirty="0"/>
              <a:t>「学校・家庭・地域が連携し，身近な 大人が児童生徒を見守る体制づくりを行う必要がある」</a:t>
            </a:r>
            <a:endParaRPr lang="en-US" altLang="ja-JP" sz="2400" dirty="0"/>
          </a:p>
          <a:p>
            <a:pPr algn="r">
              <a:defRPr/>
            </a:pPr>
            <a:r>
              <a:rPr lang="ja-JP" altLang="ja-JP" dirty="0"/>
              <a:t>文科省「学校における携帯電話の取扱い等について（通知）」</a:t>
            </a:r>
            <a:endParaRPr lang="ja-JP" altLang="en-US" dirty="0"/>
          </a:p>
        </p:txBody>
      </p:sp>
      <p:grpSp>
        <p:nvGrpSpPr>
          <p:cNvPr id="2" name="グループ化 8"/>
          <p:cNvGrpSpPr>
            <a:grpSpLocks/>
          </p:cNvGrpSpPr>
          <p:nvPr/>
        </p:nvGrpSpPr>
        <p:grpSpPr bwMode="auto">
          <a:xfrm>
            <a:off x="428625" y="2286000"/>
            <a:ext cx="8072438" cy="2509838"/>
            <a:chOff x="428596" y="2285992"/>
            <a:chExt cx="8072494" cy="2510496"/>
          </a:xfrm>
        </p:grpSpPr>
        <p:sp>
          <p:nvSpPr>
            <p:cNvPr id="134153" name="テキスト ボックス 4"/>
            <p:cNvSpPr txBox="1">
              <a:spLocks noChangeArrowheads="1"/>
            </p:cNvSpPr>
            <p:nvPr/>
          </p:nvSpPr>
          <p:spPr bwMode="auto">
            <a:xfrm>
              <a:off x="428596" y="2857496"/>
              <a:ext cx="8072494" cy="1938992"/>
            </a:xfrm>
            <a:prstGeom prst="rect">
              <a:avLst/>
            </a:prstGeom>
            <a:noFill/>
            <a:ln w="9525">
              <a:noFill/>
              <a:miter lim="800000"/>
              <a:headEnd/>
              <a:tailEnd/>
            </a:ln>
          </p:spPr>
          <p:txBody>
            <a:bodyPr>
              <a:spAutoFit/>
            </a:bodyPr>
            <a:lstStyle/>
            <a:p>
              <a:pPr>
                <a:buFont typeface="Arial" pitchFamily="34" charset="0"/>
                <a:buChar char="•"/>
              </a:pPr>
              <a:r>
                <a:rPr lang="ja-JP" altLang="ja-JP" sz="2400"/>
                <a:t>学校便りや学校のＷＥＢページ，学級通信等を用いて定期的に情報モラルに関する取組を紹介</a:t>
              </a:r>
              <a:endParaRPr lang="en-US" altLang="ja-JP" sz="2400"/>
            </a:p>
            <a:p>
              <a:pPr>
                <a:buFont typeface="Arial" pitchFamily="34" charset="0"/>
                <a:buChar char="•"/>
              </a:pPr>
              <a:r>
                <a:rPr lang="ja-JP" altLang="ja-JP" sz="2400"/>
                <a:t>フィルタリングや不正請求への対応などの必要な情報を提供</a:t>
              </a:r>
              <a:endParaRPr lang="en-US" altLang="ja-JP" sz="2400"/>
            </a:p>
            <a:p>
              <a:pPr>
                <a:buFont typeface="Arial" pitchFamily="34" charset="0"/>
                <a:buChar char="•"/>
              </a:pPr>
              <a:r>
                <a:rPr lang="ja-JP" altLang="ja-JP" sz="2400"/>
                <a:t>保護者懇談会やＰＴＡの研修会，地域の防犯組織の研修会等の機会を利用して家庭及び地域への啓発を図る</a:t>
              </a:r>
            </a:p>
          </p:txBody>
        </p:sp>
        <p:sp>
          <p:nvSpPr>
            <p:cNvPr id="7" name="下矢印 6"/>
            <p:cNvSpPr/>
            <p:nvPr/>
          </p:nvSpPr>
          <p:spPr>
            <a:xfrm>
              <a:off x="2000232" y="2285992"/>
              <a:ext cx="714380" cy="5716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ja-JP" altLang="en-US"/>
            </a:p>
          </p:txBody>
        </p:sp>
      </p:grpSp>
      <p:grpSp>
        <p:nvGrpSpPr>
          <p:cNvPr id="4" name="グループ化 9"/>
          <p:cNvGrpSpPr>
            <a:grpSpLocks/>
          </p:cNvGrpSpPr>
          <p:nvPr/>
        </p:nvGrpSpPr>
        <p:grpSpPr bwMode="auto">
          <a:xfrm>
            <a:off x="571500" y="4857750"/>
            <a:ext cx="8286750" cy="1309688"/>
            <a:chOff x="571472" y="4857760"/>
            <a:chExt cx="8286808" cy="1309038"/>
          </a:xfrm>
        </p:grpSpPr>
        <p:sp>
          <p:nvSpPr>
            <p:cNvPr id="6" name="テキスト ボックス 5"/>
            <p:cNvSpPr txBox="1"/>
            <p:nvPr/>
          </p:nvSpPr>
          <p:spPr>
            <a:xfrm>
              <a:off x="571472" y="5643183"/>
              <a:ext cx="8286808" cy="523615"/>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ja-JP" altLang="ja-JP" sz="2800" dirty="0"/>
                <a:t>点から線へ，線から面へと情報モラルの指導を広げる</a:t>
              </a:r>
              <a:endParaRPr lang="ja-JP" altLang="en-US" sz="2800" dirty="0"/>
            </a:p>
          </p:txBody>
        </p:sp>
        <p:sp>
          <p:nvSpPr>
            <p:cNvPr id="8" name="下矢印 7"/>
            <p:cNvSpPr/>
            <p:nvPr/>
          </p:nvSpPr>
          <p:spPr>
            <a:xfrm>
              <a:off x="2000232" y="4857760"/>
              <a:ext cx="714380" cy="57121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ja-JP" altLang="en-US"/>
            </a:p>
          </p:txBody>
        </p:sp>
      </p:grpSp>
      <p:sp>
        <p:nvSpPr>
          <p:cNvPr id="134150" name="テキスト ボックス 4"/>
          <p:cNvSpPr txBox="1">
            <a:spLocks noChangeArrowheads="1"/>
          </p:cNvSpPr>
          <p:nvPr/>
        </p:nvSpPr>
        <p:spPr bwMode="auto">
          <a:xfrm>
            <a:off x="0" y="0"/>
            <a:ext cx="587692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保護者への関わり（例：携帯電話）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6"/>
          <p:cNvSpPr>
            <a:spLocks noGrp="1" noChangeArrowheads="1"/>
          </p:cNvSpPr>
          <p:nvPr>
            <p:ph type="sldNum" sz="quarter" idx="12"/>
          </p:nvPr>
        </p:nvSpPr>
        <p:spPr>
          <a:noFill/>
        </p:spPr>
        <p:txBody>
          <a:bodyPr/>
          <a:lstStyle/>
          <a:p>
            <a:fld id="{A720B2CF-2768-4C86-BAFF-9B2129B5F117}" type="slidenum">
              <a:rPr lang="en-US" altLang="ja-JP" smtClean="0"/>
              <a:pPr/>
              <a:t>12</a:t>
            </a:fld>
            <a:endParaRPr lang="en-US" altLang="ja-JP" dirty="0" smtClean="0"/>
          </a:p>
        </p:txBody>
      </p:sp>
      <p:sp>
        <p:nvSpPr>
          <p:cNvPr id="153602" name="Rectangle 2"/>
          <p:cNvSpPr>
            <a:spLocks noGrp="1" noChangeArrowheads="1"/>
          </p:cNvSpPr>
          <p:nvPr>
            <p:ph type="title" idx="4294967295"/>
          </p:nvPr>
        </p:nvSpPr>
        <p:spPr>
          <a:xfrm>
            <a:off x="107950" y="73025"/>
            <a:ext cx="8229600" cy="476250"/>
          </a:xfrm>
        </p:spPr>
        <p:txBody>
          <a:bodyPr/>
          <a:lstStyle/>
          <a:p>
            <a:pPr algn="l"/>
            <a:r>
              <a:rPr lang="ja-JP" altLang="en-US" sz="3200" dirty="0" smtClean="0">
                <a:solidFill>
                  <a:schemeClr val="tx1"/>
                </a:solidFill>
                <a:ea typeface="HGP創英角ｺﾞｼｯｸUB" pitchFamily="50" charset="-128"/>
              </a:rPr>
              <a:t>ネットワーク利用犯罪の内訳の推移</a:t>
            </a:r>
          </a:p>
        </p:txBody>
      </p:sp>
      <p:sp>
        <p:nvSpPr>
          <p:cNvPr id="4101" name="Text Box 4">
            <a:hlinkClick r:id="rId3"/>
          </p:cNvPr>
          <p:cNvSpPr txBox="1">
            <a:spLocks noChangeArrowheads="1"/>
          </p:cNvSpPr>
          <p:nvPr/>
        </p:nvSpPr>
        <p:spPr bwMode="auto">
          <a:xfrm>
            <a:off x="1403052" y="6381750"/>
            <a:ext cx="6337300" cy="366713"/>
          </a:xfrm>
          <a:prstGeom prst="rect">
            <a:avLst/>
          </a:prstGeom>
          <a:noFill/>
          <a:ln w="9525">
            <a:noFill/>
            <a:miter lim="800000"/>
            <a:headEnd/>
            <a:tailEnd/>
          </a:ln>
        </p:spPr>
        <p:txBody>
          <a:bodyPr>
            <a:spAutoFit/>
          </a:bodyPr>
          <a:lstStyle/>
          <a:p>
            <a:pPr>
              <a:spcBef>
                <a:spcPct val="50000"/>
              </a:spcBef>
            </a:pPr>
            <a:r>
              <a:rPr lang="ja-JP" altLang="en-US" dirty="0">
                <a:latin typeface="ＭＳ Ｐゴシック" pitchFamily="50" charset="-128"/>
              </a:rPr>
              <a:t>警察庁　</a:t>
            </a:r>
            <a:r>
              <a:rPr lang="en-US" altLang="ja-JP" dirty="0">
                <a:hlinkClick r:id="rId4"/>
              </a:rPr>
              <a:t> http://</a:t>
            </a:r>
            <a:r>
              <a:rPr lang="en-US" altLang="ja-JP" dirty="0" err="1">
                <a:hlinkClick r:id="rId4"/>
              </a:rPr>
              <a:t>www.npa.go.jp</a:t>
            </a:r>
            <a:r>
              <a:rPr lang="en-US" altLang="ja-JP" dirty="0">
                <a:hlinkClick r:id="rId4"/>
              </a:rPr>
              <a:t>/cyber/statics/</a:t>
            </a:r>
            <a:r>
              <a:rPr lang="en-US" altLang="ja-JP" dirty="0" err="1">
                <a:hlinkClick r:id="rId4"/>
              </a:rPr>
              <a:t>h25</a:t>
            </a:r>
            <a:r>
              <a:rPr lang="en-US" altLang="ja-JP" dirty="0">
                <a:hlinkClick r:id="rId4"/>
              </a:rPr>
              <a:t>/</a:t>
            </a:r>
            <a:r>
              <a:rPr lang="en-US" altLang="ja-JP" dirty="0" err="1">
                <a:hlinkClick r:id="rId4"/>
              </a:rPr>
              <a:t>pdf01-2.pdf</a:t>
            </a:r>
            <a:endParaRPr lang="en-US" altLang="ja-JP" dirty="0">
              <a:latin typeface="ＭＳ Ｐゴシック" pitchFamily="50" charset="-128"/>
            </a:endParaRPr>
          </a:p>
        </p:txBody>
      </p:sp>
      <p:graphicFrame>
        <p:nvGraphicFramePr>
          <p:cNvPr id="6" name="グラフ 5"/>
          <p:cNvGraphicFramePr/>
          <p:nvPr>
            <p:extLst>
              <p:ext uri="{D42A27DB-BD31-4B8C-83A1-F6EECF244321}">
                <p14:modId xmlns:p14="http://schemas.microsoft.com/office/powerpoint/2010/main" val="3834572165"/>
              </p:ext>
            </p:extLst>
          </p:nvPr>
        </p:nvGraphicFramePr>
        <p:xfrm>
          <a:off x="0" y="692696"/>
          <a:ext cx="9144000" cy="554461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2322776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a:spLocks noGrp="1" noChangeArrowheads="1"/>
          </p:cNvSpPr>
          <p:nvPr>
            <p:ph type="sldNum" sz="quarter" idx="12"/>
          </p:nvPr>
        </p:nvSpPr>
        <p:spPr>
          <a:noFill/>
        </p:spPr>
        <p:txBody>
          <a:bodyPr/>
          <a:lstStyle/>
          <a:p>
            <a:fld id="{4C8172A5-2D76-492A-8B81-E31E82FE2903}" type="slidenum">
              <a:rPr lang="en-US" altLang="ja-JP" smtClean="0"/>
              <a:pPr/>
              <a:t>120</a:t>
            </a:fld>
            <a:endParaRPr lang="en-US" altLang="ja-JP" smtClean="0"/>
          </a:p>
        </p:txBody>
      </p:sp>
      <p:sp>
        <p:nvSpPr>
          <p:cNvPr id="135171" name="テキスト ボックス 3"/>
          <p:cNvSpPr txBox="1">
            <a:spLocks noChangeArrowheads="1"/>
          </p:cNvSpPr>
          <p:nvPr/>
        </p:nvSpPr>
        <p:spPr bwMode="auto">
          <a:xfrm>
            <a:off x="0" y="0"/>
            <a:ext cx="7588250"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携帯電話に関する学校と保護者との関わり</a:t>
            </a:r>
          </a:p>
        </p:txBody>
      </p:sp>
      <p:sp>
        <p:nvSpPr>
          <p:cNvPr id="135172" name="テキスト ボックス 6"/>
          <p:cNvSpPr txBox="1">
            <a:spLocks noChangeArrowheads="1"/>
          </p:cNvSpPr>
          <p:nvPr/>
        </p:nvSpPr>
        <p:spPr bwMode="auto">
          <a:xfrm>
            <a:off x="214313" y="1214438"/>
            <a:ext cx="4799012" cy="1384300"/>
          </a:xfrm>
          <a:prstGeom prst="rect">
            <a:avLst/>
          </a:prstGeom>
          <a:noFill/>
          <a:ln w="9525">
            <a:noFill/>
            <a:miter lim="800000"/>
            <a:headEnd/>
            <a:tailEnd/>
          </a:ln>
        </p:spPr>
        <p:txBody>
          <a:bodyPr wrap="none">
            <a:spAutoFit/>
          </a:bodyPr>
          <a:lstStyle/>
          <a:p>
            <a:r>
              <a:rPr lang="ja-JP" altLang="en-US" sz="2800" b="1">
                <a:latin typeface="Calibri" pitchFamily="34" charset="0"/>
              </a:rPr>
              <a:t>・家庭の判断でもたせ、家庭の</a:t>
            </a:r>
            <a:endParaRPr lang="en-US" altLang="ja-JP" sz="2800" b="1">
              <a:latin typeface="Calibri" pitchFamily="34" charset="0"/>
            </a:endParaRPr>
          </a:p>
          <a:p>
            <a:r>
              <a:rPr lang="ja-JP" altLang="en-US" sz="2800" b="1">
                <a:latin typeface="Calibri" pitchFamily="34" charset="0"/>
              </a:rPr>
              <a:t>　ルールのもとで利用するもの</a:t>
            </a:r>
            <a:endParaRPr lang="en-US" altLang="ja-JP" sz="2800" b="1">
              <a:latin typeface="Calibri" pitchFamily="34" charset="0"/>
            </a:endParaRPr>
          </a:p>
          <a:p>
            <a:r>
              <a:rPr lang="ja-JP" altLang="en-US" sz="2800" b="1">
                <a:latin typeface="Calibri" pitchFamily="34" charset="0"/>
              </a:rPr>
              <a:t>・学校外で利用するもの</a:t>
            </a:r>
          </a:p>
        </p:txBody>
      </p:sp>
      <p:sp>
        <p:nvSpPr>
          <p:cNvPr id="135173" name="テキスト ボックス 10"/>
          <p:cNvSpPr txBox="1">
            <a:spLocks noChangeArrowheads="1"/>
          </p:cNvSpPr>
          <p:nvPr/>
        </p:nvSpPr>
        <p:spPr bwMode="auto">
          <a:xfrm>
            <a:off x="5643563" y="1357313"/>
            <a:ext cx="3286125" cy="954087"/>
          </a:xfrm>
          <a:prstGeom prst="rect">
            <a:avLst/>
          </a:prstGeom>
          <a:noFill/>
          <a:ln w="9525">
            <a:noFill/>
            <a:miter lim="800000"/>
            <a:headEnd/>
            <a:tailEnd/>
          </a:ln>
        </p:spPr>
        <p:txBody>
          <a:bodyPr>
            <a:spAutoFit/>
          </a:bodyPr>
          <a:lstStyle/>
          <a:p>
            <a:r>
              <a:rPr lang="ja-JP" altLang="en-US" sz="2800" b="1">
                <a:latin typeface="Calibri" pitchFamily="34" charset="0"/>
              </a:rPr>
              <a:t>携帯電話に関しては</a:t>
            </a:r>
            <a:endParaRPr lang="en-US" altLang="ja-JP" sz="2800" b="1">
              <a:latin typeface="Calibri" pitchFamily="34" charset="0"/>
            </a:endParaRPr>
          </a:p>
          <a:p>
            <a:r>
              <a:rPr lang="ja-JP" altLang="en-US" sz="2800" b="1">
                <a:solidFill>
                  <a:srgbClr val="FF0000"/>
                </a:solidFill>
                <a:latin typeface="Calibri" pitchFamily="34" charset="0"/>
              </a:rPr>
              <a:t>家庭の問題</a:t>
            </a:r>
          </a:p>
        </p:txBody>
      </p:sp>
      <p:sp>
        <p:nvSpPr>
          <p:cNvPr id="135174" name="テキスト ボックス 12"/>
          <p:cNvSpPr txBox="1">
            <a:spLocks noChangeArrowheads="1"/>
          </p:cNvSpPr>
          <p:nvPr/>
        </p:nvSpPr>
        <p:spPr bwMode="auto">
          <a:xfrm>
            <a:off x="1468438" y="5391150"/>
            <a:ext cx="4419600" cy="954088"/>
          </a:xfrm>
          <a:prstGeom prst="rect">
            <a:avLst/>
          </a:prstGeom>
          <a:noFill/>
          <a:ln w="9525">
            <a:noFill/>
            <a:miter lim="800000"/>
            <a:headEnd/>
            <a:tailEnd/>
          </a:ln>
        </p:spPr>
        <p:txBody>
          <a:bodyPr wrap="none">
            <a:spAutoFit/>
          </a:bodyPr>
          <a:lstStyle/>
          <a:p>
            <a:r>
              <a:rPr lang="ja-JP" altLang="en-US" sz="2800" b="1">
                <a:latin typeface="Calibri" pitchFamily="34" charset="0"/>
              </a:rPr>
              <a:t>携帯電話の問題性について</a:t>
            </a:r>
            <a:endParaRPr lang="en-US" altLang="ja-JP" sz="2800" b="1">
              <a:latin typeface="Calibri" pitchFamily="34" charset="0"/>
            </a:endParaRPr>
          </a:p>
          <a:p>
            <a:r>
              <a:rPr lang="ja-JP" altLang="en-US" sz="2800" b="1">
                <a:latin typeface="Calibri" pitchFamily="34" charset="0"/>
              </a:rPr>
              <a:t>保護者へ啓発</a:t>
            </a:r>
          </a:p>
        </p:txBody>
      </p:sp>
      <p:sp>
        <p:nvSpPr>
          <p:cNvPr id="14" name="角丸四角形 13"/>
          <p:cNvSpPr/>
          <p:nvPr/>
        </p:nvSpPr>
        <p:spPr>
          <a:xfrm>
            <a:off x="6286500" y="2857500"/>
            <a:ext cx="1643063"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chemeClr val="tx1"/>
                </a:solidFill>
              </a:rPr>
              <a:t>子ども</a:t>
            </a:r>
          </a:p>
        </p:txBody>
      </p:sp>
      <p:sp>
        <p:nvSpPr>
          <p:cNvPr id="15" name="円/楕円 14"/>
          <p:cNvSpPr/>
          <p:nvPr/>
        </p:nvSpPr>
        <p:spPr>
          <a:xfrm>
            <a:off x="1000125" y="3571875"/>
            <a:ext cx="1643063" cy="157162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3200" b="1" dirty="0">
                <a:solidFill>
                  <a:schemeClr val="tx1"/>
                </a:solidFill>
              </a:rPr>
              <a:t>学校</a:t>
            </a:r>
          </a:p>
        </p:txBody>
      </p:sp>
      <p:sp>
        <p:nvSpPr>
          <p:cNvPr id="16" name="円/楕円 15"/>
          <p:cNvSpPr/>
          <p:nvPr/>
        </p:nvSpPr>
        <p:spPr>
          <a:xfrm>
            <a:off x="6300788" y="4714875"/>
            <a:ext cx="1785937" cy="1785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2800" b="1" dirty="0">
                <a:solidFill>
                  <a:schemeClr val="tx1"/>
                </a:solidFill>
              </a:rPr>
              <a:t>保護者</a:t>
            </a:r>
          </a:p>
        </p:txBody>
      </p:sp>
      <p:sp>
        <p:nvSpPr>
          <p:cNvPr id="17" name="右矢印 16"/>
          <p:cNvSpPr/>
          <p:nvPr/>
        </p:nvSpPr>
        <p:spPr>
          <a:xfrm>
            <a:off x="5072063" y="1428750"/>
            <a:ext cx="571500" cy="642938"/>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8" name="右矢印 17"/>
          <p:cNvSpPr/>
          <p:nvPr/>
        </p:nvSpPr>
        <p:spPr>
          <a:xfrm rot="20973791">
            <a:off x="3094038" y="3449638"/>
            <a:ext cx="2643187" cy="485775"/>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2" name="右矢印 21"/>
          <p:cNvSpPr/>
          <p:nvPr/>
        </p:nvSpPr>
        <p:spPr>
          <a:xfrm rot="659920">
            <a:off x="2987675" y="4652963"/>
            <a:ext cx="2643188" cy="484187"/>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35181" name="テキスト ボックス 22"/>
          <p:cNvSpPr txBox="1">
            <a:spLocks noChangeArrowheads="1"/>
          </p:cNvSpPr>
          <p:nvPr/>
        </p:nvSpPr>
        <p:spPr bwMode="auto">
          <a:xfrm rot="-654495">
            <a:off x="2857500" y="3000375"/>
            <a:ext cx="2428875" cy="461963"/>
          </a:xfrm>
          <a:prstGeom prst="rect">
            <a:avLst/>
          </a:prstGeom>
          <a:noFill/>
          <a:ln w="9525">
            <a:noFill/>
            <a:miter lim="800000"/>
            <a:headEnd/>
            <a:tailEnd/>
          </a:ln>
        </p:spPr>
        <p:txBody>
          <a:bodyPr>
            <a:spAutoFit/>
          </a:bodyPr>
          <a:lstStyle/>
          <a:p>
            <a:r>
              <a:rPr lang="ja-JP" altLang="en-US" sz="2400" b="1">
                <a:latin typeface="Calibri" pitchFamily="34" charset="0"/>
              </a:rPr>
              <a:t>情報モラル教育</a:t>
            </a:r>
          </a:p>
        </p:txBody>
      </p:sp>
      <p:sp>
        <p:nvSpPr>
          <p:cNvPr id="2" name="右矢印 16"/>
          <p:cNvSpPr>
            <a:spLocks noChangeArrowheads="1"/>
          </p:cNvSpPr>
          <p:nvPr/>
        </p:nvSpPr>
        <p:spPr bwMode="auto">
          <a:xfrm rot="-5400000">
            <a:off x="6336507" y="4006056"/>
            <a:ext cx="571500" cy="642937"/>
          </a:xfrm>
          <a:prstGeom prst="rightArrow">
            <a:avLst>
              <a:gd name="adj1" fmla="val 50000"/>
              <a:gd name="adj2" fmla="val 50000"/>
            </a:avLst>
          </a:prstGeom>
          <a:solidFill>
            <a:srgbClr val="FFC000"/>
          </a:solidFill>
          <a:ln w="25400" algn="ctr">
            <a:solidFill>
              <a:srgbClr val="385D8A"/>
            </a:solidFill>
            <a:miter lim="800000"/>
            <a:headEnd/>
            <a:tailEnd/>
          </a:ln>
        </p:spPr>
        <p:txBody>
          <a:bodyPr vert="eaVert" anchor="ctr"/>
          <a:lstStyle/>
          <a:p>
            <a:pPr algn="ctr" fontAlgn="auto">
              <a:spcBef>
                <a:spcPts val="0"/>
              </a:spcBef>
              <a:spcAft>
                <a:spcPts val="0"/>
              </a:spcAft>
              <a:defRPr/>
            </a:pPr>
            <a:endParaRPr lang="ja-JP" altLang="en-US">
              <a:solidFill>
                <a:schemeClr val="lt1"/>
              </a:solidFill>
              <a:latin typeface="+mn-lt"/>
              <a:ea typeface="+mn-ea"/>
            </a:endParaRPr>
          </a:p>
        </p:txBody>
      </p:sp>
      <p:sp>
        <p:nvSpPr>
          <p:cNvPr id="3" name="右矢印 16"/>
          <p:cNvSpPr>
            <a:spLocks noChangeArrowheads="1"/>
          </p:cNvSpPr>
          <p:nvPr/>
        </p:nvSpPr>
        <p:spPr bwMode="auto">
          <a:xfrm rot="5400000">
            <a:off x="7379494" y="4040981"/>
            <a:ext cx="571500" cy="642938"/>
          </a:xfrm>
          <a:prstGeom prst="rightArrow">
            <a:avLst>
              <a:gd name="adj1" fmla="val 50000"/>
              <a:gd name="adj2" fmla="val 50000"/>
            </a:avLst>
          </a:prstGeom>
          <a:solidFill>
            <a:srgbClr val="FFC000"/>
          </a:solidFill>
          <a:ln w="25400" algn="ctr">
            <a:solidFill>
              <a:srgbClr val="385D8A"/>
            </a:solidFill>
            <a:miter lim="800000"/>
            <a:headEnd/>
            <a:tailEnd/>
          </a:ln>
        </p:spPr>
        <p:txBody>
          <a:bodyPr rot="10800000" vert="eaVert" anchor="ctr"/>
          <a:lstStyle/>
          <a:p>
            <a:pPr algn="ctr" fontAlgn="auto">
              <a:spcBef>
                <a:spcPts val="0"/>
              </a:spcBef>
              <a:spcAft>
                <a:spcPts val="0"/>
              </a:spcAft>
              <a:defRPr/>
            </a:pPr>
            <a:endParaRPr lang="ja-JP" altLang="en-US">
              <a:solidFill>
                <a:schemeClr val="lt1"/>
              </a:solidFill>
              <a:latin typeface="+mn-lt"/>
              <a:ea typeface="+mn-ea"/>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a:spLocks noGrp="1" noChangeArrowheads="1"/>
          </p:cNvSpPr>
          <p:nvPr>
            <p:ph type="sldNum" sz="quarter" idx="12"/>
          </p:nvPr>
        </p:nvSpPr>
        <p:spPr>
          <a:noFill/>
        </p:spPr>
        <p:txBody>
          <a:bodyPr/>
          <a:lstStyle/>
          <a:p>
            <a:fld id="{8B0EEAF2-276E-4843-8895-1FE44E3B7FDA}" type="slidenum">
              <a:rPr lang="en-US" altLang="ja-JP" smtClean="0"/>
              <a:pPr/>
              <a:t>121</a:t>
            </a:fld>
            <a:endParaRPr lang="en-US" altLang="ja-JP" smtClean="0"/>
          </a:p>
        </p:txBody>
      </p:sp>
      <p:sp>
        <p:nvSpPr>
          <p:cNvPr id="136195" name="テキスト ボックス 3"/>
          <p:cNvSpPr txBox="1">
            <a:spLocks noChangeArrowheads="1"/>
          </p:cNvSpPr>
          <p:nvPr/>
        </p:nvSpPr>
        <p:spPr bwMode="auto">
          <a:xfrm>
            <a:off x="0" y="0"/>
            <a:ext cx="4818063"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保護者への啓発のポイント</a:t>
            </a:r>
          </a:p>
        </p:txBody>
      </p:sp>
      <p:sp>
        <p:nvSpPr>
          <p:cNvPr id="136196" name="テキスト ボックス 2"/>
          <p:cNvSpPr txBox="1">
            <a:spLocks noChangeArrowheads="1"/>
          </p:cNvSpPr>
          <p:nvPr/>
        </p:nvSpPr>
        <p:spPr bwMode="auto">
          <a:xfrm>
            <a:off x="323850" y="1571625"/>
            <a:ext cx="8640763" cy="4730750"/>
          </a:xfrm>
          <a:prstGeom prst="rect">
            <a:avLst/>
          </a:prstGeom>
          <a:noFill/>
          <a:ln w="9525">
            <a:noFill/>
            <a:miter lim="800000"/>
            <a:headEnd/>
            <a:tailEnd/>
          </a:ln>
        </p:spPr>
        <p:txBody>
          <a:bodyPr>
            <a:spAutoFit/>
          </a:bodyPr>
          <a:lstStyle/>
          <a:p>
            <a:r>
              <a:rPr lang="ja-JP" altLang="en-US" sz="3600" b="1">
                <a:solidFill>
                  <a:srgbClr val="339933"/>
                </a:solidFill>
              </a:rPr>
              <a:t>・保護者が多く集まる場やお便り等で</a:t>
            </a:r>
            <a:endParaRPr lang="en-US" altLang="ja-JP" sz="3600" b="1">
              <a:solidFill>
                <a:srgbClr val="339933"/>
              </a:solidFill>
            </a:endParaRPr>
          </a:p>
          <a:p>
            <a:r>
              <a:rPr lang="ja-JP" altLang="en-US" sz="3600" b="1"/>
              <a:t>　　</a:t>
            </a:r>
            <a:r>
              <a:rPr lang="en-US" altLang="ja-JP" sz="3600" b="1"/>
              <a:t>PTA</a:t>
            </a:r>
            <a:r>
              <a:rPr lang="ja-JP" altLang="en-US" sz="3600" b="1"/>
              <a:t>総会、学年保護者会、入学式など</a:t>
            </a:r>
            <a:endParaRPr lang="en-US" altLang="ja-JP" sz="3600" b="1"/>
          </a:p>
          <a:p>
            <a:endParaRPr lang="en-US" altLang="ja-JP" sz="800" b="1"/>
          </a:p>
          <a:p>
            <a:r>
              <a:rPr lang="ja-JP" altLang="en-US" sz="3600" b="1">
                <a:solidFill>
                  <a:srgbClr val="339933"/>
                </a:solidFill>
              </a:rPr>
              <a:t>・学校での問題事例を紹介</a:t>
            </a:r>
            <a:endParaRPr lang="en-US" altLang="ja-JP" sz="3600" b="1">
              <a:solidFill>
                <a:srgbClr val="339933"/>
              </a:solidFill>
            </a:endParaRPr>
          </a:p>
          <a:p>
            <a:endParaRPr lang="en-US" altLang="ja-JP" sz="800" b="1"/>
          </a:p>
          <a:p>
            <a:r>
              <a:rPr lang="ja-JP" altLang="en-US" sz="3600" b="1">
                <a:solidFill>
                  <a:srgbClr val="339933"/>
                </a:solidFill>
              </a:rPr>
              <a:t>・啓発するときの内容</a:t>
            </a:r>
            <a:endParaRPr lang="en-US" altLang="ja-JP" sz="3600" b="1">
              <a:solidFill>
                <a:srgbClr val="339933"/>
              </a:solidFill>
            </a:endParaRPr>
          </a:p>
          <a:p>
            <a:r>
              <a:rPr lang="ja-JP" altLang="en-US" sz="3600" b="1"/>
              <a:t>　　＊家庭でのルールづくり</a:t>
            </a:r>
            <a:endParaRPr lang="en-US" altLang="ja-JP" sz="3600" b="1"/>
          </a:p>
          <a:p>
            <a:r>
              <a:rPr lang="ja-JP" altLang="en-US" sz="3600" b="1"/>
              <a:t>　　＊親子のコミュニケーション</a:t>
            </a:r>
            <a:endParaRPr lang="en-US" altLang="ja-JP" sz="3600" b="1"/>
          </a:p>
          <a:p>
            <a:r>
              <a:rPr lang="ja-JP" altLang="en-US" sz="3600" b="1"/>
              <a:t>　　＊技術的対策</a:t>
            </a:r>
            <a:endParaRPr lang="en-US" altLang="ja-JP" sz="3600" b="1"/>
          </a:p>
          <a:p>
            <a:r>
              <a:rPr lang="ja-JP" altLang="en-US" sz="3600" b="1"/>
              <a:t>　　　（フィルタリング、迷惑メール対策など）　　</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0"/>
            <a:ext cx="8229600" cy="778098"/>
          </a:xfrm>
        </p:spPr>
        <p:txBody>
          <a:bodyPr/>
          <a:lstStyle/>
          <a:p>
            <a:r>
              <a:rPr kumimoji="1" lang="ja-JP" altLang="en-US" dirty="0" smtClean="0"/>
              <a:t>保護者への働きかけ　例</a:t>
            </a:r>
            <a:endParaRPr kumimoji="1" lang="ja-JP" altLang="en-US" dirty="0"/>
          </a:p>
        </p:txBody>
      </p:sp>
      <p:pic>
        <p:nvPicPr>
          <p:cNvPr id="5" name="コンテンツ プレースホルダー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710664"/>
            <a:ext cx="4320480" cy="6111390"/>
          </a:xfrm>
        </p:spPr>
      </p:pic>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122</a:t>
            </a:fld>
            <a:endParaRPr lang="en-US" altLang="ja-JP"/>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0768"/>
            <a:ext cx="8839200" cy="130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79513" y="2645693"/>
            <a:ext cx="8352927" cy="4062651"/>
          </a:xfrm>
          <a:prstGeom prst="rect">
            <a:avLst/>
          </a:prstGeom>
          <a:solidFill>
            <a:schemeClr val="bg1"/>
          </a:solidFill>
        </p:spPr>
        <p:txBody>
          <a:bodyPr wrap="square" rtlCol="0">
            <a:spAutoFit/>
          </a:bodyPr>
          <a:lstStyle/>
          <a:p>
            <a:r>
              <a:rPr lang="en-US" altLang="ja-JP" sz="2400" b="1" dirty="0"/>
              <a:t>12. </a:t>
            </a:r>
            <a:r>
              <a:rPr lang="ja-JP" altLang="en-US" sz="2400" b="1" dirty="0"/>
              <a:t>本サービス条件を受諾する能力</a:t>
            </a:r>
          </a:p>
          <a:p>
            <a:r>
              <a:rPr lang="ja-JP" altLang="en-US" sz="2400" dirty="0"/>
              <a:t>お客様は、お客様が</a:t>
            </a:r>
            <a:r>
              <a:rPr lang="en-US" altLang="ja-JP" sz="2400" dirty="0"/>
              <a:t>20</a:t>
            </a:r>
            <a:r>
              <a:rPr lang="ja-JP" altLang="en-US" sz="2400" dirty="0"/>
              <a:t>歳以上の成人であること、又は法的に効力のある親若しくは後見人の同意を有すること、並びに本サービス条件に定める条項、条件、義務、確約、表明及び保証を締結し、本サービス条件に従い、これを遵守する完全な資格及び能力を有することを確認します。いずれの場合も、本サービスは</a:t>
            </a:r>
            <a:r>
              <a:rPr lang="en-US" altLang="ja-JP" sz="2400" dirty="0"/>
              <a:t>13</a:t>
            </a:r>
            <a:r>
              <a:rPr lang="ja-JP" altLang="en-US" sz="2400" dirty="0"/>
              <a:t>歳未満の子供による利用を意図していません。あなたが</a:t>
            </a:r>
            <a:r>
              <a:rPr lang="en-US" altLang="ja-JP" sz="2400" dirty="0"/>
              <a:t>13</a:t>
            </a:r>
            <a:r>
              <a:rPr lang="ja-JP" altLang="en-US" sz="2400" dirty="0"/>
              <a:t>歳未満の場合、</a:t>
            </a:r>
            <a:r>
              <a:rPr lang="en-US" altLang="ja-JP" sz="2400" dirty="0"/>
              <a:t>YouTube</a:t>
            </a:r>
            <a:r>
              <a:rPr lang="ja-JP" altLang="en-US" sz="2400" dirty="0"/>
              <a:t>ウェブサイトを利用しないで下さい。あなたに、より適しているサイトが他にも沢山あります。あなたにそのサイトが適しているか、ご両親に相談してください。</a:t>
            </a:r>
          </a:p>
          <a:p>
            <a:r>
              <a:rPr lang="en-US" altLang="ja-JP" dirty="0"/>
              <a:t>https://www.youtube.com/static?template=terms&amp;hl=ja&amp;gl=JP</a:t>
            </a:r>
            <a:endParaRPr kumimoji="1" lang="ja-JP" altLang="en-US" dirty="0"/>
          </a:p>
        </p:txBody>
      </p:sp>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 y="1382042"/>
            <a:ext cx="9072705" cy="1614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テキスト ボックス 7"/>
          <p:cNvSpPr txBox="1"/>
          <p:nvPr/>
        </p:nvSpPr>
        <p:spPr>
          <a:xfrm>
            <a:off x="89756" y="2852936"/>
            <a:ext cx="8659687" cy="3847207"/>
          </a:xfrm>
          <a:prstGeom prst="rect">
            <a:avLst/>
          </a:prstGeom>
          <a:solidFill>
            <a:schemeClr val="bg1"/>
          </a:solidFill>
        </p:spPr>
        <p:txBody>
          <a:bodyPr wrap="square" rtlCol="0">
            <a:spAutoFit/>
          </a:bodyPr>
          <a:lstStyle/>
          <a:p>
            <a:r>
              <a:rPr lang="en-US" altLang="ja-JP" sz="3200" dirty="0"/>
              <a:t>2. </a:t>
            </a:r>
            <a:r>
              <a:rPr lang="ja-JP" altLang="en-US" sz="3200" dirty="0"/>
              <a:t>規約への同意</a:t>
            </a:r>
          </a:p>
          <a:p>
            <a:r>
              <a:rPr lang="en-US" altLang="ja-JP" sz="3200" dirty="0"/>
              <a:t>2.2. </a:t>
            </a:r>
            <a:r>
              <a:rPr lang="ja-JP" altLang="en-US" sz="3200" dirty="0"/>
              <a:t>お客様が未成年者である場合は、親権者など法定代理人の同意を得たうえで本サービスを利用してください。また、お客様が本サービスを事業者のために利用する場合は、当該事業者も本規約に同意したうえで本サービスを利用してください</a:t>
            </a:r>
            <a:r>
              <a:rPr lang="ja-JP" altLang="en-US" sz="3200" dirty="0" smtClean="0"/>
              <a:t>。</a:t>
            </a:r>
            <a:endParaRPr lang="en-US" altLang="ja-JP" sz="3200" dirty="0" smtClean="0"/>
          </a:p>
          <a:p>
            <a:endParaRPr lang="en-US" altLang="ja-JP" sz="2000" dirty="0"/>
          </a:p>
          <a:p>
            <a:r>
              <a:rPr lang="en-US" altLang="ja-JP" sz="3200" dirty="0"/>
              <a:t>http://terms.line.me/line_terms?lang=ja</a:t>
            </a:r>
            <a:r>
              <a:rPr lang="ja-JP" altLang="en-US" sz="3200" dirty="0" smtClean="0"/>
              <a:t> </a:t>
            </a:r>
            <a:endParaRPr kumimoji="1" lang="ja-JP" altLang="en-US" sz="3200" dirty="0"/>
          </a:p>
        </p:txBody>
      </p:sp>
    </p:spTree>
    <p:extLst>
      <p:ext uri="{BB962C8B-B14F-4D97-AF65-F5344CB8AC3E}">
        <p14:creationId xmlns:p14="http://schemas.microsoft.com/office/powerpoint/2010/main" val="16978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29154"/>
            <a:ext cx="8229600" cy="746411"/>
          </a:xfrm>
        </p:spPr>
        <p:txBody>
          <a:bodyPr/>
          <a:lstStyle/>
          <a:p>
            <a:r>
              <a:rPr kumimoji="1" lang="ja-JP" altLang="en-US" dirty="0" smtClean="0"/>
              <a:t>保護者への働きかけ　例</a:t>
            </a:r>
            <a:endParaRPr kumimoji="1" lang="ja-JP" altLang="en-US" dirty="0"/>
          </a:p>
        </p:txBody>
      </p:sp>
      <p:sp>
        <p:nvSpPr>
          <p:cNvPr id="3" name="スライド番号プレースホルダー 2"/>
          <p:cNvSpPr>
            <a:spLocks noGrp="1"/>
          </p:cNvSpPr>
          <p:nvPr>
            <p:ph type="sldNum" sz="quarter" idx="4294967295"/>
          </p:nvPr>
        </p:nvSpPr>
        <p:spPr>
          <a:xfrm>
            <a:off x="6553200" y="6243638"/>
            <a:ext cx="2133600" cy="457200"/>
          </a:xfrm>
          <a:prstGeom prst="rect">
            <a:avLst/>
          </a:prstGeom>
        </p:spPr>
        <p:txBody>
          <a:bodyPr/>
          <a:lstStyle/>
          <a:p>
            <a:pPr>
              <a:defRPr/>
            </a:pPr>
            <a:fld id="{91CC525F-157B-4EE0-A6C1-DC42C91A59D7}" type="slidenum">
              <a:rPr lang="ja-JP" altLang="en-US" smtClean="0"/>
              <a:pPr>
                <a:defRPr/>
              </a:pPr>
              <a:t>123</a:t>
            </a:fld>
            <a:endParaRPr lang="ja-JP" alt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24224"/>
            <a:ext cx="6465168" cy="5789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1232750"/>
            <a:ext cx="381000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35424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a:spLocks noGrp="1" noChangeArrowheads="1"/>
          </p:cNvSpPr>
          <p:nvPr>
            <p:ph type="sldNum" sz="quarter" idx="12"/>
          </p:nvPr>
        </p:nvSpPr>
        <p:spPr>
          <a:noFill/>
        </p:spPr>
        <p:txBody>
          <a:bodyPr/>
          <a:lstStyle/>
          <a:p>
            <a:fld id="{14D38C5F-EF17-486A-91C8-C4B31B64902F}" type="slidenum">
              <a:rPr lang="en-US" altLang="ja-JP" smtClean="0"/>
              <a:pPr/>
              <a:t>124</a:t>
            </a:fld>
            <a:endParaRPr lang="en-US" altLang="ja-JP" smtClean="0"/>
          </a:p>
        </p:txBody>
      </p:sp>
      <p:sp>
        <p:nvSpPr>
          <p:cNvPr id="137219" name="Rectangle 3"/>
          <p:cNvSpPr txBox="1">
            <a:spLocks noChangeArrowheads="1"/>
          </p:cNvSpPr>
          <p:nvPr/>
        </p:nvSpPr>
        <p:spPr bwMode="auto">
          <a:xfrm>
            <a:off x="179388" y="1557338"/>
            <a:ext cx="8686800" cy="4525962"/>
          </a:xfrm>
          <a:prstGeom prst="rect">
            <a:avLst/>
          </a:prstGeom>
          <a:noFill/>
          <a:ln w="9525">
            <a:noFill/>
            <a:miter lim="800000"/>
            <a:headEnd/>
            <a:tailEnd/>
          </a:ln>
        </p:spPr>
        <p:txBody>
          <a:bodyPr/>
          <a:lstStyle/>
          <a:p>
            <a:pPr marL="342900" indent="-342900" eaLnBrk="0" hangingPunct="0">
              <a:spcBef>
                <a:spcPct val="20000"/>
              </a:spcBef>
            </a:pPr>
            <a:endParaRPr lang="en-US" altLang="ja-JP" sz="4800">
              <a:ea typeface="HGP創英角ｺﾞｼｯｸUB" pitchFamily="50" charset="-128"/>
            </a:endParaRPr>
          </a:p>
          <a:p>
            <a:pPr marL="342900" indent="-342900" eaLnBrk="0" hangingPunct="0">
              <a:spcBef>
                <a:spcPct val="20000"/>
              </a:spcBef>
            </a:pPr>
            <a:r>
              <a:rPr lang="ja-JP" altLang="en-US" sz="4800">
                <a:latin typeface="ＭＳ Ｐゴシック" pitchFamily="50" charset="-128"/>
              </a:rPr>
              <a:t>７　</a:t>
            </a:r>
            <a:r>
              <a:rPr lang="ja-JP" altLang="en-US" sz="4800">
                <a:ea typeface="HGP創英角ｺﾞｼｯｸUB" pitchFamily="50" charset="-128"/>
              </a:rPr>
              <a:t>問題発生時の対応</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a:spLocks noGrp="1" noChangeArrowheads="1"/>
          </p:cNvSpPr>
          <p:nvPr>
            <p:ph type="sldNum" sz="quarter" idx="12"/>
          </p:nvPr>
        </p:nvSpPr>
        <p:spPr>
          <a:noFill/>
        </p:spPr>
        <p:txBody>
          <a:bodyPr/>
          <a:lstStyle/>
          <a:p>
            <a:fld id="{24B9B7BF-6069-478A-B7C2-FD867EB6F328}" type="slidenum">
              <a:rPr lang="en-US" altLang="ja-JP" smtClean="0"/>
              <a:pPr/>
              <a:t>125</a:t>
            </a:fld>
            <a:endParaRPr lang="en-US" altLang="ja-JP" smtClean="0"/>
          </a:p>
        </p:txBody>
      </p:sp>
      <p:sp>
        <p:nvSpPr>
          <p:cNvPr id="138243" name="Text Box 2"/>
          <p:cNvSpPr txBox="1">
            <a:spLocks noChangeArrowheads="1"/>
          </p:cNvSpPr>
          <p:nvPr/>
        </p:nvSpPr>
        <p:spPr bwMode="auto">
          <a:xfrm>
            <a:off x="0" y="0"/>
            <a:ext cx="3467100"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問題発生時の対応</a:t>
            </a:r>
          </a:p>
        </p:txBody>
      </p:sp>
      <p:sp>
        <p:nvSpPr>
          <p:cNvPr id="138244" name="Text Box 3"/>
          <p:cNvSpPr txBox="1">
            <a:spLocks noChangeArrowheads="1"/>
          </p:cNvSpPr>
          <p:nvPr/>
        </p:nvSpPr>
        <p:spPr bwMode="auto">
          <a:xfrm>
            <a:off x="395288" y="1341438"/>
            <a:ext cx="7042150" cy="641350"/>
          </a:xfrm>
          <a:prstGeom prst="rect">
            <a:avLst/>
          </a:prstGeom>
          <a:noFill/>
          <a:ln w="9525">
            <a:noFill/>
            <a:miter lim="800000"/>
            <a:headEnd/>
            <a:tailEnd/>
          </a:ln>
        </p:spPr>
        <p:txBody>
          <a:bodyPr wrap="none">
            <a:spAutoFit/>
          </a:bodyPr>
          <a:lstStyle/>
          <a:p>
            <a:r>
              <a:rPr lang="ja-JP" altLang="en-US" sz="3600" b="1">
                <a:solidFill>
                  <a:srgbClr val="FF0000"/>
                </a:solidFill>
                <a:latin typeface="Tahoma" pitchFamily="34" charset="0"/>
              </a:rPr>
              <a:t>問題発生時の校内対応組織の確立</a:t>
            </a:r>
          </a:p>
        </p:txBody>
      </p:sp>
      <p:sp>
        <p:nvSpPr>
          <p:cNvPr id="109572" name="Text Box 4"/>
          <p:cNvSpPr txBox="1">
            <a:spLocks noChangeArrowheads="1"/>
          </p:cNvSpPr>
          <p:nvPr/>
        </p:nvSpPr>
        <p:spPr bwMode="auto">
          <a:xfrm>
            <a:off x="611188" y="5734050"/>
            <a:ext cx="8002587" cy="519113"/>
          </a:xfrm>
          <a:prstGeom prst="rect">
            <a:avLst/>
          </a:prstGeom>
          <a:noFill/>
          <a:ln w="9525">
            <a:noFill/>
            <a:miter lim="800000"/>
            <a:headEnd/>
            <a:tailEnd/>
          </a:ln>
        </p:spPr>
        <p:txBody>
          <a:bodyPr wrap="none">
            <a:spAutoFit/>
          </a:bodyPr>
          <a:lstStyle/>
          <a:p>
            <a:r>
              <a:rPr lang="ja-JP" altLang="en-US" sz="2800" b="1">
                <a:solidFill>
                  <a:srgbClr val="006600"/>
                </a:solidFill>
                <a:latin typeface="Tahoma" pitchFamily="34" charset="0"/>
              </a:rPr>
              <a:t>＊証拠となるデータがある場合は保存、印刷しておく</a:t>
            </a:r>
          </a:p>
        </p:txBody>
      </p:sp>
      <p:sp>
        <p:nvSpPr>
          <p:cNvPr id="109573" name="AutoShape 5"/>
          <p:cNvSpPr>
            <a:spLocks noChangeArrowheads="1"/>
          </p:cNvSpPr>
          <p:nvPr/>
        </p:nvSpPr>
        <p:spPr bwMode="auto">
          <a:xfrm>
            <a:off x="611188" y="3357563"/>
            <a:ext cx="2879725" cy="1655762"/>
          </a:xfrm>
          <a:prstGeom prst="irregularSeal1">
            <a:avLst/>
          </a:prstGeom>
          <a:solidFill>
            <a:srgbClr val="66FFCC"/>
          </a:solidFill>
          <a:ln w="9525">
            <a:solidFill>
              <a:schemeClr val="tx1"/>
            </a:solidFill>
            <a:miter lim="800000"/>
            <a:headEnd/>
            <a:tailEnd/>
          </a:ln>
        </p:spPr>
        <p:txBody>
          <a:bodyPr wrap="none" anchor="ctr"/>
          <a:lstStyle/>
          <a:p>
            <a:pPr algn="ctr"/>
            <a:r>
              <a:rPr lang="ja-JP" altLang="en-US" sz="2800" b="1">
                <a:latin typeface="Tahoma" pitchFamily="34" charset="0"/>
              </a:rPr>
              <a:t>問題発生</a:t>
            </a:r>
          </a:p>
        </p:txBody>
      </p:sp>
      <p:sp>
        <p:nvSpPr>
          <p:cNvPr id="138247" name="Text Box 6"/>
          <p:cNvSpPr txBox="1">
            <a:spLocks noChangeArrowheads="1"/>
          </p:cNvSpPr>
          <p:nvPr/>
        </p:nvSpPr>
        <p:spPr bwMode="auto">
          <a:xfrm>
            <a:off x="395288" y="2060575"/>
            <a:ext cx="8496300" cy="579438"/>
          </a:xfrm>
          <a:prstGeom prst="rect">
            <a:avLst/>
          </a:prstGeom>
          <a:noFill/>
          <a:ln w="9525">
            <a:noFill/>
            <a:miter lim="800000"/>
            <a:headEnd/>
            <a:tailEnd/>
          </a:ln>
        </p:spPr>
        <p:txBody>
          <a:bodyPr>
            <a:spAutoFit/>
          </a:bodyPr>
          <a:lstStyle/>
          <a:p>
            <a:r>
              <a:rPr lang="ja-JP" altLang="en-US" sz="3200" b="1">
                <a:latin typeface="Tahoma" pitchFamily="34" charset="0"/>
              </a:rPr>
              <a:t>管理職、情報教育担当、生徒指導担当が中心</a:t>
            </a:r>
          </a:p>
        </p:txBody>
      </p:sp>
      <p:sp>
        <p:nvSpPr>
          <p:cNvPr id="109575" name="Rectangle 7"/>
          <p:cNvSpPr>
            <a:spLocks noChangeArrowheads="1"/>
          </p:cNvSpPr>
          <p:nvPr/>
        </p:nvSpPr>
        <p:spPr bwMode="auto">
          <a:xfrm>
            <a:off x="3779838" y="3357563"/>
            <a:ext cx="4176712" cy="1008062"/>
          </a:xfrm>
          <a:prstGeom prst="rect">
            <a:avLst/>
          </a:prstGeom>
          <a:solidFill>
            <a:srgbClr val="CCFF33"/>
          </a:solidFill>
          <a:ln w="9525">
            <a:solidFill>
              <a:schemeClr val="tx1"/>
            </a:solidFill>
            <a:miter lim="800000"/>
            <a:headEnd/>
            <a:tailEnd/>
          </a:ln>
        </p:spPr>
        <p:txBody>
          <a:bodyPr wrap="none" anchor="ctr"/>
          <a:lstStyle/>
          <a:p>
            <a:r>
              <a:rPr lang="ja-JP" altLang="en-US" sz="2800" b="1">
                <a:latin typeface="Tahoma" pitchFamily="34" charset="0"/>
              </a:rPr>
              <a:t>どういう問題なのか、状況</a:t>
            </a:r>
          </a:p>
          <a:p>
            <a:r>
              <a:rPr lang="ja-JP" altLang="en-US" sz="2800" b="1">
                <a:latin typeface="Tahoma" pitchFamily="34" charset="0"/>
              </a:rPr>
              <a:t>を正確に把握</a:t>
            </a:r>
          </a:p>
        </p:txBody>
      </p:sp>
      <p:sp>
        <p:nvSpPr>
          <p:cNvPr id="109576" name="AutoShape 8"/>
          <p:cNvSpPr>
            <a:spLocks noChangeArrowheads="1"/>
          </p:cNvSpPr>
          <p:nvPr/>
        </p:nvSpPr>
        <p:spPr bwMode="auto">
          <a:xfrm>
            <a:off x="5508625" y="4437063"/>
            <a:ext cx="485775" cy="358775"/>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ja-JP" altLang="en-US"/>
          </a:p>
        </p:txBody>
      </p:sp>
      <p:sp>
        <p:nvSpPr>
          <p:cNvPr id="109577" name="Text Box 9"/>
          <p:cNvSpPr txBox="1">
            <a:spLocks noChangeArrowheads="1"/>
          </p:cNvSpPr>
          <p:nvPr/>
        </p:nvSpPr>
        <p:spPr bwMode="auto">
          <a:xfrm>
            <a:off x="3851275" y="4868863"/>
            <a:ext cx="3811588" cy="588962"/>
          </a:xfrm>
          <a:prstGeom prst="rect">
            <a:avLst/>
          </a:prstGeom>
          <a:noFill/>
          <a:ln w="9525">
            <a:solidFill>
              <a:schemeClr val="tx1"/>
            </a:solidFill>
            <a:miter lim="800000"/>
            <a:headEnd/>
            <a:tailEnd/>
          </a:ln>
        </p:spPr>
        <p:txBody>
          <a:bodyPr wrap="none">
            <a:spAutoFit/>
          </a:bodyPr>
          <a:lstStyle/>
          <a:p>
            <a:r>
              <a:rPr lang="ja-JP" altLang="en-US" sz="3200" b="1">
                <a:latin typeface="Tahoma" pitchFamily="34" charset="0"/>
              </a:rPr>
              <a:t>具体的な対応の検討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9575"/>
                                        </p:tgtEl>
                                        <p:attrNameLst>
                                          <p:attrName>style.visibility</p:attrName>
                                        </p:attrNameLst>
                                      </p:cBhvr>
                                      <p:to>
                                        <p:strVal val="visible"/>
                                      </p:to>
                                    </p:set>
                                    <p:animEffect transition="in" filter="dissolve">
                                      <p:cBhvr>
                                        <p:cTn id="12" dur="500"/>
                                        <p:tgtEl>
                                          <p:spTgt spid="109575"/>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9576"/>
                                        </p:tgtEl>
                                        <p:attrNameLst>
                                          <p:attrName>style.visibility</p:attrName>
                                        </p:attrNameLst>
                                      </p:cBhvr>
                                      <p:to>
                                        <p:strVal val="visible"/>
                                      </p:to>
                                    </p:set>
                                    <p:animEffect transition="in" filter="dissolve">
                                      <p:cBhvr>
                                        <p:cTn id="15" dur="500"/>
                                        <p:tgtEl>
                                          <p:spTgt spid="109576"/>
                                        </p:tgtEl>
                                      </p:cBhvr>
                                    </p:animEffect>
                                  </p:childTnLst>
                                </p:cTn>
                              </p:par>
                            </p:childTnLst>
                          </p:cTn>
                        </p:par>
                        <p:par>
                          <p:cTn id="16" fill="hold" nodeType="with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09577"/>
                                        </p:tgtEl>
                                        <p:attrNameLst>
                                          <p:attrName>style.visibility</p:attrName>
                                        </p:attrNameLst>
                                      </p:cBhvr>
                                      <p:to>
                                        <p:strVal val="visible"/>
                                      </p:to>
                                    </p:set>
                                    <p:animEffect transition="in" filter="dissolve">
                                      <p:cBhvr>
                                        <p:cTn id="19" dur="500"/>
                                        <p:tgtEl>
                                          <p:spTgt spid="10957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09572"/>
                                        </p:tgtEl>
                                        <p:attrNameLst>
                                          <p:attrName>style.visibility</p:attrName>
                                        </p:attrNameLst>
                                      </p:cBhvr>
                                      <p:to>
                                        <p:strVal val="visible"/>
                                      </p:to>
                                    </p:set>
                                    <p:animEffect transition="in" filter="dissolve">
                                      <p:cBhvr>
                                        <p:cTn id="24"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P spid="109573" grpId="0" animBg="1"/>
      <p:bldP spid="109575" grpId="0" animBg="1"/>
      <p:bldP spid="109576" grpId="0" animBg="1"/>
      <p:bldP spid="109577"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sldNum" sz="quarter" idx="12"/>
          </p:nvPr>
        </p:nvSpPr>
        <p:spPr>
          <a:noFill/>
        </p:spPr>
        <p:txBody>
          <a:bodyPr/>
          <a:lstStyle/>
          <a:p>
            <a:fld id="{82B64129-11D0-44D8-A959-06A9B968E394}" type="slidenum">
              <a:rPr lang="en-US" altLang="ja-JP" smtClean="0"/>
              <a:pPr/>
              <a:t>126</a:t>
            </a:fld>
            <a:endParaRPr lang="en-US" altLang="ja-JP" smtClean="0"/>
          </a:p>
        </p:txBody>
      </p:sp>
      <p:sp>
        <p:nvSpPr>
          <p:cNvPr id="139267" name="Text Box 2"/>
          <p:cNvSpPr txBox="1">
            <a:spLocks noChangeArrowheads="1"/>
          </p:cNvSpPr>
          <p:nvPr/>
        </p:nvSpPr>
        <p:spPr bwMode="auto">
          <a:xfrm>
            <a:off x="611188" y="2276475"/>
            <a:ext cx="7993062" cy="3935413"/>
          </a:xfrm>
          <a:prstGeom prst="rect">
            <a:avLst/>
          </a:prstGeom>
          <a:solidFill>
            <a:srgbClr val="CCFFCC"/>
          </a:solidFill>
          <a:ln w="9525">
            <a:noFill/>
            <a:miter lim="800000"/>
            <a:headEnd/>
            <a:tailEnd/>
          </a:ln>
        </p:spPr>
        <p:txBody>
          <a:bodyPr>
            <a:spAutoFit/>
          </a:bodyPr>
          <a:lstStyle/>
          <a:p>
            <a:r>
              <a:rPr lang="ja-JP" altLang="en-US" sz="2800" b="1">
                <a:latin typeface="Tahoma" pitchFamily="34" charset="0"/>
              </a:rPr>
              <a:t>・いつ、どこで起こったことか</a:t>
            </a:r>
          </a:p>
          <a:p>
            <a:r>
              <a:rPr lang="ja-JP" altLang="en-US" sz="2800" b="1">
                <a:latin typeface="Tahoma" pitchFamily="34" charset="0"/>
              </a:rPr>
              <a:t>・誰が関わっているのか「個人」</a:t>
            </a:r>
            <a:r>
              <a:rPr lang="en-US" altLang="ja-JP" sz="2800" b="1">
                <a:latin typeface="Tahoma" pitchFamily="34" charset="0"/>
              </a:rPr>
              <a:t>｢</a:t>
            </a:r>
            <a:r>
              <a:rPr lang="ja-JP" altLang="en-US" sz="2800" b="1">
                <a:latin typeface="Tahoma" pitchFamily="34" charset="0"/>
              </a:rPr>
              <a:t>複数」「他校」</a:t>
            </a:r>
          </a:p>
          <a:p>
            <a:r>
              <a:rPr lang="ja-JP" altLang="en-US" sz="2800" b="1">
                <a:latin typeface="Tahoma" pitchFamily="34" charset="0"/>
              </a:rPr>
              <a:t>・対外的な問題か　　　　・緊急性はあるか</a:t>
            </a:r>
          </a:p>
          <a:p>
            <a:r>
              <a:rPr lang="ja-JP" altLang="en-US" sz="2800" b="1">
                <a:latin typeface="Tahoma" pitchFamily="34" charset="0"/>
              </a:rPr>
              <a:t>・危険性は高いか　　　　・いたずらか、犯罪か</a:t>
            </a:r>
          </a:p>
          <a:p>
            <a:r>
              <a:rPr lang="ja-JP" altLang="en-US" sz="2800" b="1">
                <a:latin typeface="Tahoma" pitchFamily="34" charset="0"/>
              </a:rPr>
              <a:t>・校内で対応できるか、外部機関に依頼が必要か</a:t>
            </a:r>
          </a:p>
          <a:p>
            <a:r>
              <a:rPr lang="ja-JP" altLang="en-US" sz="2800" b="1">
                <a:latin typeface="Tahoma" pitchFamily="34" charset="0"/>
              </a:rPr>
              <a:t>・被害者か加害者か　　・保護者への連絡は必要か</a:t>
            </a:r>
          </a:p>
          <a:p>
            <a:r>
              <a:rPr lang="ja-JP" altLang="en-US" sz="2800" b="1">
                <a:latin typeface="Tahoma" pitchFamily="34" charset="0"/>
              </a:rPr>
              <a:t>・被害は「コンピュータ」「情報」「人」か</a:t>
            </a:r>
          </a:p>
          <a:p>
            <a:r>
              <a:rPr lang="ja-JP" altLang="en-US" sz="2800" b="1">
                <a:latin typeface="Tahoma" pitchFamily="34" charset="0"/>
              </a:rPr>
              <a:t>・学校がどの程度関わっている問題か</a:t>
            </a:r>
          </a:p>
          <a:p>
            <a:r>
              <a:rPr lang="ja-JP" altLang="en-US" sz="2800" b="1">
                <a:latin typeface="Tahoma" pitchFamily="34" charset="0"/>
              </a:rPr>
              <a:t>・被害が拡大する可能性はあるか　　等</a:t>
            </a:r>
            <a:endParaRPr lang="ja-JP" altLang="en-US">
              <a:latin typeface="Tahoma" pitchFamily="34" charset="0"/>
            </a:endParaRPr>
          </a:p>
        </p:txBody>
      </p:sp>
      <p:sp>
        <p:nvSpPr>
          <p:cNvPr id="139268" name="Text Box 3"/>
          <p:cNvSpPr txBox="1">
            <a:spLocks noChangeArrowheads="1"/>
          </p:cNvSpPr>
          <p:nvPr/>
        </p:nvSpPr>
        <p:spPr bwMode="auto">
          <a:xfrm>
            <a:off x="323850" y="0"/>
            <a:ext cx="3427413"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具体的な検討事項</a:t>
            </a:r>
          </a:p>
        </p:txBody>
      </p:sp>
      <p:sp>
        <p:nvSpPr>
          <p:cNvPr id="139269" name="Text Box 4"/>
          <p:cNvSpPr txBox="1">
            <a:spLocks noChangeArrowheads="1"/>
          </p:cNvSpPr>
          <p:nvPr/>
        </p:nvSpPr>
        <p:spPr bwMode="auto">
          <a:xfrm>
            <a:off x="539750" y="1125538"/>
            <a:ext cx="7920038" cy="1076325"/>
          </a:xfrm>
          <a:prstGeom prst="rect">
            <a:avLst/>
          </a:prstGeom>
          <a:noFill/>
          <a:ln w="9525">
            <a:noFill/>
            <a:miter lim="800000"/>
            <a:headEnd/>
            <a:tailEnd/>
          </a:ln>
        </p:spPr>
        <p:txBody>
          <a:bodyPr>
            <a:spAutoFit/>
          </a:bodyPr>
          <a:lstStyle/>
          <a:p>
            <a:r>
              <a:rPr lang="ja-JP" altLang="en-US" sz="3200" b="1">
                <a:solidFill>
                  <a:srgbClr val="006600"/>
                </a:solidFill>
                <a:latin typeface="Tahoma" pitchFamily="34" charset="0"/>
              </a:rPr>
              <a:t>＊通常の児童・生徒指導の場合と重なる部分は多い</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a:spLocks noGrp="1" noChangeArrowheads="1"/>
          </p:cNvSpPr>
          <p:nvPr>
            <p:ph type="sldNum" sz="quarter" idx="12"/>
          </p:nvPr>
        </p:nvSpPr>
        <p:spPr>
          <a:noFill/>
        </p:spPr>
        <p:txBody>
          <a:bodyPr/>
          <a:lstStyle/>
          <a:p>
            <a:fld id="{36760D14-FB5D-40BD-82BD-836112E75956}" type="slidenum">
              <a:rPr lang="en-US" altLang="ja-JP" smtClean="0"/>
              <a:pPr/>
              <a:t>127</a:t>
            </a:fld>
            <a:endParaRPr lang="en-US" altLang="ja-JP" smtClean="0"/>
          </a:p>
        </p:txBody>
      </p:sp>
      <p:sp>
        <p:nvSpPr>
          <p:cNvPr id="140291" name="Text Box 2"/>
          <p:cNvSpPr txBox="1">
            <a:spLocks noChangeArrowheads="1"/>
          </p:cNvSpPr>
          <p:nvPr/>
        </p:nvSpPr>
        <p:spPr bwMode="auto">
          <a:xfrm>
            <a:off x="395288" y="0"/>
            <a:ext cx="3316287"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問題に応じた対応</a:t>
            </a:r>
          </a:p>
        </p:txBody>
      </p:sp>
      <p:sp>
        <p:nvSpPr>
          <p:cNvPr id="140292" name="Text Box 3" descr="新聞紙"/>
          <p:cNvSpPr txBox="1">
            <a:spLocks noChangeArrowheads="1"/>
          </p:cNvSpPr>
          <p:nvPr/>
        </p:nvSpPr>
        <p:spPr bwMode="auto">
          <a:xfrm>
            <a:off x="179512" y="1052736"/>
            <a:ext cx="8784976" cy="4673074"/>
          </a:xfrm>
          <a:prstGeom prst="rect">
            <a:avLst/>
          </a:prstGeom>
          <a:blipFill dpi="0" rotWithShape="1">
            <a:blip r:embed="rId3" cstate="print"/>
            <a:srcRect/>
            <a:tile tx="0" ty="0" sx="100000" sy="100000" flip="none" algn="tl"/>
          </a:blipFill>
          <a:ln w="9525">
            <a:noFill/>
            <a:miter lim="800000"/>
            <a:headEnd/>
            <a:tailEnd/>
          </a:ln>
        </p:spPr>
        <p:txBody>
          <a:bodyPr wrap="square">
            <a:spAutoFit/>
          </a:bodyPr>
          <a:lstStyle/>
          <a:p>
            <a:r>
              <a:rPr lang="ja-JP" altLang="en-US" sz="3200" b="1" dirty="0">
                <a:latin typeface="Tahoma" pitchFamily="34" charset="0"/>
              </a:rPr>
              <a:t>１　該当児童生徒への注意、指導</a:t>
            </a:r>
          </a:p>
          <a:p>
            <a:endParaRPr lang="ja-JP" altLang="en-US" sz="1400" b="1" dirty="0">
              <a:latin typeface="Tahoma" pitchFamily="34" charset="0"/>
            </a:endParaRPr>
          </a:p>
          <a:p>
            <a:r>
              <a:rPr lang="ja-JP" altLang="en-US" sz="3200" b="1" dirty="0">
                <a:latin typeface="Tahoma" pitchFamily="34" charset="0"/>
              </a:rPr>
              <a:t>２　保護者への連絡、協力依頼</a:t>
            </a:r>
          </a:p>
          <a:p>
            <a:endParaRPr lang="ja-JP" altLang="en-US" sz="1400" b="1" dirty="0">
              <a:latin typeface="Tahoma" pitchFamily="34" charset="0"/>
            </a:endParaRPr>
          </a:p>
          <a:p>
            <a:r>
              <a:rPr lang="ja-JP" altLang="en-US" sz="3200" b="1" dirty="0">
                <a:latin typeface="Tahoma" pitchFamily="34" charset="0"/>
              </a:rPr>
              <a:t>３　外部機関への相談、連絡、報告</a:t>
            </a:r>
          </a:p>
          <a:p>
            <a:r>
              <a:rPr lang="ja-JP" altLang="en-US" sz="3200" b="1" dirty="0">
                <a:latin typeface="Tahoma" pitchFamily="34" charset="0"/>
              </a:rPr>
              <a:t>　　（他校、警察、教育委員会等）</a:t>
            </a:r>
          </a:p>
          <a:p>
            <a:endParaRPr lang="ja-JP" altLang="en-US" sz="1400" b="1" dirty="0">
              <a:latin typeface="Tahoma" pitchFamily="34" charset="0"/>
            </a:endParaRPr>
          </a:p>
          <a:p>
            <a:r>
              <a:rPr lang="ja-JP" altLang="en-US" sz="3200" b="1" dirty="0">
                <a:latin typeface="Tahoma" pitchFamily="34" charset="0"/>
              </a:rPr>
              <a:t>４　クラス、学年、学校の児童生徒への</a:t>
            </a:r>
            <a:r>
              <a:rPr lang="ja-JP" altLang="en-US" sz="3200" b="1" dirty="0" smtClean="0">
                <a:latin typeface="Tahoma" pitchFamily="34" charset="0"/>
              </a:rPr>
              <a:t>指導</a:t>
            </a:r>
            <a:endParaRPr lang="en-US" altLang="ja-JP" sz="3200" b="1" dirty="0" smtClean="0">
              <a:latin typeface="Tahoma" pitchFamily="34" charset="0"/>
            </a:endParaRPr>
          </a:p>
          <a:p>
            <a:endParaRPr lang="en-US" altLang="ja-JP" sz="3200" b="1" dirty="0">
              <a:latin typeface="Tahoma" pitchFamily="34" charset="0"/>
            </a:endParaRPr>
          </a:p>
          <a:p>
            <a:r>
              <a:rPr lang="en-US" altLang="ja-JP" sz="3200" b="1" dirty="0">
                <a:latin typeface="Tahoma" pitchFamily="34" charset="0"/>
              </a:rPr>
              <a:t>※</a:t>
            </a:r>
            <a:r>
              <a:rPr lang="ja-JP" altLang="en-US" sz="3200" b="1" dirty="0">
                <a:latin typeface="Tahoma" pitchFamily="34" charset="0"/>
              </a:rPr>
              <a:t>　いじめの場合　</a:t>
            </a:r>
            <a:r>
              <a:rPr lang="ja-JP" altLang="en-US" sz="3200" b="1" dirty="0" smtClean="0">
                <a:latin typeface="Tahoma" pitchFamily="34" charset="0"/>
              </a:rPr>
              <a:t>→</a:t>
            </a:r>
            <a:r>
              <a:rPr lang="ja-JP" altLang="en-US" sz="3200" b="1" dirty="0">
                <a:latin typeface="Tahoma" pitchFamily="34" charset="0"/>
              </a:rPr>
              <a:t>　いじめ防止対策</a:t>
            </a:r>
            <a:r>
              <a:rPr lang="ja-JP" altLang="en-US" sz="3200" b="1" dirty="0" smtClean="0">
                <a:latin typeface="Tahoma" pitchFamily="34" charset="0"/>
              </a:rPr>
              <a:t>推進法</a:t>
            </a:r>
            <a:endParaRPr lang="en-US" altLang="ja-JP" sz="3200" b="1" dirty="0" smtClean="0">
              <a:latin typeface="Tahoma" pitchFamily="34" charset="0"/>
            </a:endParaRPr>
          </a:p>
          <a:p>
            <a:pPr>
              <a:lnSpc>
                <a:spcPts val="3840"/>
              </a:lnSpc>
            </a:pPr>
            <a:r>
              <a:rPr lang="ja-JP" altLang="en-US" sz="3200" b="1" dirty="0" smtClean="0">
                <a:latin typeface="Tahoma" pitchFamily="34" charset="0"/>
              </a:rPr>
              <a:t>　　　　　　　　　　　　　　 （</a:t>
            </a:r>
            <a:r>
              <a:rPr lang="ja-JP" altLang="en-US" sz="3200" b="1" dirty="0">
                <a:latin typeface="Tahoma" pitchFamily="34" charset="0"/>
              </a:rPr>
              <a:t>基本方針）に応じた対応　</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a:spLocks noGrp="1" noChangeArrowheads="1"/>
          </p:cNvSpPr>
          <p:nvPr>
            <p:ph type="sldNum" sz="quarter" idx="12"/>
          </p:nvPr>
        </p:nvSpPr>
        <p:spPr>
          <a:noFill/>
        </p:spPr>
        <p:txBody>
          <a:bodyPr/>
          <a:lstStyle/>
          <a:p>
            <a:fld id="{32355301-D3A8-4261-8EB2-7BEAFC28E91A}" type="slidenum">
              <a:rPr lang="en-US" altLang="ja-JP" smtClean="0"/>
              <a:pPr/>
              <a:t>128</a:t>
            </a:fld>
            <a:endParaRPr lang="en-US" altLang="ja-JP" smtClean="0"/>
          </a:p>
        </p:txBody>
      </p:sp>
      <p:sp>
        <p:nvSpPr>
          <p:cNvPr id="141315" name="Text Box 3"/>
          <p:cNvSpPr txBox="1">
            <a:spLocks noChangeArrowheads="1"/>
          </p:cNvSpPr>
          <p:nvPr/>
        </p:nvSpPr>
        <p:spPr bwMode="auto">
          <a:xfrm>
            <a:off x="382588" y="852488"/>
            <a:ext cx="8761412" cy="5509200"/>
          </a:xfrm>
          <a:prstGeom prst="rect">
            <a:avLst/>
          </a:prstGeom>
          <a:noFill/>
          <a:ln w="9525">
            <a:noFill/>
            <a:miter lim="800000"/>
            <a:headEnd/>
            <a:tailEnd/>
          </a:ln>
        </p:spPr>
        <p:txBody>
          <a:bodyPr wrap="square">
            <a:spAutoFit/>
          </a:bodyPr>
          <a:lstStyle/>
          <a:p>
            <a:r>
              <a:rPr lang="ja-JP" altLang="en-US" sz="3200" b="1" dirty="0">
                <a:solidFill>
                  <a:schemeClr val="accent2"/>
                </a:solidFill>
              </a:rPr>
              <a:t>１）早期発見，児童生徒・保護者からの相談受付</a:t>
            </a:r>
          </a:p>
          <a:p>
            <a:r>
              <a:rPr lang="ja-JP" altLang="en-US" sz="2400" b="1" dirty="0"/>
              <a:t>　　・担任や生徒指導担当にいつでも気軽に相談してよいことを　　</a:t>
            </a:r>
          </a:p>
          <a:p>
            <a:r>
              <a:rPr lang="ja-JP" altLang="en-US" b="1" dirty="0"/>
              <a:t>　　　　</a:t>
            </a:r>
            <a:r>
              <a:rPr lang="ja-JP" altLang="en-US" sz="2400" b="1" dirty="0"/>
              <a:t>伝え，まずは学校に相談してもらうようにする。</a:t>
            </a:r>
          </a:p>
          <a:p>
            <a:endParaRPr lang="ja-JP" altLang="en-US" sz="2400" b="1" dirty="0"/>
          </a:p>
          <a:p>
            <a:r>
              <a:rPr lang="ja-JP" altLang="en-US" sz="2400" b="1" dirty="0"/>
              <a:t>　　・ 児童生徒の「いつもと違う」というネットいじめの兆候を見逃</a:t>
            </a:r>
          </a:p>
          <a:p>
            <a:r>
              <a:rPr lang="ja-JP" altLang="en-US" sz="2400" b="1" dirty="0"/>
              <a:t>　　　さないようにしたり，問題のある書き込みをネットパトロール</a:t>
            </a:r>
          </a:p>
          <a:p>
            <a:r>
              <a:rPr lang="ja-JP" altLang="en-US" sz="2400" b="1" dirty="0"/>
              <a:t>　　　で探したりして，早期発見を心がける。</a:t>
            </a:r>
          </a:p>
          <a:p>
            <a:endParaRPr lang="ja-JP" altLang="en-US" sz="2400" b="1" dirty="0"/>
          </a:p>
          <a:p>
            <a:r>
              <a:rPr lang="ja-JP" altLang="en-US" sz="3200" b="1" dirty="0">
                <a:solidFill>
                  <a:schemeClr val="accent2"/>
                </a:solidFill>
              </a:rPr>
              <a:t>２）書き込み内容の確認と証拠保全</a:t>
            </a:r>
          </a:p>
          <a:p>
            <a:r>
              <a:rPr lang="ja-JP" altLang="en-US" sz="2400" b="1" dirty="0"/>
              <a:t>　　・ 誹謗中傷などの書き込み内容を確認し，書き込みをプリント</a:t>
            </a:r>
          </a:p>
          <a:p>
            <a:r>
              <a:rPr lang="ja-JP" altLang="en-US" sz="2400" b="1" dirty="0"/>
              <a:t>　　　アウトしたり，携帯電話の場合には画面の写真を保存して</a:t>
            </a:r>
          </a:p>
          <a:p>
            <a:r>
              <a:rPr lang="ja-JP" altLang="en-US" sz="2400" b="1" dirty="0"/>
              <a:t>　　　証拠保全をする。</a:t>
            </a:r>
          </a:p>
          <a:p>
            <a:r>
              <a:rPr lang="ja-JP" altLang="en-US" sz="2400" b="1" dirty="0"/>
              <a:t>　　・ 掲示板のアドレスやメール送信元のアドレス，メール本文も，</a:t>
            </a:r>
          </a:p>
          <a:p>
            <a:r>
              <a:rPr lang="ja-JP" altLang="en-US" sz="2400" b="1" dirty="0"/>
              <a:t>　　　削除せずに保存する。</a:t>
            </a:r>
          </a:p>
        </p:txBody>
      </p:sp>
      <p:sp>
        <p:nvSpPr>
          <p:cNvPr id="141316" name="テキスト ボックス 4"/>
          <p:cNvSpPr txBox="1">
            <a:spLocks noChangeArrowheads="1"/>
          </p:cNvSpPr>
          <p:nvPr/>
        </p:nvSpPr>
        <p:spPr bwMode="auto">
          <a:xfrm>
            <a:off x="0" y="0"/>
            <a:ext cx="484187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ネットいじめへの対応例（１）</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a:spLocks noGrp="1" noChangeArrowheads="1"/>
          </p:cNvSpPr>
          <p:nvPr>
            <p:ph type="sldNum" sz="quarter" idx="12"/>
          </p:nvPr>
        </p:nvSpPr>
        <p:spPr>
          <a:noFill/>
        </p:spPr>
        <p:txBody>
          <a:bodyPr/>
          <a:lstStyle/>
          <a:p>
            <a:fld id="{3F742BB8-51FB-4D4E-9EFE-3CFA922DB90A}" type="slidenum">
              <a:rPr lang="en-US" altLang="ja-JP" smtClean="0"/>
              <a:pPr/>
              <a:t>129</a:t>
            </a:fld>
            <a:endParaRPr lang="en-US" altLang="ja-JP" smtClean="0"/>
          </a:p>
        </p:txBody>
      </p:sp>
      <p:sp>
        <p:nvSpPr>
          <p:cNvPr id="142339" name="Text Box 3"/>
          <p:cNvSpPr txBox="1">
            <a:spLocks noChangeArrowheads="1"/>
          </p:cNvSpPr>
          <p:nvPr/>
        </p:nvSpPr>
        <p:spPr bwMode="auto">
          <a:xfrm>
            <a:off x="468313" y="1268413"/>
            <a:ext cx="8424862" cy="4352925"/>
          </a:xfrm>
          <a:prstGeom prst="rect">
            <a:avLst/>
          </a:prstGeom>
          <a:noFill/>
          <a:ln w="9525">
            <a:noFill/>
            <a:miter lim="800000"/>
            <a:headEnd/>
            <a:tailEnd/>
          </a:ln>
        </p:spPr>
        <p:txBody>
          <a:bodyPr>
            <a:spAutoFit/>
          </a:bodyPr>
          <a:lstStyle/>
          <a:p>
            <a:r>
              <a:rPr lang="ja-JP" altLang="en-US" sz="3200" b="1">
                <a:solidFill>
                  <a:schemeClr val="accent2"/>
                </a:solidFill>
              </a:rPr>
              <a:t>３）掲示板の管理者に削除依頼</a:t>
            </a:r>
          </a:p>
          <a:p>
            <a:r>
              <a:rPr lang="ja-JP" altLang="en-US" sz="2400"/>
              <a:t>　　</a:t>
            </a:r>
            <a:r>
              <a:rPr lang="ja-JP" altLang="en-US" sz="2400" b="1"/>
              <a:t>・ 当該掲示板の「利用規約」等を確認し，削除依頼を行う。　</a:t>
            </a:r>
          </a:p>
          <a:p>
            <a:r>
              <a:rPr lang="ja-JP" altLang="en-US" sz="2400" b="1"/>
              <a:t>　　　必ず書き込み箇所の</a:t>
            </a:r>
            <a:r>
              <a:rPr lang="en-US" altLang="ja-JP" sz="2400" b="1"/>
              <a:t>URL</a:t>
            </a:r>
            <a:r>
              <a:rPr lang="ja-JP" altLang="en-US" sz="2400" b="1"/>
              <a:t>・削除依頼理由を記載し，簡潔な</a:t>
            </a:r>
          </a:p>
          <a:p>
            <a:r>
              <a:rPr lang="ja-JP" altLang="en-US" sz="2400" b="1"/>
              <a:t>　　　内容とする。</a:t>
            </a:r>
          </a:p>
          <a:p>
            <a:endParaRPr lang="ja-JP" altLang="en-US" sz="2400" b="1"/>
          </a:p>
          <a:p>
            <a:endParaRPr lang="ja-JP" altLang="en-US" sz="2400"/>
          </a:p>
          <a:p>
            <a:r>
              <a:rPr lang="ja-JP" altLang="en-US" sz="3200" b="1">
                <a:solidFill>
                  <a:schemeClr val="accent2"/>
                </a:solidFill>
              </a:rPr>
              <a:t>４）掲示板等のプロバイダに削除依頼</a:t>
            </a:r>
          </a:p>
          <a:p>
            <a:r>
              <a:rPr lang="ja-JP" altLang="en-US" sz="2400" b="1"/>
              <a:t>　　・ 掲示板の管理者が削除に応じてくれない場合は，掲示板</a:t>
            </a:r>
          </a:p>
          <a:p>
            <a:r>
              <a:rPr lang="ja-JP" altLang="en-US" sz="2400" b="1"/>
              <a:t>　　　サービスを提供しているプロバイダに，削除依頼のメールを</a:t>
            </a:r>
          </a:p>
          <a:p>
            <a:r>
              <a:rPr lang="ja-JP" altLang="en-US" sz="2400" b="1"/>
              <a:t>　　　送ります。３）と同じように</a:t>
            </a:r>
            <a:r>
              <a:rPr lang="en-US" altLang="ja-JP" sz="2400" b="1"/>
              <a:t>URL</a:t>
            </a:r>
            <a:r>
              <a:rPr lang="ja-JP" altLang="en-US" sz="2400" b="1"/>
              <a:t>・依頼理由を添えて，書き込</a:t>
            </a:r>
          </a:p>
          <a:p>
            <a:r>
              <a:rPr lang="ja-JP" altLang="en-US" sz="2400" b="1"/>
              <a:t>　　　みて，書き込み削除と通信記録の保存を依頼する。</a:t>
            </a:r>
          </a:p>
        </p:txBody>
      </p:sp>
      <p:sp>
        <p:nvSpPr>
          <p:cNvPr id="142340" name="テキスト ボックス 4"/>
          <p:cNvSpPr txBox="1">
            <a:spLocks noChangeArrowheads="1"/>
          </p:cNvSpPr>
          <p:nvPr/>
        </p:nvSpPr>
        <p:spPr bwMode="auto">
          <a:xfrm>
            <a:off x="0" y="0"/>
            <a:ext cx="484187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ネットいじめへの対応例（２）</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6"/>
          <p:cNvSpPr>
            <a:spLocks noGrp="1" noChangeArrowheads="1"/>
          </p:cNvSpPr>
          <p:nvPr>
            <p:ph type="sldNum" sz="quarter" idx="12"/>
          </p:nvPr>
        </p:nvSpPr>
        <p:spPr>
          <a:noFill/>
        </p:spPr>
        <p:txBody>
          <a:bodyPr/>
          <a:lstStyle/>
          <a:p>
            <a:fld id="{C677CD34-1C9F-424F-86E1-439FB0257CA7}" type="slidenum">
              <a:rPr lang="en-US" altLang="ja-JP" smtClean="0"/>
              <a:pPr/>
              <a:t>13</a:t>
            </a:fld>
            <a:endParaRPr lang="en-US" altLang="ja-JP" smtClean="0"/>
          </a:p>
        </p:txBody>
      </p:sp>
      <p:sp>
        <p:nvSpPr>
          <p:cNvPr id="155650" name="Rectangle 2"/>
          <p:cNvSpPr>
            <a:spLocks noGrp="1" noChangeArrowheads="1"/>
          </p:cNvSpPr>
          <p:nvPr>
            <p:ph type="title" idx="4294967295"/>
          </p:nvPr>
        </p:nvSpPr>
        <p:spPr>
          <a:xfrm>
            <a:off x="71438" y="73025"/>
            <a:ext cx="8893175" cy="476250"/>
          </a:xfrm>
        </p:spPr>
        <p:txBody>
          <a:bodyPr/>
          <a:lstStyle/>
          <a:p>
            <a:pPr algn="l">
              <a:defRPr/>
            </a:pPr>
            <a:r>
              <a:rPr lang="ja-JP" altLang="en-US" sz="3200" kern="1200" dirty="0" smtClean="0">
                <a:solidFill>
                  <a:schemeClr val="tx1"/>
                </a:solidFill>
                <a:ea typeface="HGP創英角ｺﾞｼｯｸUB" pitchFamily="50" charset="-128"/>
                <a:cs typeface="+mn-cs"/>
              </a:rPr>
              <a:t>コミュニティサイトに起因する事件の検挙件数等</a:t>
            </a:r>
          </a:p>
        </p:txBody>
      </p:sp>
      <p:sp>
        <p:nvSpPr>
          <p:cNvPr id="5125" name="Text Box 4">
            <a:hlinkClick r:id="rId3"/>
          </p:cNvPr>
          <p:cNvSpPr txBox="1">
            <a:spLocks noChangeArrowheads="1"/>
          </p:cNvSpPr>
          <p:nvPr/>
        </p:nvSpPr>
        <p:spPr bwMode="auto">
          <a:xfrm>
            <a:off x="1476375" y="6237288"/>
            <a:ext cx="6337300" cy="366712"/>
          </a:xfrm>
          <a:prstGeom prst="rect">
            <a:avLst/>
          </a:prstGeom>
          <a:noFill/>
          <a:ln w="9525">
            <a:noFill/>
            <a:miter lim="800000"/>
            <a:headEnd/>
            <a:tailEnd/>
          </a:ln>
        </p:spPr>
        <p:txBody>
          <a:bodyPr>
            <a:spAutoFit/>
          </a:bodyPr>
          <a:lstStyle/>
          <a:p>
            <a:pPr>
              <a:spcBef>
                <a:spcPct val="50000"/>
              </a:spcBef>
            </a:pPr>
            <a:r>
              <a:rPr lang="ja-JP" altLang="en-US" dirty="0">
                <a:latin typeface="ＭＳ Ｐゴシック" pitchFamily="50" charset="-128"/>
              </a:rPr>
              <a:t>警察庁　</a:t>
            </a:r>
            <a:r>
              <a:rPr lang="en-US" altLang="ja-JP" dirty="0">
                <a:hlinkClick r:id="rId4"/>
              </a:rPr>
              <a:t>http://</a:t>
            </a:r>
            <a:r>
              <a:rPr lang="en-US" altLang="ja-JP" dirty="0" err="1">
                <a:hlinkClick r:id="rId4"/>
              </a:rPr>
              <a:t>www.npa.go.jp</a:t>
            </a:r>
            <a:r>
              <a:rPr lang="en-US" altLang="ja-JP" dirty="0">
                <a:hlinkClick r:id="rId4"/>
              </a:rPr>
              <a:t>/cyber/statics/</a:t>
            </a:r>
            <a:r>
              <a:rPr lang="en-US" altLang="ja-JP" dirty="0" err="1">
                <a:hlinkClick r:id="rId4"/>
              </a:rPr>
              <a:t>h25</a:t>
            </a:r>
            <a:r>
              <a:rPr lang="en-US" altLang="ja-JP" dirty="0">
                <a:hlinkClick r:id="rId4"/>
              </a:rPr>
              <a:t>/</a:t>
            </a:r>
            <a:r>
              <a:rPr lang="en-US" altLang="ja-JP" dirty="0" err="1">
                <a:hlinkClick r:id="rId4"/>
              </a:rPr>
              <a:t>pdf02-2.pdf</a:t>
            </a:r>
            <a:endParaRPr lang="en-US" altLang="ja-JP" dirty="0">
              <a:latin typeface="ＭＳ Ｐゴシック" pitchFamily="50" charset="-128"/>
            </a:endParaRPr>
          </a:p>
        </p:txBody>
      </p:sp>
      <p:graphicFrame>
        <p:nvGraphicFramePr>
          <p:cNvPr id="6" name="グラフ 5"/>
          <p:cNvGraphicFramePr/>
          <p:nvPr>
            <p:extLst>
              <p:ext uri="{D42A27DB-BD31-4B8C-83A1-F6EECF244321}">
                <p14:modId xmlns:p14="http://schemas.microsoft.com/office/powerpoint/2010/main" val="3928897222"/>
              </p:ext>
            </p:extLst>
          </p:nvPr>
        </p:nvGraphicFramePr>
        <p:xfrm>
          <a:off x="0" y="548680"/>
          <a:ext cx="9144000" cy="56886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7117049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6"/>
          <p:cNvSpPr>
            <a:spLocks noGrp="1" noChangeArrowheads="1"/>
          </p:cNvSpPr>
          <p:nvPr>
            <p:ph type="sldNum" sz="quarter" idx="12"/>
          </p:nvPr>
        </p:nvSpPr>
        <p:spPr>
          <a:noFill/>
        </p:spPr>
        <p:txBody>
          <a:bodyPr/>
          <a:lstStyle/>
          <a:p>
            <a:fld id="{6D0B2210-4590-43CA-9265-98CE86CD8047}" type="slidenum">
              <a:rPr lang="en-US" altLang="ja-JP" smtClean="0"/>
              <a:pPr/>
              <a:t>130</a:t>
            </a:fld>
            <a:endParaRPr lang="en-US" altLang="ja-JP" smtClean="0"/>
          </a:p>
        </p:txBody>
      </p:sp>
      <p:sp>
        <p:nvSpPr>
          <p:cNvPr id="143363" name="Text Box 2"/>
          <p:cNvSpPr txBox="1">
            <a:spLocks noChangeArrowheads="1"/>
          </p:cNvSpPr>
          <p:nvPr/>
        </p:nvSpPr>
        <p:spPr bwMode="auto">
          <a:xfrm>
            <a:off x="539750" y="981075"/>
            <a:ext cx="8280400" cy="5632450"/>
          </a:xfrm>
          <a:prstGeom prst="rect">
            <a:avLst/>
          </a:prstGeom>
          <a:noFill/>
          <a:ln w="9525">
            <a:noFill/>
            <a:miter lim="800000"/>
            <a:headEnd/>
            <a:tailEnd/>
          </a:ln>
        </p:spPr>
        <p:txBody>
          <a:bodyPr>
            <a:spAutoFit/>
          </a:bodyPr>
          <a:lstStyle/>
          <a:p>
            <a:r>
              <a:rPr lang="ja-JP" altLang="en-US" sz="3200" b="1">
                <a:solidFill>
                  <a:schemeClr val="accent2"/>
                </a:solidFill>
              </a:rPr>
              <a:t>５）加害者への指導と被害者へのフォロー</a:t>
            </a:r>
          </a:p>
          <a:p>
            <a:r>
              <a:rPr lang="ja-JP" altLang="en-US" sz="3200" b="1">
                <a:solidFill>
                  <a:schemeClr val="accent2"/>
                </a:solidFill>
              </a:rPr>
              <a:t>　　（保護者連携）</a:t>
            </a:r>
            <a:r>
              <a:rPr lang="ja-JP" altLang="en-US" sz="2400"/>
              <a:t>　</a:t>
            </a:r>
          </a:p>
          <a:p>
            <a:r>
              <a:rPr lang="ja-JP" altLang="en-US" sz="2400"/>
              <a:t>　　・ </a:t>
            </a:r>
            <a:r>
              <a:rPr lang="ja-JP" altLang="en-US" sz="2400" b="1"/>
              <a:t>加害者の特定に努め，加害者に適切に指導すると共に，</a:t>
            </a:r>
          </a:p>
          <a:p>
            <a:r>
              <a:rPr lang="ja-JP" altLang="en-US" sz="2400" b="1"/>
              <a:t>　　　被害者へのフォローを行う。その際，保護者との連携を図</a:t>
            </a:r>
          </a:p>
          <a:p>
            <a:r>
              <a:rPr lang="ja-JP" altLang="en-US" sz="2400" b="1"/>
              <a:t>　　　るようにする。</a:t>
            </a:r>
          </a:p>
          <a:p>
            <a:endParaRPr lang="ja-JP" altLang="en-US" sz="2400" b="1"/>
          </a:p>
          <a:p>
            <a:r>
              <a:rPr lang="ja-JP" altLang="en-US" sz="2400" b="1"/>
              <a:t>　　・ 加害者が校外であった場合には，相手先に指導と事後</a:t>
            </a:r>
          </a:p>
          <a:p>
            <a:r>
              <a:rPr lang="ja-JP" altLang="en-US" sz="2400" b="1"/>
              <a:t>　　　報告を依頼する。</a:t>
            </a:r>
          </a:p>
          <a:p>
            <a:endParaRPr lang="ja-JP" altLang="en-US" sz="2400" b="1"/>
          </a:p>
          <a:p>
            <a:r>
              <a:rPr lang="ja-JP" altLang="en-US" sz="3200" b="1">
                <a:solidFill>
                  <a:schemeClr val="accent2"/>
                </a:solidFill>
              </a:rPr>
              <a:t>●犯罪被害の場合には、警察等へ連絡</a:t>
            </a:r>
          </a:p>
          <a:p>
            <a:r>
              <a:rPr lang="ja-JP" altLang="en-US" sz="2400" b="1"/>
              <a:t>　　　ネット詐欺や性犯罪等、犯罪被害に遭っている場合には、</a:t>
            </a:r>
          </a:p>
          <a:p>
            <a:r>
              <a:rPr lang="ja-JP" altLang="en-US" sz="2400" b="1"/>
              <a:t>　　警察のサイバー犯罪担当や国民生活センター等に連絡し、</a:t>
            </a:r>
          </a:p>
          <a:p>
            <a:r>
              <a:rPr lang="ja-JP" altLang="en-US" sz="2400" b="1"/>
              <a:t>　　その後の対応について相談する。</a:t>
            </a:r>
            <a:r>
              <a:rPr lang="ja-JP" altLang="en-US"/>
              <a:t>　</a:t>
            </a:r>
          </a:p>
          <a:p>
            <a:endParaRPr lang="ja-JP" altLang="en-US" sz="2400"/>
          </a:p>
        </p:txBody>
      </p:sp>
      <p:sp>
        <p:nvSpPr>
          <p:cNvPr id="143364" name="テキスト ボックス 4"/>
          <p:cNvSpPr txBox="1">
            <a:spLocks noChangeArrowheads="1"/>
          </p:cNvSpPr>
          <p:nvPr/>
        </p:nvSpPr>
        <p:spPr bwMode="auto">
          <a:xfrm>
            <a:off x="0" y="0"/>
            <a:ext cx="4841875"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ネットいじめへの対応例（３）</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a:spLocks noGrp="1" noChangeArrowheads="1"/>
          </p:cNvSpPr>
          <p:nvPr>
            <p:ph type="sldNum" sz="quarter" idx="12"/>
          </p:nvPr>
        </p:nvSpPr>
        <p:spPr>
          <a:noFill/>
        </p:spPr>
        <p:txBody>
          <a:bodyPr/>
          <a:lstStyle/>
          <a:p>
            <a:fld id="{E04DD9A2-A9AD-4FD4-A91A-E0FD68D14745}" type="slidenum">
              <a:rPr lang="en-US" altLang="ja-JP" smtClean="0"/>
              <a:pPr/>
              <a:t>131</a:t>
            </a:fld>
            <a:endParaRPr lang="en-US" altLang="ja-JP" smtClean="0"/>
          </a:p>
        </p:txBody>
      </p:sp>
      <p:sp>
        <p:nvSpPr>
          <p:cNvPr id="144387" name="Rectangle 3"/>
          <p:cNvSpPr>
            <a:spLocks noGrp="1" noChangeArrowheads="1"/>
          </p:cNvSpPr>
          <p:nvPr>
            <p:ph type="body" idx="1"/>
          </p:nvPr>
        </p:nvSpPr>
        <p:spPr>
          <a:xfrm>
            <a:off x="250825" y="1484313"/>
            <a:ext cx="8229600" cy="4525962"/>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８　ワークショップ</a:t>
            </a:r>
          </a:p>
        </p:txBody>
      </p:sp>
    </p:spTree>
    <p:extLst>
      <p:ext uri="{BB962C8B-B14F-4D97-AF65-F5344CB8AC3E}">
        <p14:creationId xmlns:p14="http://schemas.microsoft.com/office/powerpoint/2010/main" val="289704358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6"/>
          <p:cNvSpPr>
            <a:spLocks noGrp="1" noChangeArrowheads="1"/>
          </p:cNvSpPr>
          <p:nvPr>
            <p:ph type="sldNum" sz="quarter" idx="12"/>
          </p:nvPr>
        </p:nvSpPr>
        <p:spPr>
          <a:noFill/>
        </p:spPr>
        <p:txBody>
          <a:bodyPr/>
          <a:lstStyle/>
          <a:p>
            <a:fld id="{619E3A7E-066A-4AB8-8652-5A872388B524}" type="slidenum">
              <a:rPr lang="en-US" altLang="ja-JP" smtClean="0"/>
              <a:pPr/>
              <a:t>132</a:t>
            </a:fld>
            <a:endParaRPr lang="en-US" altLang="ja-JP" smtClean="0"/>
          </a:p>
        </p:txBody>
      </p:sp>
      <p:sp>
        <p:nvSpPr>
          <p:cNvPr id="145411" name="テキスト ボックス 4"/>
          <p:cNvSpPr txBox="1">
            <a:spLocks noChangeArrowheads="1"/>
          </p:cNvSpPr>
          <p:nvPr/>
        </p:nvSpPr>
        <p:spPr bwMode="auto">
          <a:xfrm>
            <a:off x="0" y="0"/>
            <a:ext cx="4076700"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ワークショップの進め方</a:t>
            </a:r>
          </a:p>
        </p:txBody>
      </p:sp>
      <p:sp>
        <p:nvSpPr>
          <p:cNvPr id="6" name="テキスト ボックス 5"/>
          <p:cNvSpPr txBox="1"/>
          <p:nvPr/>
        </p:nvSpPr>
        <p:spPr>
          <a:xfrm>
            <a:off x="611188" y="908050"/>
            <a:ext cx="7705725" cy="53244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marL="342900" indent="-342900">
              <a:buFont typeface="Arial" pitchFamily="34" charset="0"/>
              <a:buNone/>
              <a:defRPr/>
            </a:pPr>
            <a:r>
              <a:rPr lang="ja-JP" altLang="en-US" sz="3600" dirty="0">
                <a:solidFill>
                  <a:srgbClr val="000000"/>
                </a:solidFill>
              </a:rPr>
              <a:t>１．オリエンテーション</a:t>
            </a:r>
            <a:r>
              <a:rPr lang="en-US" altLang="ja-JP" sz="3600" dirty="0">
                <a:solidFill>
                  <a:srgbClr val="000000"/>
                </a:solidFill>
              </a:rPr>
              <a:t/>
            </a:r>
            <a:br>
              <a:rPr lang="en-US" altLang="ja-JP" sz="3600" dirty="0">
                <a:solidFill>
                  <a:srgbClr val="000000"/>
                </a:solidFill>
              </a:rPr>
            </a:br>
            <a:r>
              <a:rPr lang="ja-JP" altLang="en-US" sz="2800" dirty="0">
                <a:solidFill>
                  <a:srgbClr val="000000"/>
                </a:solidFill>
              </a:rPr>
              <a:t>→ワークショップの進め方や班編制について</a:t>
            </a:r>
          </a:p>
          <a:p>
            <a:pPr marL="342900" indent="-342900">
              <a:buFont typeface="Arial" pitchFamily="34" charset="0"/>
              <a:buNone/>
              <a:defRPr/>
            </a:pPr>
            <a:r>
              <a:rPr lang="ja-JP" altLang="en-US" sz="2800" dirty="0">
                <a:solidFill>
                  <a:srgbClr val="000000"/>
                </a:solidFill>
              </a:rPr>
              <a:t>　　説明を受けます</a:t>
            </a:r>
            <a:endParaRPr lang="en-US" altLang="ja-JP" sz="2800" dirty="0">
              <a:solidFill>
                <a:srgbClr val="000000"/>
              </a:solidFill>
            </a:endParaRPr>
          </a:p>
          <a:p>
            <a:pPr marL="342900" indent="-342900">
              <a:buFont typeface="Arial" pitchFamily="34" charset="0"/>
              <a:buNone/>
              <a:defRPr/>
            </a:pPr>
            <a:r>
              <a:rPr lang="ja-JP" altLang="en-US" sz="3600" dirty="0">
                <a:solidFill>
                  <a:srgbClr val="000000"/>
                </a:solidFill>
              </a:rPr>
              <a:t>２．班ごとの活動</a:t>
            </a:r>
            <a:r>
              <a:rPr lang="en-US" altLang="ja-JP" sz="3600" dirty="0">
                <a:solidFill>
                  <a:srgbClr val="000000"/>
                </a:solidFill>
              </a:rPr>
              <a:t/>
            </a:r>
            <a:br>
              <a:rPr lang="en-US" altLang="ja-JP" sz="3600" dirty="0">
                <a:solidFill>
                  <a:srgbClr val="000000"/>
                </a:solidFill>
              </a:rPr>
            </a:br>
            <a:r>
              <a:rPr lang="ja-JP" altLang="en-US" sz="2800" dirty="0">
                <a:solidFill>
                  <a:srgbClr val="000000"/>
                </a:solidFill>
              </a:rPr>
              <a:t>→班ごとに分かれて研修計画（または授業プラン）を立案し、プレゼンや模造紙等にまとめます</a:t>
            </a:r>
            <a:endParaRPr lang="en-US" altLang="ja-JP" sz="2800" dirty="0">
              <a:solidFill>
                <a:srgbClr val="000000"/>
              </a:solidFill>
            </a:endParaRPr>
          </a:p>
          <a:p>
            <a:pPr marL="342900" indent="-342900">
              <a:buFont typeface="Arial" pitchFamily="34" charset="0"/>
              <a:buNone/>
              <a:defRPr/>
            </a:pPr>
            <a:r>
              <a:rPr lang="ja-JP" altLang="en-US" sz="3600" dirty="0">
                <a:solidFill>
                  <a:srgbClr val="000000"/>
                </a:solidFill>
              </a:rPr>
              <a:t>３．発表</a:t>
            </a:r>
            <a:r>
              <a:rPr lang="en-US" altLang="ja-JP" sz="3600" dirty="0">
                <a:solidFill>
                  <a:srgbClr val="000000"/>
                </a:solidFill>
              </a:rPr>
              <a:t/>
            </a:r>
            <a:br>
              <a:rPr lang="en-US" altLang="ja-JP" sz="3600" dirty="0">
                <a:solidFill>
                  <a:srgbClr val="000000"/>
                </a:solidFill>
              </a:rPr>
            </a:br>
            <a:r>
              <a:rPr lang="ja-JP" altLang="en-US" sz="2800" dirty="0">
                <a:solidFill>
                  <a:srgbClr val="000000"/>
                </a:solidFill>
              </a:rPr>
              <a:t>→班の数が少ない場合は全体で、多い場合は</a:t>
            </a:r>
          </a:p>
          <a:p>
            <a:pPr marL="342900" indent="-342900">
              <a:buFont typeface="Arial" pitchFamily="34" charset="0"/>
              <a:buNone/>
              <a:defRPr/>
            </a:pPr>
            <a:r>
              <a:rPr lang="ja-JP" altLang="en-US" sz="2800" dirty="0">
                <a:solidFill>
                  <a:srgbClr val="000000"/>
                </a:solidFill>
              </a:rPr>
              <a:t>　　いくつかの班ごとに発表を行います</a:t>
            </a:r>
            <a:endParaRPr lang="en-US" altLang="ja-JP" sz="2800" dirty="0">
              <a:solidFill>
                <a:srgbClr val="000000"/>
              </a:solidFill>
            </a:endParaRPr>
          </a:p>
          <a:p>
            <a:pPr marL="342900" indent="-342900">
              <a:buFont typeface="Arial" pitchFamily="34" charset="0"/>
              <a:buNone/>
              <a:defRPr/>
            </a:pPr>
            <a:r>
              <a:rPr lang="ja-JP" altLang="en-US" sz="3600" dirty="0">
                <a:solidFill>
                  <a:srgbClr val="000000"/>
                </a:solidFill>
              </a:rPr>
              <a:t>４．まとめ</a:t>
            </a:r>
            <a:r>
              <a:rPr lang="en-US" altLang="ja-JP" sz="3600" dirty="0">
                <a:solidFill>
                  <a:srgbClr val="000000"/>
                </a:solidFill>
              </a:rPr>
              <a:t/>
            </a:r>
            <a:br>
              <a:rPr lang="en-US" altLang="ja-JP" sz="3600" dirty="0">
                <a:solidFill>
                  <a:srgbClr val="000000"/>
                </a:solidFill>
              </a:rPr>
            </a:br>
            <a:r>
              <a:rPr lang="ja-JP" altLang="en-US" sz="2800" dirty="0">
                <a:solidFill>
                  <a:srgbClr val="000000"/>
                </a:solidFill>
              </a:rPr>
              <a:t>→ワークショップのまとめを行います</a:t>
            </a:r>
            <a:endParaRPr lang="en-US" altLang="ja-JP" sz="2800" dirty="0">
              <a:solidFill>
                <a:srgbClr val="000000"/>
              </a:solidFill>
            </a:endParaRPr>
          </a:p>
        </p:txBody>
      </p:sp>
    </p:spTree>
    <p:extLst>
      <p:ext uri="{BB962C8B-B14F-4D97-AF65-F5344CB8AC3E}">
        <p14:creationId xmlns:p14="http://schemas.microsoft.com/office/powerpoint/2010/main" val="14216445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143363" name="コンテンツ プレースホルダー 4"/>
          <p:cNvSpPr>
            <a:spLocks noGrp="1"/>
          </p:cNvSpPr>
          <p:nvPr>
            <p:ph idx="1"/>
          </p:nvPr>
        </p:nvSpPr>
        <p:spPr/>
        <p:txBody>
          <a:bodyPr/>
          <a:lstStyle/>
          <a:p>
            <a:r>
              <a:rPr lang="ja-JP" altLang="en-US" smtClean="0"/>
              <a:t>参加対象</a:t>
            </a:r>
            <a:endParaRPr lang="en-US" altLang="ja-JP" smtClean="0"/>
          </a:p>
          <a:p>
            <a:r>
              <a:rPr lang="en-US" altLang="ja-JP" smtClean="0"/>
              <a:t> </a:t>
            </a:r>
            <a:r>
              <a:rPr lang="ja-JP" altLang="en-US" smtClean="0"/>
              <a:t>取り上げるテーマ</a:t>
            </a:r>
            <a:endParaRPr lang="en-US" altLang="ja-JP" smtClean="0"/>
          </a:p>
          <a:p>
            <a:r>
              <a:rPr lang="en-US" altLang="ja-JP" smtClean="0"/>
              <a:t> </a:t>
            </a:r>
            <a:r>
              <a:rPr lang="ja-JP" altLang="en-US" smtClean="0"/>
              <a:t>研修の形式</a:t>
            </a:r>
            <a:r>
              <a:rPr lang="en-US" altLang="ja-JP" smtClean="0"/>
              <a:t>,</a:t>
            </a:r>
            <a:r>
              <a:rPr lang="ja-JP" altLang="en-US" smtClean="0"/>
              <a:t>時間</a:t>
            </a:r>
            <a:endParaRPr lang="en-US" altLang="ja-JP" smtClean="0"/>
          </a:p>
          <a:p>
            <a:r>
              <a:rPr lang="en-US" altLang="ja-JP" smtClean="0"/>
              <a:t> </a:t>
            </a:r>
            <a:r>
              <a:rPr lang="ja-JP" altLang="en-US" smtClean="0"/>
              <a:t>利用するコンテンツ</a:t>
            </a:r>
            <a:endParaRPr lang="en-US" altLang="ja-JP" smtClean="0"/>
          </a:p>
          <a:p>
            <a:r>
              <a:rPr lang="ja-JP" altLang="en-US" smtClean="0"/>
              <a:t>主な流れ</a:t>
            </a:r>
            <a:endParaRPr lang="en-US" altLang="ja-JP" smtClean="0"/>
          </a:p>
        </p:txBody>
      </p:sp>
      <p:sp>
        <p:nvSpPr>
          <p:cNvPr id="143364"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A72C26C-BF46-48AF-96FF-A0F02E052541}" type="slidenum">
              <a:rPr lang="en-US" altLang="ja-JP" smtClean="0">
                <a:latin typeface="ＭＳ Ｐゴシック" pitchFamily="50" charset="-128"/>
              </a:rPr>
              <a:pPr eaLnBrk="1" hangingPunct="1"/>
              <a:t>133</a:t>
            </a:fld>
            <a:endParaRPr lang="en-US" altLang="ja-JP" smtClean="0">
              <a:latin typeface="ＭＳ Ｐゴシック" pitchFamily="50" charset="-128"/>
            </a:endParaRPr>
          </a:p>
        </p:txBody>
      </p:sp>
    </p:spTree>
    <p:extLst>
      <p:ext uri="{BB962C8B-B14F-4D97-AF65-F5344CB8AC3E}">
        <p14:creationId xmlns:p14="http://schemas.microsoft.com/office/powerpoint/2010/main" val="226036354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5" name="コンテンツ プレースホルダー 4"/>
          <p:cNvSpPr>
            <a:spLocks noGrp="1"/>
          </p:cNvSpPr>
          <p:nvPr>
            <p:ph idx="1"/>
          </p:nvPr>
        </p:nvSpPr>
        <p:spPr/>
        <p:txBody>
          <a:bodyPr/>
          <a:lstStyle/>
          <a:p>
            <a:pPr>
              <a:defRPr/>
            </a:pPr>
            <a:r>
              <a:rPr lang="ja-JP" altLang="en-US" sz="4400" dirty="0" smtClean="0"/>
              <a:t>参加対象</a:t>
            </a:r>
            <a:endParaRPr lang="en-US" altLang="ja-JP" sz="4400" dirty="0" smtClean="0"/>
          </a:p>
          <a:p>
            <a:pPr marL="0" indent="0">
              <a:buFontTx/>
              <a:buNone/>
              <a:defRPr/>
            </a:pPr>
            <a:r>
              <a:rPr lang="ja-JP" altLang="en-US" sz="4400" dirty="0" smtClean="0"/>
              <a:t>　　職員，新規採用者，保護者　等</a:t>
            </a:r>
            <a:endParaRPr lang="en-US" altLang="ja-JP" sz="4400" dirty="0" smtClean="0"/>
          </a:p>
          <a:p>
            <a:pPr>
              <a:defRPr/>
            </a:pPr>
            <a:r>
              <a:rPr lang="en-US" altLang="ja-JP" dirty="0" smtClean="0"/>
              <a:t> </a:t>
            </a:r>
            <a:r>
              <a:rPr lang="ja-JP" altLang="en-US" dirty="0" smtClean="0"/>
              <a:t>取り上げるテーマ</a:t>
            </a:r>
            <a:endParaRPr lang="en-US" altLang="ja-JP" dirty="0" smtClean="0"/>
          </a:p>
          <a:p>
            <a:pPr>
              <a:defRPr/>
            </a:pPr>
            <a:r>
              <a:rPr lang="en-US" altLang="ja-JP" dirty="0" smtClean="0"/>
              <a:t> </a:t>
            </a:r>
            <a:r>
              <a:rPr lang="ja-JP" altLang="en-US" dirty="0" smtClean="0"/>
              <a:t>研修の形式</a:t>
            </a:r>
            <a:r>
              <a:rPr lang="en-US" altLang="ja-JP" dirty="0" smtClean="0"/>
              <a:t>,</a:t>
            </a:r>
            <a:r>
              <a:rPr lang="ja-JP" altLang="en-US" dirty="0" smtClean="0"/>
              <a:t>時間</a:t>
            </a:r>
            <a:endParaRPr lang="en-US" altLang="ja-JP" dirty="0" smtClean="0"/>
          </a:p>
          <a:p>
            <a:pPr>
              <a:defRPr/>
            </a:pPr>
            <a:r>
              <a:rPr lang="en-US" altLang="ja-JP" dirty="0" smtClean="0"/>
              <a:t> </a:t>
            </a:r>
            <a:r>
              <a:rPr lang="ja-JP" altLang="en-US" dirty="0" smtClean="0"/>
              <a:t>利用するコンテンツ</a:t>
            </a:r>
            <a:endParaRPr lang="en-US" altLang="ja-JP" dirty="0" smtClean="0"/>
          </a:p>
          <a:p>
            <a:pPr>
              <a:defRPr/>
            </a:pPr>
            <a:r>
              <a:rPr lang="ja-JP" altLang="en-US" dirty="0"/>
              <a:t>主</a:t>
            </a:r>
            <a:r>
              <a:rPr lang="ja-JP" altLang="en-US" dirty="0" smtClean="0"/>
              <a:t>な流れ</a:t>
            </a:r>
            <a:endParaRPr lang="en-US" altLang="ja-JP" dirty="0" smtClean="0"/>
          </a:p>
        </p:txBody>
      </p:sp>
      <p:sp>
        <p:nvSpPr>
          <p:cNvPr id="144388"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BF7ADA8B-8C34-4F02-B274-719419961EA4}" type="slidenum">
              <a:rPr lang="en-US" altLang="ja-JP" smtClean="0">
                <a:latin typeface="ＭＳ Ｐゴシック" pitchFamily="50" charset="-128"/>
              </a:rPr>
              <a:pPr eaLnBrk="1" hangingPunct="1"/>
              <a:t>134</a:t>
            </a:fld>
            <a:endParaRPr lang="en-US" altLang="ja-JP" smtClean="0">
              <a:latin typeface="ＭＳ Ｐゴシック" pitchFamily="50" charset="-128"/>
            </a:endParaRPr>
          </a:p>
        </p:txBody>
      </p:sp>
    </p:spTree>
    <p:extLst>
      <p:ext uri="{BB962C8B-B14F-4D97-AF65-F5344CB8AC3E}">
        <p14:creationId xmlns:p14="http://schemas.microsoft.com/office/powerpoint/2010/main" val="6015820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5" name="コンテンツ プレースホルダー 4"/>
          <p:cNvSpPr>
            <a:spLocks noGrp="1"/>
          </p:cNvSpPr>
          <p:nvPr>
            <p:ph idx="1"/>
          </p:nvPr>
        </p:nvSpPr>
        <p:spPr/>
        <p:txBody>
          <a:bodyPr/>
          <a:lstStyle/>
          <a:p>
            <a:pPr>
              <a:defRPr/>
            </a:pPr>
            <a:r>
              <a:rPr lang="ja-JP" altLang="en-US" dirty="0" smtClean="0"/>
              <a:t>参加対象</a:t>
            </a:r>
            <a:endParaRPr lang="en-US" altLang="ja-JP" dirty="0" smtClean="0"/>
          </a:p>
          <a:p>
            <a:pPr>
              <a:defRPr/>
            </a:pPr>
            <a:r>
              <a:rPr lang="en-US" altLang="ja-JP" sz="4000" dirty="0" smtClean="0"/>
              <a:t> </a:t>
            </a:r>
            <a:r>
              <a:rPr lang="ja-JP" altLang="en-US" sz="4000" dirty="0" smtClean="0"/>
              <a:t>取り上げるテーマ</a:t>
            </a:r>
            <a:endParaRPr lang="en-US" altLang="ja-JP" sz="4000" dirty="0" smtClean="0"/>
          </a:p>
          <a:p>
            <a:pPr marL="0" indent="0">
              <a:buFontTx/>
              <a:buNone/>
              <a:defRPr/>
            </a:pPr>
            <a:r>
              <a:rPr lang="ja-JP" altLang="en-US" sz="4000" dirty="0" smtClean="0"/>
              <a:t>　　情報モラルの考え方</a:t>
            </a:r>
            <a:endParaRPr lang="en-US" altLang="ja-JP" sz="4000" dirty="0" smtClean="0"/>
          </a:p>
          <a:p>
            <a:pPr marL="0" indent="0">
              <a:buFontTx/>
              <a:buNone/>
              <a:defRPr/>
            </a:pPr>
            <a:r>
              <a:rPr lang="ja-JP" altLang="en-US" sz="4000" dirty="0"/>
              <a:t>　</a:t>
            </a:r>
            <a:r>
              <a:rPr lang="ja-JP" altLang="en-US" sz="4000" dirty="0" smtClean="0"/>
              <a:t>　今の子ども達の状況</a:t>
            </a:r>
            <a:endParaRPr lang="en-US" altLang="ja-JP" sz="4000" dirty="0" smtClean="0"/>
          </a:p>
          <a:p>
            <a:pPr marL="0" indent="0">
              <a:buFontTx/>
              <a:buNone/>
              <a:defRPr/>
            </a:pPr>
            <a:r>
              <a:rPr lang="ja-JP" altLang="en-US" sz="4000" dirty="0"/>
              <a:t>　</a:t>
            </a:r>
            <a:r>
              <a:rPr lang="ja-JP" altLang="en-US" sz="4000" dirty="0" smtClean="0"/>
              <a:t>　問題が起きた時の対応</a:t>
            </a:r>
            <a:endParaRPr lang="en-US" altLang="ja-JP" sz="4000" dirty="0" smtClean="0"/>
          </a:p>
          <a:p>
            <a:pPr>
              <a:defRPr/>
            </a:pPr>
            <a:r>
              <a:rPr lang="en-US" altLang="ja-JP" dirty="0" smtClean="0"/>
              <a:t> </a:t>
            </a:r>
            <a:r>
              <a:rPr lang="ja-JP" altLang="en-US" dirty="0" smtClean="0"/>
              <a:t>研修の形式</a:t>
            </a:r>
            <a:r>
              <a:rPr lang="en-US" altLang="ja-JP" dirty="0" smtClean="0"/>
              <a:t>,</a:t>
            </a:r>
            <a:r>
              <a:rPr lang="ja-JP" altLang="en-US" dirty="0" smtClean="0"/>
              <a:t>時間</a:t>
            </a:r>
            <a:endParaRPr lang="en-US" altLang="ja-JP" dirty="0" smtClean="0"/>
          </a:p>
          <a:p>
            <a:pPr>
              <a:defRPr/>
            </a:pPr>
            <a:r>
              <a:rPr lang="en-US" altLang="ja-JP" dirty="0" smtClean="0"/>
              <a:t> </a:t>
            </a:r>
            <a:r>
              <a:rPr lang="ja-JP" altLang="en-US" dirty="0" smtClean="0"/>
              <a:t>利用するコンテンツ</a:t>
            </a:r>
            <a:endParaRPr lang="en-US" altLang="ja-JP" dirty="0" smtClean="0"/>
          </a:p>
          <a:p>
            <a:pPr>
              <a:defRPr/>
            </a:pPr>
            <a:r>
              <a:rPr lang="ja-JP" altLang="en-US" dirty="0"/>
              <a:t>主</a:t>
            </a:r>
            <a:r>
              <a:rPr lang="ja-JP" altLang="en-US" dirty="0" smtClean="0"/>
              <a:t>な流れ</a:t>
            </a:r>
            <a:endParaRPr lang="en-US" altLang="ja-JP" dirty="0" smtClean="0"/>
          </a:p>
        </p:txBody>
      </p:sp>
      <p:sp>
        <p:nvSpPr>
          <p:cNvPr id="145412"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C3B89E8B-207A-4382-910F-F39914771E80}" type="slidenum">
              <a:rPr lang="en-US" altLang="ja-JP" smtClean="0">
                <a:latin typeface="ＭＳ Ｐゴシック" pitchFamily="50" charset="-128"/>
              </a:rPr>
              <a:pPr eaLnBrk="1" hangingPunct="1"/>
              <a:t>135</a:t>
            </a:fld>
            <a:endParaRPr lang="en-US" altLang="ja-JP" smtClean="0">
              <a:latin typeface="ＭＳ Ｐゴシック" pitchFamily="50" charset="-128"/>
            </a:endParaRPr>
          </a:p>
        </p:txBody>
      </p:sp>
    </p:spTree>
    <p:extLst>
      <p:ext uri="{BB962C8B-B14F-4D97-AF65-F5344CB8AC3E}">
        <p14:creationId xmlns:p14="http://schemas.microsoft.com/office/powerpoint/2010/main" val="93964969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146435" name="コンテンツ プレースホルダー 4"/>
          <p:cNvSpPr>
            <a:spLocks noGrp="1"/>
          </p:cNvSpPr>
          <p:nvPr>
            <p:ph idx="1"/>
          </p:nvPr>
        </p:nvSpPr>
        <p:spPr/>
        <p:txBody>
          <a:bodyPr/>
          <a:lstStyle/>
          <a:p>
            <a:r>
              <a:rPr lang="ja-JP" altLang="en-US" smtClean="0"/>
              <a:t>参加対象</a:t>
            </a:r>
            <a:endParaRPr lang="en-US" altLang="ja-JP" smtClean="0"/>
          </a:p>
          <a:p>
            <a:r>
              <a:rPr lang="en-US" altLang="ja-JP" smtClean="0"/>
              <a:t> </a:t>
            </a:r>
            <a:r>
              <a:rPr lang="ja-JP" altLang="en-US" smtClean="0"/>
              <a:t>取り上げるテーマ</a:t>
            </a:r>
            <a:endParaRPr lang="en-US" altLang="ja-JP" smtClean="0"/>
          </a:p>
          <a:p>
            <a:r>
              <a:rPr lang="en-US" altLang="ja-JP" sz="4400" smtClean="0"/>
              <a:t> </a:t>
            </a:r>
            <a:r>
              <a:rPr lang="ja-JP" altLang="en-US" sz="4000" smtClean="0"/>
              <a:t>研修の形式</a:t>
            </a:r>
            <a:r>
              <a:rPr lang="en-US" altLang="ja-JP" sz="4000" smtClean="0"/>
              <a:t>,</a:t>
            </a:r>
            <a:r>
              <a:rPr lang="ja-JP" altLang="en-US" sz="4000" smtClean="0"/>
              <a:t>時間</a:t>
            </a:r>
            <a:endParaRPr lang="en-US" altLang="ja-JP" sz="4000" smtClean="0"/>
          </a:p>
          <a:p>
            <a:pPr marL="800100" lvl="2" indent="0">
              <a:buFontTx/>
              <a:buNone/>
            </a:pPr>
            <a:r>
              <a:rPr lang="ja-JP" altLang="en-US" sz="4000" smtClean="0"/>
              <a:t>ワークショップ</a:t>
            </a:r>
            <a:endParaRPr lang="en-US" altLang="ja-JP" sz="4000" smtClean="0"/>
          </a:p>
          <a:p>
            <a:pPr marL="800100" lvl="2" indent="0">
              <a:buFontTx/>
              <a:buNone/>
            </a:pPr>
            <a:r>
              <a:rPr lang="ja-JP" altLang="en-US" sz="4000" smtClean="0"/>
              <a:t>講義</a:t>
            </a:r>
            <a:endParaRPr lang="en-US" altLang="ja-JP" sz="4000" smtClean="0"/>
          </a:p>
          <a:p>
            <a:pPr marL="800100" lvl="2" indent="0">
              <a:buFontTx/>
              <a:buNone/>
            </a:pPr>
            <a:r>
              <a:rPr lang="ja-JP" altLang="en-US" sz="4000" smtClean="0"/>
              <a:t>実習，模擬授業　等</a:t>
            </a:r>
            <a:endParaRPr lang="en-US" altLang="ja-JP" sz="4000" smtClean="0"/>
          </a:p>
          <a:p>
            <a:r>
              <a:rPr lang="en-US" altLang="ja-JP" smtClean="0"/>
              <a:t> </a:t>
            </a:r>
            <a:r>
              <a:rPr lang="ja-JP" altLang="en-US" smtClean="0"/>
              <a:t>利用するコンテンツ</a:t>
            </a:r>
            <a:endParaRPr lang="en-US" altLang="ja-JP" smtClean="0"/>
          </a:p>
          <a:p>
            <a:r>
              <a:rPr lang="ja-JP" altLang="en-US" smtClean="0"/>
              <a:t>主な流れ</a:t>
            </a:r>
            <a:endParaRPr lang="en-US" altLang="ja-JP" smtClean="0"/>
          </a:p>
        </p:txBody>
      </p:sp>
      <p:sp>
        <p:nvSpPr>
          <p:cNvPr id="146436"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E153DD98-3AC3-4AE3-923B-735E2CDB4949}" type="slidenum">
              <a:rPr lang="en-US" altLang="ja-JP" smtClean="0">
                <a:latin typeface="ＭＳ Ｐゴシック" pitchFamily="50" charset="-128"/>
              </a:rPr>
              <a:pPr eaLnBrk="1" hangingPunct="1"/>
              <a:t>136</a:t>
            </a:fld>
            <a:endParaRPr lang="en-US" altLang="ja-JP" smtClean="0">
              <a:latin typeface="ＭＳ Ｐゴシック" pitchFamily="50" charset="-128"/>
            </a:endParaRPr>
          </a:p>
        </p:txBody>
      </p:sp>
    </p:spTree>
    <p:extLst>
      <p:ext uri="{BB962C8B-B14F-4D97-AF65-F5344CB8AC3E}">
        <p14:creationId xmlns:p14="http://schemas.microsoft.com/office/powerpoint/2010/main" val="224621106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147459" name="コンテンツ プレースホルダー 4"/>
          <p:cNvSpPr>
            <a:spLocks noGrp="1"/>
          </p:cNvSpPr>
          <p:nvPr>
            <p:ph idx="1"/>
          </p:nvPr>
        </p:nvSpPr>
        <p:spPr>
          <a:xfrm>
            <a:off x="468313" y="1341438"/>
            <a:ext cx="8229600" cy="4525962"/>
          </a:xfrm>
        </p:spPr>
        <p:txBody>
          <a:bodyPr/>
          <a:lstStyle/>
          <a:p>
            <a:r>
              <a:rPr lang="ja-JP" altLang="en-US" smtClean="0"/>
              <a:t>参加対象</a:t>
            </a:r>
            <a:endParaRPr lang="en-US" altLang="ja-JP" smtClean="0"/>
          </a:p>
          <a:p>
            <a:r>
              <a:rPr lang="en-US" altLang="ja-JP" smtClean="0"/>
              <a:t> </a:t>
            </a:r>
            <a:r>
              <a:rPr lang="ja-JP" altLang="en-US" smtClean="0"/>
              <a:t>取り上げるテーマ</a:t>
            </a:r>
            <a:endParaRPr lang="en-US" altLang="ja-JP" smtClean="0"/>
          </a:p>
          <a:p>
            <a:r>
              <a:rPr lang="en-US" altLang="ja-JP" smtClean="0"/>
              <a:t> </a:t>
            </a:r>
            <a:r>
              <a:rPr lang="ja-JP" altLang="en-US" smtClean="0"/>
              <a:t>研修の形式</a:t>
            </a:r>
            <a:r>
              <a:rPr lang="en-US" altLang="ja-JP" smtClean="0"/>
              <a:t>,</a:t>
            </a:r>
            <a:r>
              <a:rPr lang="ja-JP" altLang="en-US" smtClean="0"/>
              <a:t>時間</a:t>
            </a:r>
            <a:endParaRPr lang="en-US" altLang="ja-JP" smtClean="0"/>
          </a:p>
          <a:p>
            <a:r>
              <a:rPr lang="en-US" altLang="ja-JP" sz="4000" smtClean="0"/>
              <a:t> </a:t>
            </a:r>
            <a:r>
              <a:rPr lang="ja-JP" altLang="en-US" sz="4000" smtClean="0"/>
              <a:t>利用するコンテンツ</a:t>
            </a:r>
            <a:endParaRPr lang="en-US" altLang="ja-JP" sz="4000" smtClean="0"/>
          </a:p>
          <a:p>
            <a:pPr marL="400050" lvl="1" indent="0">
              <a:buFontTx/>
              <a:buNone/>
            </a:pPr>
            <a:r>
              <a:rPr lang="ja-JP" altLang="en-US" sz="4000" smtClean="0"/>
              <a:t>今回のスライド集</a:t>
            </a:r>
            <a:endParaRPr lang="en-US" altLang="ja-JP" sz="4000" smtClean="0"/>
          </a:p>
          <a:p>
            <a:pPr marL="400050" lvl="1" indent="0">
              <a:buFontTx/>
              <a:buNone/>
            </a:pPr>
            <a:r>
              <a:rPr lang="ja-JP" altLang="en-US" sz="4000" smtClean="0"/>
              <a:t>ネット社会の歩き方</a:t>
            </a:r>
            <a:endParaRPr lang="en-US" altLang="ja-JP" sz="4000" smtClean="0"/>
          </a:p>
          <a:p>
            <a:pPr marL="400050" lvl="1" indent="0">
              <a:buFontTx/>
              <a:buNone/>
            </a:pPr>
            <a:r>
              <a:rPr lang="ja-JP" altLang="en-US" sz="4000" smtClean="0"/>
              <a:t>親子で学ぶネット社会の歩き方</a:t>
            </a:r>
            <a:endParaRPr lang="en-US" altLang="ja-JP" sz="4000" smtClean="0"/>
          </a:p>
          <a:p>
            <a:r>
              <a:rPr lang="ja-JP" altLang="en-US" smtClean="0"/>
              <a:t>主な流れ</a:t>
            </a:r>
            <a:endParaRPr lang="en-US" altLang="ja-JP" smtClean="0"/>
          </a:p>
        </p:txBody>
      </p:sp>
      <p:sp>
        <p:nvSpPr>
          <p:cNvPr id="147460"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7559FC03-A4CD-417B-942D-BC04FE7C4A72}" type="slidenum">
              <a:rPr lang="en-US" altLang="ja-JP" smtClean="0">
                <a:latin typeface="ＭＳ Ｐゴシック" pitchFamily="50" charset="-128"/>
              </a:rPr>
              <a:pPr eaLnBrk="1" hangingPunct="1"/>
              <a:t>137</a:t>
            </a:fld>
            <a:endParaRPr lang="en-US" altLang="ja-JP" smtClean="0">
              <a:latin typeface="ＭＳ Ｐゴシック" pitchFamily="50" charset="-128"/>
            </a:endParaRPr>
          </a:p>
        </p:txBody>
      </p:sp>
    </p:spTree>
    <p:extLst>
      <p:ext uri="{BB962C8B-B14F-4D97-AF65-F5344CB8AC3E}">
        <p14:creationId xmlns:p14="http://schemas.microsoft.com/office/powerpoint/2010/main" val="414444377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タイトル 3"/>
          <p:cNvSpPr>
            <a:spLocks noGrp="1"/>
          </p:cNvSpPr>
          <p:nvPr>
            <p:ph type="title"/>
          </p:nvPr>
        </p:nvSpPr>
        <p:spPr>
          <a:xfrm>
            <a:off x="323850" y="20638"/>
            <a:ext cx="8229600" cy="744537"/>
          </a:xfrm>
        </p:spPr>
        <p:txBody>
          <a:bodyPr/>
          <a:lstStyle/>
          <a:p>
            <a:r>
              <a:rPr lang="ja-JP" altLang="en-US" smtClean="0"/>
              <a:t>研修プランを作りましょう</a:t>
            </a:r>
          </a:p>
        </p:txBody>
      </p:sp>
      <p:sp>
        <p:nvSpPr>
          <p:cNvPr id="148483" name="コンテンツ プレースホルダー 4"/>
          <p:cNvSpPr>
            <a:spLocks noGrp="1"/>
          </p:cNvSpPr>
          <p:nvPr>
            <p:ph idx="1"/>
          </p:nvPr>
        </p:nvSpPr>
        <p:spPr/>
        <p:txBody>
          <a:bodyPr/>
          <a:lstStyle/>
          <a:p>
            <a:r>
              <a:rPr lang="ja-JP" altLang="en-US" smtClean="0"/>
              <a:t>参加対象</a:t>
            </a:r>
            <a:r>
              <a:rPr lang="en-US" altLang="ja-JP" smtClean="0"/>
              <a:t> </a:t>
            </a:r>
            <a:r>
              <a:rPr lang="ja-JP" altLang="en-US" smtClean="0"/>
              <a:t>取り上げるテーマ</a:t>
            </a:r>
            <a:endParaRPr lang="en-US" altLang="ja-JP" smtClean="0"/>
          </a:p>
          <a:p>
            <a:r>
              <a:rPr lang="en-US" altLang="ja-JP" smtClean="0"/>
              <a:t> </a:t>
            </a:r>
            <a:r>
              <a:rPr lang="ja-JP" altLang="en-US" smtClean="0"/>
              <a:t>研修の形式</a:t>
            </a:r>
            <a:r>
              <a:rPr lang="en-US" altLang="ja-JP" smtClean="0"/>
              <a:t>,</a:t>
            </a:r>
            <a:r>
              <a:rPr lang="ja-JP" altLang="en-US" smtClean="0"/>
              <a:t>時間</a:t>
            </a:r>
            <a:endParaRPr lang="en-US" altLang="ja-JP" smtClean="0"/>
          </a:p>
          <a:p>
            <a:r>
              <a:rPr lang="en-US" altLang="ja-JP" smtClean="0"/>
              <a:t> </a:t>
            </a:r>
            <a:r>
              <a:rPr lang="ja-JP" altLang="en-US" smtClean="0"/>
              <a:t>利用するコンテンツ</a:t>
            </a:r>
            <a:endParaRPr lang="en-US" altLang="ja-JP" smtClean="0"/>
          </a:p>
          <a:p>
            <a:r>
              <a:rPr lang="ja-JP" altLang="en-US" sz="4000" smtClean="0"/>
              <a:t>主な流れ</a:t>
            </a:r>
            <a:endParaRPr lang="en-US" altLang="ja-JP" sz="4000" smtClean="0"/>
          </a:p>
          <a:p>
            <a:pPr marL="400050" lvl="1" indent="0">
              <a:buFontTx/>
              <a:buNone/>
            </a:pPr>
            <a:r>
              <a:rPr lang="ja-JP" altLang="en-US" sz="4000" smtClean="0"/>
              <a:t>取り上げる話題</a:t>
            </a:r>
            <a:endParaRPr lang="en-US" altLang="ja-JP" sz="4000" smtClean="0"/>
          </a:p>
          <a:p>
            <a:pPr marL="400050" lvl="1" indent="0">
              <a:buFontTx/>
              <a:buNone/>
            </a:pPr>
            <a:r>
              <a:rPr lang="ja-JP" altLang="en-US" sz="4000" smtClean="0"/>
              <a:t>押さえておきたいこと　等</a:t>
            </a:r>
            <a:endParaRPr lang="en-US" altLang="ja-JP" sz="4000" smtClean="0"/>
          </a:p>
        </p:txBody>
      </p:sp>
      <p:sp>
        <p:nvSpPr>
          <p:cNvPr id="148484" name="スライド番号プレースホルダー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2B72BE1F-8245-4C20-830D-A37C4ACC6B5A}" type="slidenum">
              <a:rPr lang="en-US" altLang="ja-JP" smtClean="0">
                <a:latin typeface="ＭＳ Ｐゴシック" pitchFamily="50" charset="-128"/>
              </a:rPr>
              <a:pPr eaLnBrk="1" hangingPunct="1"/>
              <a:t>138</a:t>
            </a:fld>
            <a:endParaRPr lang="en-US" altLang="ja-JP" smtClean="0">
              <a:latin typeface="ＭＳ Ｐゴシック" pitchFamily="50" charset="-128"/>
            </a:endParaRPr>
          </a:p>
        </p:txBody>
      </p:sp>
    </p:spTree>
    <p:extLst>
      <p:ext uri="{BB962C8B-B14F-4D97-AF65-F5344CB8AC3E}">
        <p14:creationId xmlns:p14="http://schemas.microsoft.com/office/powerpoint/2010/main" val="10367078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687D3B80-8620-45B1-BB84-25A11A103C8A}" type="slidenum">
              <a:rPr lang="en-US" altLang="ja-JP" smtClean="0">
                <a:latin typeface="ＭＳ Ｐゴシック" pitchFamily="50" charset="-128"/>
              </a:rPr>
              <a:pPr eaLnBrk="1" hangingPunct="1"/>
              <a:t>139</a:t>
            </a:fld>
            <a:endParaRPr lang="en-US" altLang="ja-JP" smtClean="0">
              <a:latin typeface="ＭＳ Ｐゴシック" pitchFamily="50" charset="-128"/>
            </a:endParaRPr>
          </a:p>
        </p:txBody>
      </p:sp>
      <p:sp>
        <p:nvSpPr>
          <p:cNvPr id="149507" name="Rectangle 3"/>
          <p:cNvSpPr>
            <a:spLocks noGrp="1" noChangeArrowheads="1"/>
          </p:cNvSpPr>
          <p:nvPr>
            <p:ph type="body" idx="1"/>
          </p:nvPr>
        </p:nvSpPr>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９　まとめ</a:t>
            </a:r>
          </a:p>
        </p:txBody>
      </p:sp>
    </p:spTree>
    <p:extLst>
      <p:ext uri="{BB962C8B-B14F-4D97-AF65-F5344CB8AC3E}">
        <p14:creationId xmlns:p14="http://schemas.microsoft.com/office/powerpoint/2010/main" val="14394970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70364" y="53752"/>
            <a:ext cx="8229600" cy="710952"/>
          </a:xfrm>
        </p:spPr>
        <p:txBody>
          <a:bodyPr/>
          <a:lstStyle/>
          <a:p>
            <a:pPr eaLnBrk="1" hangingPunct="1"/>
            <a:r>
              <a:rPr lang="ja-JP" altLang="en-US" sz="3200" dirty="0" smtClean="0"/>
              <a:t>出会い系サイトとコミュニティサイト被害</a:t>
            </a:r>
          </a:p>
        </p:txBody>
      </p:sp>
      <p:sp>
        <p:nvSpPr>
          <p:cNvPr id="25605" name="正方形/長方形 6"/>
          <p:cNvSpPr>
            <a:spLocks noChangeArrowheads="1"/>
          </p:cNvSpPr>
          <p:nvPr/>
        </p:nvSpPr>
        <p:spPr bwMode="auto">
          <a:xfrm>
            <a:off x="285750" y="1571625"/>
            <a:ext cx="500063" cy="428625"/>
          </a:xfrm>
          <a:prstGeom prst="rect">
            <a:avLst/>
          </a:prstGeom>
          <a:solidFill>
            <a:schemeClr val="bg1"/>
          </a:solidFill>
          <a:ln w="9525" algn="ctr">
            <a:noFill/>
            <a:miter lim="800000"/>
            <a:headEnd/>
            <a:tailEnd/>
          </a:ln>
        </p:spPr>
        <p:txBody>
          <a:bodyPr wrap="none"/>
          <a:lstStyle/>
          <a:p>
            <a:endParaRPr lang="ja-JP" altLang="en-US"/>
          </a:p>
        </p:txBody>
      </p:sp>
      <p:sp>
        <p:nvSpPr>
          <p:cNvPr id="11" name="Text Box 4">
            <a:hlinkClick r:id="rId3"/>
          </p:cNvPr>
          <p:cNvSpPr txBox="1">
            <a:spLocks noChangeArrowheads="1"/>
          </p:cNvSpPr>
          <p:nvPr/>
        </p:nvSpPr>
        <p:spPr bwMode="auto">
          <a:xfrm>
            <a:off x="1547664" y="6411877"/>
            <a:ext cx="6337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spcBef>
                <a:spcPct val="50000"/>
              </a:spcBef>
            </a:pPr>
            <a:r>
              <a:rPr lang="ja-JP" altLang="en-US" dirty="0" smtClean="0">
                <a:latin typeface="ＭＳ Ｐゴシック" pitchFamily="50" charset="-128"/>
              </a:rPr>
              <a:t>警察庁　</a:t>
            </a:r>
            <a:r>
              <a:rPr lang="en-US" altLang="ja-JP" dirty="0">
                <a:latin typeface="ＭＳ Ｐゴシック" pitchFamily="50" charset="-128"/>
              </a:rPr>
              <a:t>http://www.npa.go.jp/cyber/statics/h25/pdf02-2.pdf</a:t>
            </a:r>
          </a:p>
        </p:txBody>
      </p:sp>
      <p:pic>
        <p:nvPicPr>
          <p:cNvPr id="12317" name="Picture 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752"/>
            <a:ext cx="9046503" cy="41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4048"/>
            <a:ext cx="9170328" cy="434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6279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318"/>
                                        </p:tgtEl>
                                        <p:attrNameLst>
                                          <p:attrName>style.visibility</p:attrName>
                                        </p:attrNameLst>
                                      </p:cBhvr>
                                      <p:to>
                                        <p:strVal val="visible"/>
                                      </p:to>
                                    </p:set>
                                    <p:animEffect transition="in" filter="wheel(1)">
                                      <p:cBhvr>
                                        <p:cTn id="7" dur="2000"/>
                                        <p:tgtEl>
                                          <p:spTgt spid="12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sz="3600" dirty="0" smtClean="0"/>
              <a:t>良い使い方を指導しているか？</a:t>
            </a:r>
            <a:endParaRPr kumimoji="1" lang="ja-JP" altLang="en-US" sz="3600" dirty="0"/>
          </a:p>
        </p:txBody>
      </p:sp>
      <p:sp>
        <p:nvSpPr>
          <p:cNvPr id="3" name="スライド番号プレースホルダー 2"/>
          <p:cNvSpPr>
            <a:spLocks noGrp="1"/>
          </p:cNvSpPr>
          <p:nvPr>
            <p:ph type="sldNum" sz="quarter" idx="12"/>
          </p:nvPr>
        </p:nvSpPr>
        <p:spPr/>
        <p:txBody>
          <a:bodyPr/>
          <a:lstStyle/>
          <a:p>
            <a:pPr>
              <a:defRPr/>
            </a:pPr>
            <a:fld id="{383EB611-12BF-4BDB-859B-3C872AA25063}" type="slidenum">
              <a:rPr lang="en-US" altLang="ja-JP" smtClean="0"/>
              <a:pPr>
                <a:defRPr/>
              </a:pPr>
              <a:t>140</a:t>
            </a:fld>
            <a:endParaRPr lang="en-US" altLang="ja-JP"/>
          </a:p>
        </p:txBody>
      </p:sp>
      <p:pic>
        <p:nvPicPr>
          <p:cNvPr id="4" name="Picture 2"/>
          <p:cNvPicPr>
            <a:picLocks noChangeAspect="1" noChangeArrowheads="1"/>
          </p:cNvPicPr>
          <p:nvPr/>
        </p:nvPicPr>
        <p:blipFill>
          <a:blip r:embed="rId2" cstate="print"/>
          <a:srcRect/>
          <a:stretch>
            <a:fillRect/>
          </a:stretch>
        </p:blipFill>
        <p:spPr bwMode="auto">
          <a:xfrm>
            <a:off x="179512" y="1164266"/>
            <a:ext cx="8785418" cy="3344854"/>
          </a:xfrm>
          <a:prstGeom prst="rect">
            <a:avLst/>
          </a:prstGeom>
          <a:noFill/>
          <a:ln w="9525">
            <a:noFill/>
            <a:miter lim="800000"/>
            <a:headEnd/>
            <a:tailEnd/>
          </a:ln>
        </p:spPr>
      </p:pic>
      <p:sp>
        <p:nvSpPr>
          <p:cNvPr id="5" name="正方形/長方形 4"/>
          <p:cNvSpPr/>
          <p:nvPr/>
        </p:nvSpPr>
        <p:spPr>
          <a:xfrm>
            <a:off x="323528" y="1164266"/>
            <a:ext cx="1584176" cy="26247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58674"/>
            <a:ext cx="4574537"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4" name="Picture 2" descr="NHKnews_LINE_1307301404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51" y="743225"/>
            <a:ext cx="8496456" cy="6358183"/>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0329"/>
            <a:ext cx="929323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5664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379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タイトル 1"/>
          <p:cNvSpPr>
            <a:spLocks noGrp="1"/>
          </p:cNvSpPr>
          <p:nvPr>
            <p:ph type="title"/>
          </p:nvPr>
        </p:nvSpPr>
        <p:spPr>
          <a:xfrm>
            <a:off x="428625" y="-7938"/>
            <a:ext cx="8229600" cy="773113"/>
          </a:xfrm>
        </p:spPr>
        <p:txBody>
          <a:bodyPr/>
          <a:lstStyle/>
          <a:p>
            <a:r>
              <a:rPr lang="ja-JP" altLang="en-US" dirty="0" smtClean="0"/>
              <a:t>ケータイとどうつきあっているか</a:t>
            </a:r>
          </a:p>
        </p:txBody>
      </p:sp>
      <p:pic>
        <p:nvPicPr>
          <p:cNvPr id="150531" name="Picture 2"/>
          <p:cNvPicPr>
            <a:picLocks noChangeAspect="1" noChangeArrowheads="1"/>
          </p:cNvPicPr>
          <p:nvPr/>
        </p:nvPicPr>
        <p:blipFill>
          <a:blip r:embed="rId2">
            <a:extLst>
              <a:ext uri="{28A0092B-C50C-407E-A947-70E740481C1C}">
                <a14:useLocalDpi xmlns:a14="http://schemas.microsoft.com/office/drawing/2010/main" val="0"/>
              </a:ext>
            </a:extLst>
          </a:blip>
          <a:srcRect l="23631" t="31219" r="33234" b="48187"/>
          <a:stretch>
            <a:fillRect/>
          </a:stretch>
        </p:blipFill>
        <p:spPr bwMode="auto">
          <a:xfrm>
            <a:off x="571500" y="1143000"/>
            <a:ext cx="6072188"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2"/>
          <p:cNvPicPr>
            <a:picLocks noChangeAspect="1" noChangeArrowheads="1"/>
          </p:cNvPicPr>
          <p:nvPr/>
        </p:nvPicPr>
        <p:blipFill>
          <a:blip r:embed="rId3">
            <a:extLst>
              <a:ext uri="{28A0092B-C50C-407E-A947-70E740481C1C}">
                <a14:useLocalDpi xmlns:a14="http://schemas.microsoft.com/office/drawing/2010/main" val="0"/>
              </a:ext>
            </a:extLst>
          </a:blip>
          <a:srcRect l="23061" t="31082" r="32828" b="48866"/>
          <a:stretch>
            <a:fillRect/>
          </a:stretch>
        </p:blipFill>
        <p:spPr bwMode="auto">
          <a:xfrm>
            <a:off x="428625" y="3643313"/>
            <a:ext cx="6286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3" name="テキスト ボックス 4"/>
          <p:cNvSpPr txBox="1">
            <a:spLocks noChangeArrowheads="1"/>
          </p:cNvSpPr>
          <p:nvPr/>
        </p:nvSpPr>
        <p:spPr bwMode="auto">
          <a:xfrm>
            <a:off x="6786563" y="2000250"/>
            <a:ext cx="2098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仲が悪くなった</a:t>
            </a:r>
          </a:p>
        </p:txBody>
      </p:sp>
      <p:sp>
        <p:nvSpPr>
          <p:cNvPr id="150534" name="テキスト ボックス 5"/>
          <p:cNvSpPr txBox="1">
            <a:spLocks noChangeArrowheads="1"/>
          </p:cNvSpPr>
          <p:nvPr/>
        </p:nvSpPr>
        <p:spPr bwMode="auto">
          <a:xfrm>
            <a:off x="6715125" y="4429125"/>
            <a:ext cx="22272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2400"/>
              <a:t>励まされた</a:t>
            </a:r>
            <a:endParaRPr lang="en-US" altLang="ja-JP" sz="2400"/>
          </a:p>
          <a:p>
            <a:pPr eaLnBrk="1" hangingPunct="1"/>
            <a:r>
              <a:rPr lang="ja-JP" altLang="en-US" sz="2400"/>
              <a:t>勇気づけられた</a:t>
            </a:r>
          </a:p>
        </p:txBody>
      </p:sp>
      <p:sp>
        <p:nvSpPr>
          <p:cNvPr id="150535" name="Text Box 8"/>
          <p:cNvSpPr txBox="1">
            <a:spLocks noChangeArrowheads="1"/>
          </p:cNvSpPr>
          <p:nvPr/>
        </p:nvSpPr>
        <p:spPr bwMode="auto">
          <a:xfrm>
            <a:off x="714375" y="5873750"/>
            <a:ext cx="780256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67" tIns="45734" rIns="91467" bIns="45734">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kumimoji="0" lang="ja-JP" altLang="en-US" sz="2000" b="1"/>
              <a:t>「児童生徒のケータイ所持と使用実態に関する全国調査」</a:t>
            </a:r>
            <a:r>
              <a:rPr kumimoji="0" lang="ja-JP" altLang="en-US" sz="2000"/>
              <a:t>平成</a:t>
            </a:r>
            <a:r>
              <a:rPr kumimoji="0" lang="en-US" altLang="ja-JP" sz="2000"/>
              <a:t>21</a:t>
            </a:r>
            <a:r>
              <a:rPr kumimoji="0" lang="ja-JP" altLang="en-US" sz="2000"/>
              <a:t>年</a:t>
            </a:r>
            <a:r>
              <a:rPr kumimoji="0" lang="en-US" altLang="ja-JP" sz="2000"/>
              <a:t>2</a:t>
            </a:r>
            <a:r>
              <a:rPr kumimoji="0" lang="ja-JP" altLang="en-US" sz="2000"/>
              <a:t>月　</a:t>
            </a:r>
            <a:r>
              <a:rPr kumimoji="0" lang="en-US" altLang="ja-JP" sz="2000"/>
              <a:t>K3</a:t>
            </a:r>
            <a:r>
              <a:rPr kumimoji="0" lang="ja-JP" altLang="en-US" sz="2000"/>
              <a:t>プロジェクト</a:t>
            </a:r>
            <a:r>
              <a:rPr kumimoji="0" lang="en-US" altLang="ja-JP" sz="2000"/>
              <a:t>(</a:t>
            </a:r>
            <a:r>
              <a:rPr kumimoji="0" lang="ja-JP" altLang="en-US" sz="2000"/>
              <a:t>メディア教育開発センター </a:t>
            </a:r>
            <a:r>
              <a:rPr kumimoji="0" lang="en-US" altLang="ja-JP" sz="2000"/>
              <a:t>Docomo)</a:t>
            </a:r>
            <a:r>
              <a:rPr kumimoji="0" lang="ja-JP" altLang="en-US" sz="2000" b="1"/>
              <a:t>　より</a:t>
            </a:r>
          </a:p>
          <a:p>
            <a:pPr eaLnBrk="1" hangingPunct="1"/>
            <a:r>
              <a:rPr kumimoji="0" lang="en-US" altLang="ja-JP" b="1"/>
              <a:t>http://kids-ktai.jp/pdfs/2009_K3enq.pdf</a:t>
            </a:r>
            <a:endParaRPr kumimoji="0" lang="ja-JP" altLang="en-US" b="1"/>
          </a:p>
        </p:txBody>
      </p:sp>
    </p:spTree>
    <p:extLst>
      <p:ext uri="{BB962C8B-B14F-4D97-AF65-F5344CB8AC3E}">
        <p14:creationId xmlns:p14="http://schemas.microsoft.com/office/powerpoint/2010/main" val="4051649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5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7580"/>
            <a:ext cx="8229600" cy="747124"/>
          </a:xfrm>
        </p:spPr>
        <p:txBody>
          <a:bodyPr/>
          <a:lstStyle/>
          <a:p>
            <a:r>
              <a:rPr lang="ja-JP" altLang="en-US" dirty="0" smtClean="0"/>
              <a:t>ネットワークコミュニケーション</a:t>
            </a:r>
            <a:endParaRPr kumimoji="1" lang="ja-JP" altLang="en-US" dirty="0"/>
          </a:p>
        </p:txBody>
      </p:sp>
      <p:sp>
        <p:nvSpPr>
          <p:cNvPr id="3" name="コンテンツ プレースホルダー 2"/>
          <p:cNvSpPr>
            <a:spLocks noGrp="1"/>
          </p:cNvSpPr>
          <p:nvPr>
            <p:ph idx="1"/>
          </p:nvPr>
        </p:nvSpPr>
        <p:spPr>
          <a:xfrm>
            <a:off x="432022" y="1052736"/>
            <a:ext cx="8075240" cy="1324744"/>
          </a:xfrm>
        </p:spPr>
        <p:txBody>
          <a:bodyPr/>
          <a:lstStyle/>
          <a:p>
            <a:r>
              <a:rPr kumimoji="1" lang="ja-JP" altLang="en-US" dirty="0" smtClean="0"/>
              <a:t>実際に活用していく場面を作る。</a:t>
            </a:r>
            <a:endParaRPr kumimoji="1" lang="en-US" altLang="ja-JP" dirty="0" smtClean="0"/>
          </a:p>
          <a:p>
            <a:r>
              <a:rPr kumimoji="1" lang="ja-JP" altLang="en-US" dirty="0" smtClean="0"/>
              <a:t>望ましくないことには指導をする。</a:t>
            </a:r>
            <a:endParaRPr kumimoji="1" lang="en-US" altLang="ja-JP" dirty="0" smtClean="0"/>
          </a:p>
          <a:p>
            <a:endParaRPr kumimoji="1" lang="ja-JP" altLang="en-US" dirty="0"/>
          </a:p>
        </p:txBody>
      </p:sp>
      <p:pic>
        <p:nvPicPr>
          <p:cNvPr id="2150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25" y="2132856"/>
            <a:ext cx="614468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701727" y="5788765"/>
            <a:ext cx="2783134" cy="369332"/>
          </a:xfrm>
          <a:prstGeom prst="rect">
            <a:avLst/>
          </a:prstGeom>
          <a:noFill/>
        </p:spPr>
        <p:txBody>
          <a:bodyPr wrap="none" rtlCol="0">
            <a:spAutoFit/>
          </a:bodyPr>
          <a:lstStyle/>
          <a:p>
            <a:r>
              <a:rPr lang="en-US" altLang="ja-JP" dirty="0"/>
              <a:t>https://www.goo-pa.jp/</a:t>
            </a:r>
            <a:endParaRPr kumimoji="1" lang="ja-JP" altLang="en-US" dirty="0"/>
          </a:p>
        </p:txBody>
      </p:sp>
    </p:spTree>
    <p:extLst>
      <p:ext uri="{BB962C8B-B14F-4D97-AF65-F5344CB8AC3E}">
        <p14:creationId xmlns:p14="http://schemas.microsoft.com/office/powerpoint/2010/main" val="31043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6228" y="6005"/>
            <a:ext cx="8229600" cy="850106"/>
          </a:xfrm>
        </p:spPr>
        <p:txBody>
          <a:bodyPr/>
          <a:lstStyle/>
          <a:p>
            <a:r>
              <a:rPr lang="ja-JP" altLang="en-US" dirty="0" smtClean="0"/>
              <a:t>ご覧になりましたか？</a:t>
            </a: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 y="1128862"/>
            <a:ext cx="9161901" cy="489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274920" y="4803229"/>
            <a:ext cx="3869080" cy="1908215"/>
          </a:xfrm>
          <a:prstGeom prst="rect">
            <a:avLst/>
          </a:prstGeom>
          <a:solidFill>
            <a:schemeClr val="accent2">
              <a:lumMod val="20000"/>
              <a:lumOff val="80000"/>
            </a:schemeClr>
          </a:solidFill>
          <a:ln>
            <a:solidFill>
              <a:schemeClr val="tx2">
                <a:lumMod val="75000"/>
              </a:schemeClr>
            </a:solidFill>
          </a:ln>
        </p:spPr>
        <p:txBody>
          <a:bodyPr wrap="square" rtlCol="0">
            <a:spAutoFit/>
          </a:bodyPr>
          <a:lstStyle/>
          <a:p>
            <a:r>
              <a:rPr lang="ja-JP" altLang="en-US" sz="2000" b="1" dirty="0"/>
              <a:t>スマホ・リアル・ストーリー</a:t>
            </a:r>
          </a:p>
          <a:p>
            <a:pPr lvl="1"/>
            <a:r>
              <a:rPr lang="en-US" altLang="ja-JP" sz="2000" dirty="0"/>
              <a:t>7</a:t>
            </a:r>
            <a:r>
              <a:rPr lang="ja-JP" altLang="en-US" sz="2000" dirty="0"/>
              <a:t>月</a:t>
            </a:r>
            <a:r>
              <a:rPr lang="en-US" altLang="ja-JP" sz="2000" dirty="0"/>
              <a:t>28</a:t>
            </a:r>
            <a:r>
              <a:rPr lang="ja-JP" altLang="en-US" sz="2000" dirty="0"/>
              <a:t>日（月）～</a:t>
            </a:r>
            <a:r>
              <a:rPr lang="en-US" altLang="ja-JP" sz="2000" dirty="0"/>
              <a:t>8</a:t>
            </a:r>
            <a:r>
              <a:rPr lang="ja-JP" altLang="en-US" sz="2000" dirty="0"/>
              <a:t>月</a:t>
            </a:r>
            <a:r>
              <a:rPr lang="en-US" altLang="ja-JP" sz="2000" dirty="0"/>
              <a:t>1</a:t>
            </a:r>
            <a:r>
              <a:rPr lang="ja-JP" altLang="en-US" sz="2000" dirty="0"/>
              <a:t>日（金）</a:t>
            </a:r>
            <a:br>
              <a:rPr lang="ja-JP" altLang="en-US" sz="2000" dirty="0"/>
            </a:br>
            <a:r>
              <a:rPr lang="ja-JP" altLang="en-US" sz="2000" dirty="0"/>
              <a:t>午前</a:t>
            </a:r>
            <a:r>
              <a:rPr lang="en-US" altLang="ja-JP" sz="2000" dirty="0"/>
              <a:t>9</a:t>
            </a:r>
            <a:r>
              <a:rPr lang="ja-JP" altLang="en-US" sz="2000" dirty="0"/>
              <a:t>時</a:t>
            </a:r>
            <a:r>
              <a:rPr lang="en-US" altLang="ja-JP" sz="2000" dirty="0"/>
              <a:t>35</a:t>
            </a:r>
            <a:r>
              <a:rPr lang="ja-JP" altLang="en-US" sz="2000" dirty="0"/>
              <a:t>分～</a:t>
            </a:r>
            <a:r>
              <a:rPr lang="en-US" altLang="ja-JP" sz="2000" dirty="0"/>
              <a:t>45</a:t>
            </a:r>
            <a:r>
              <a:rPr lang="ja-JP" altLang="en-US" sz="2000" dirty="0"/>
              <a:t>分</a:t>
            </a:r>
            <a:br>
              <a:rPr lang="ja-JP" altLang="en-US" sz="2000" dirty="0"/>
            </a:br>
            <a:r>
              <a:rPr lang="en-US" altLang="ja-JP" sz="2000" dirty="0"/>
              <a:t>8</a:t>
            </a:r>
            <a:r>
              <a:rPr lang="ja-JP" altLang="en-US" sz="2000" dirty="0"/>
              <a:t>月</a:t>
            </a:r>
            <a:r>
              <a:rPr lang="en-US" altLang="ja-JP" sz="2000" dirty="0"/>
              <a:t>8</a:t>
            </a:r>
            <a:r>
              <a:rPr lang="ja-JP" altLang="en-US" sz="2000" dirty="0"/>
              <a:t>日（金）</a:t>
            </a:r>
            <a:br>
              <a:rPr lang="ja-JP" altLang="en-US" sz="2000" dirty="0"/>
            </a:br>
            <a:r>
              <a:rPr lang="ja-JP" altLang="en-US" sz="2000" dirty="0"/>
              <a:t>午前</a:t>
            </a:r>
            <a:r>
              <a:rPr lang="en-US" altLang="ja-JP" sz="2000" dirty="0"/>
              <a:t>9</a:t>
            </a:r>
            <a:r>
              <a:rPr lang="ja-JP" altLang="en-US" sz="2000" dirty="0"/>
              <a:t>時～</a:t>
            </a:r>
            <a:r>
              <a:rPr lang="en-US" altLang="ja-JP" sz="2000" dirty="0"/>
              <a:t>50</a:t>
            </a:r>
            <a:r>
              <a:rPr lang="ja-JP" altLang="en-US" sz="2000" dirty="0"/>
              <a:t>分（再）</a:t>
            </a:r>
          </a:p>
          <a:p>
            <a:endParaRPr kumimoji="1" lang="ja-JP" altLang="en-US" dirty="0"/>
          </a:p>
        </p:txBody>
      </p:sp>
      <p:sp>
        <p:nvSpPr>
          <p:cNvPr id="3" name="テキスト ボックス 2"/>
          <p:cNvSpPr txBox="1"/>
          <p:nvPr/>
        </p:nvSpPr>
        <p:spPr>
          <a:xfrm>
            <a:off x="3419872" y="1340768"/>
            <a:ext cx="5378524" cy="369332"/>
          </a:xfrm>
          <a:prstGeom prst="rect">
            <a:avLst/>
          </a:prstGeom>
          <a:noFill/>
        </p:spPr>
        <p:txBody>
          <a:bodyPr wrap="none" rtlCol="0">
            <a:spAutoFit/>
          </a:bodyPr>
          <a:lstStyle/>
          <a:p>
            <a:r>
              <a:rPr lang="en-US" altLang="ja-JP" dirty="0"/>
              <a:t>http://www.nhk.or.jp/sougou/sumaho/list_2014.html</a:t>
            </a:r>
            <a:endParaRPr kumimoji="1" lang="ja-JP" altLang="en-US" dirty="0"/>
          </a:p>
        </p:txBody>
      </p:sp>
      <p:sp>
        <p:nvSpPr>
          <p:cNvPr id="5" name="テキスト ボックス 4"/>
          <p:cNvSpPr txBox="1"/>
          <p:nvPr/>
        </p:nvSpPr>
        <p:spPr>
          <a:xfrm>
            <a:off x="-108520" y="692696"/>
            <a:ext cx="5243743" cy="2677656"/>
          </a:xfrm>
          <a:prstGeom prst="rect">
            <a:avLst/>
          </a:prstGeom>
          <a:solidFill>
            <a:schemeClr val="bg1"/>
          </a:solidFill>
        </p:spPr>
        <p:txBody>
          <a:bodyPr wrap="none" rtlCol="0">
            <a:spAutoFit/>
          </a:bodyPr>
          <a:lstStyle/>
          <a:p>
            <a:r>
              <a:rPr lang="en-US" altLang="ja-JP" sz="2800" dirty="0" smtClean="0"/>
              <a:t>H26</a:t>
            </a:r>
            <a:r>
              <a:rPr lang="ja-JP" altLang="en-US" sz="2800" dirty="0" smtClean="0"/>
              <a:t>　「</a:t>
            </a:r>
            <a:r>
              <a:rPr lang="ja-JP" altLang="en-US" sz="2800" dirty="0"/>
              <a:t>スマホ・リアル・ストーリー</a:t>
            </a:r>
            <a:r>
              <a:rPr lang="ja-JP" altLang="en-US" sz="2800" dirty="0" smtClean="0"/>
              <a:t>」</a:t>
            </a:r>
            <a:endParaRPr lang="ja-JP" altLang="en-US" sz="2800" dirty="0"/>
          </a:p>
          <a:p>
            <a:r>
              <a:rPr lang="ja-JP" altLang="en-US" sz="2800" dirty="0"/>
              <a:t>　第</a:t>
            </a:r>
            <a:r>
              <a:rPr lang="en-US" altLang="ja-JP" sz="2800" dirty="0"/>
              <a:t>1</a:t>
            </a:r>
            <a:r>
              <a:rPr lang="ja-JP" altLang="en-US" sz="2800" dirty="0"/>
              <a:t>回「ゲーム課金</a:t>
            </a:r>
            <a:r>
              <a:rPr lang="ja-JP" altLang="en-US" sz="2800" dirty="0" smtClean="0"/>
              <a:t>」</a:t>
            </a:r>
            <a:endParaRPr lang="en-US" altLang="ja-JP" sz="2800" dirty="0" smtClean="0"/>
          </a:p>
          <a:p>
            <a:r>
              <a:rPr lang="ja-JP" altLang="en-US" sz="2800" dirty="0"/>
              <a:t>　第</a:t>
            </a:r>
            <a:r>
              <a:rPr lang="en-US" altLang="ja-JP" sz="2800" dirty="0"/>
              <a:t>2</a:t>
            </a:r>
            <a:r>
              <a:rPr lang="ja-JP" altLang="en-US" sz="2800" dirty="0"/>
              <a:t>回「架空請求」</a:t>
            </a:r>
          </a:p>
          <a:p>
            <a:r>
              <a:rPr lang="ja-JP" altLang="en-US" sz="2800" dirty="0"/>
              <a:t>　第</a:t>
            </a:r>
            <a:r>
              <a:rPr lang="en-US" altLang="ja-JP" sz="2800" dirty="0"/>
              <a:t>3</a:t>
            </a:r>
            <a:r>
              <a:rPr lang="ja-JP" altLang="en-US" sz="2800" dirty="0"/>
              <a:t>回「グループはずし」</a:t>
            </a:r>
          </a:p>
          <a:p>
            <a:r>
              <a:rPr lang="ja-JP" altLang="en-US" sz="2800" dirty="0"/>
              <a:t>　第</a:t>
            </a:r>
            <a:r>
              <a:rPr lang="en-US" altLang="ja-JP" sz="2800" dirty="0"/>
              <a:t>4</a:t>
            </a:r>
            <a:r>
              <a:rPr lang="ja-JP" altLang="en-US" sz="2800" dirty="0"/>
              <a:t>回「なりすまし」</a:t>
            </a:r>
          </a:p>
          <a:p>
            <a:r>
              <a:rPr lang="ja-JP" altLang="en-US" sz="2800" dirty="0"/>
              <a:t>　第</a:t>
            </a:r>
            <a:r>
              <a:rPr lang="en-US" altLang="ja-JP" sz="2800" dirty="0"/>
              <a:t>5</a:t>
            </a:r>
            <a:r>
              <a:rPr lang="ja-JP" altLang="en-US" sz="2800" dirty="0"/>
              <a:t>回「画像流出」</a:t>
            </a:r>
            <a:endParaRPr kumimoji="1" lang="ja-JP" altLang="en-US" sz="2800" dirty="0"/>
          </a:p>
        </p:txBody>
      </p:sp>
      <p:sp>
        <p:nvSpPr>
          <p:cNvPr id="6" name="テキスト ボックス 5"/>
          <p:cNvSpPr txBox="1"/>
          <p:nvPr/>
        </p:nvSpPr>
        <p:spPr>
          <a:xfrm>
            <a:off x="3950598" y="1325396"/>
            <a:ext cx="5201381" cy="2677656"/>
          </a:xfrm>
          <a:prstGeom prst="rect">
            <a:avLst/>
          </a:prstGeom>
          <a:solidFill>
            <a:schemeClr val="bg1"/>
          </a:solidFill>
        </p:spPr>
        <p:txBody>
          <a:bodyPr wrap="square" rtlCol="0">
            <a:spAutoFit/>
          </a:bodyPr>
          <a:lstStyle/>
          <a:p>
            <a:r>
              <a:rPr lang="ja-JP" altLang="en-US" sz="2400" dirty="0"/>
              <a:t>●ネット社会の道しる</a:t>
            </a:r>
            <a:r>
              <a:rPr lang="ja-JP" altLang="en-US" sz="2400" dirty="0" err="1"/>
              <a:t>べ</a:t>
            </a:r>
            <a:r>
              <a:rPr lang="ja-JP" altLang="en-US" sz="2400" dirty="0"/>
              <a:t>（</a:t>
            </a:r>
            <a:r>
              <a:rPr lang="en-US" altLang="ja-JP" sz="2400" dirty="0"/>
              <a:t>2004</a:t>
            </a:r>
            <a:r>
              <a:rPr lang="ja-JP" altLang="en-US" sz="2400" dirty="0"/>
              <a:t>年）</a:t>
            </a:r>
          </a:p>
          <a:p>
            <a:r>
              <a:rPr lang="ja-JP" altLang="en-US" sz="2400" dirty="0"/>
              <a:t>①「架空請求と個人情報」</a:t>
            </a:r>
          </a:p>
          <a:p>
            <a:r>
              <a:rPr lang="ja-JP" altLang="en-US" sz="2400" dirty="0"/>
              <a:t>②「電子メール」　</a:t>
            </a:r>
            <a:endParaRPr lang="en-US" altLang="ja-JP" sz="2400" dirty="0" smtClean="0"/>
          </a:p>
          <a:p>
            <a:r>
              <a:rPr lang="ja-JP" altLang="en-US" sz="2400" dirty="0" smtClean="0"/>
              <a:t>③</a:t>
            </a:r>
            <a:r>
              <a:rPr lang="ja-JP" altLang="en-US" sz="2400" dirty="0"/>
              <a:t>「掲示板」 出会い</a:t>
            </a:r>
          </a:p>
          <a:p>
            <a:r>
              <a:rPr lang="ja-JP" altLang="en-US" sz="2400" dirty="0"/>
              <a:t>●ケータイ社会の落とし穴（</a:t>
            </a:r>
            <a:r>
              <a:rPr lang="en-US" altLang="ja-JP" sz="2400" dirty="0"/>
              <a:t>2005</a:t>
            </a:r>
            <a:r>
              <a:rPr lang="ja-JP" altLang="en-US" sz="2400" dirty="0"/>
              <a:t>年）</a:t>
            </a:r>
          </a:p>
          <a:p>
            <a:r>
              <a:rPr lang="ja-JP" altLang="en-US" sz="2400" dirty="0"/>
              <a:t>④「メール依存の心配」</a:t>
            </a:r>
          </a:p>
          <a:p>
            <a:r>
              <a:rPr lang="ja-JP" altLang="en-US" sz="2400" dirty="0"/>
              <a:t>⑤「迷惑メールに巻き込まれた男の子</a:t>
            </a:r>
            <a:r>
              <a:rPr lang="ja-JP" altLang="en-US" sz="2400" dirty="0" smtClean="0"/>
              <a:t>」</a:t>
            </a:r>
            <a:endParaRPr lang="ja-JP" altLang="en-US" sz="2400" dirty="0"/>
          </a:p>
        </p:txBody>
      </p:sp>
      <p:sp>
        <p:nvSpPr>
          <p:cNvPr id="7" name="テキスト ボックス 6"/>
          <p:cNvSpPr txBox="1"/>
          <p:nvPr/>
        </p:nvSpPr>
        <p:spPr>
          <a:xfrm>
            <a:off x="3521714" y="4033788"/>
            <a:ext cx="5594801" cy="2677656"/>
          </a:xfrm>
          <a:prstGeom prst="rect">
            <a:avLst/>
          </a:prstGeom>
          <a:solidFill>
            <a:schemeClr val="bg1"/>
          </a:solidFill>
        </p:spPr>
        <p:txBody>
          <a:bodyPr wrap="none" rtlCol="0">
            <a:spAutoFit/>
          </a:bodyPr>
          <a:lstStyle/>
          <a:p>
            <a:r>
              <a:rPr lang="ja-JP" altLang="en-US" sz="2400" dirty="0"/>
              <a:t>●ブログ社会の落とし穴（</a:t>
            </a:r>
            <a:r>
              <a:rPr lang="en-US" altLang="ja-JP" sz="2400" dirty="0"/>
              <a:t>2006</a:t>
            </a:r>
            <a:r>
              <a:rPr lang="ja-JP" altLang="en-US" sz="2400" dirty="0"/>
              <a:t>年）</a:t>
            </a:r>
          </a:p>
          <a:p>
            <a:r>
              <a:rPr lang="ja-JP" altLang="en-US" sz="2400" dirty="0"/>
              <a:t>⑥「ブログデビュー」</a:t>
            </a:r>
          </a:p>
          <a:p>
            <a:r>
              <a:rPr lang="ja-JP" altLang="en-US" sz="2400" dirty="0"/>
              <a:t>⑦「ブログにはまった新聞委員たち」</a:t>
            </a:r>
          </a:p>
          <a:p>
            <a:r>
              <a:rPr lang="ja-JP" altLang="en-US" sz="2400" dirty="0"/>
              <a:t>●ネットいじめに向き合うために（</a:t>
            </a:r>
            <a:r>
              <a:rPr lang="en-US" altLang="ja-JP" sz="2400" dirty="0"/>
              <a:t>2008</a:t>
            </a:r>
            <a:r>
              <a:rPr lang="ja-JP" altLang="en-US" sz="2400" dirty="0"/>
              <a:t>年）</a:t>
            </a:r>
          </a:p>
          <a:p>
            <a:r>
              <a:rPr lang="ja-JP" altLang="en-US" sz="2400" dirty="0"/>
              <a:t>⑧「うちらのルール」</a:t>
            </a:r>
          </a:p>
          <a:p>
            <a:r>
              <a:rPr lang="ja-JP" altLang="en-US" sz="2400" dirty="0"/>
              <a:t>⑨「匿名メール」</a:t>
            </a:r>
          </a:p>
          <a:p>
            <a:r>
              <a:rPr lang="ja-JP" altLang="en-US" sz="2400" dirty="0"/>
              <a:t>⑩「ネットいじめ</a:t>
            </a:r>
            <a:r>
              <a:rPr lang="ja-JP" altLang="en-US" sz="2400" dirty="0" smtClean="0"/>
              <a:t>」</a:t>
            </a:r>
            <a:endParaRPr lang="ja-JP" altLang="en-US" sz="2400" dirty="0"/>
          </a:p>
        </p:txBody>
      </p:sp>
    </p:spTree>
    <p:extLst>
      <p:ext uri="{BB962C8B-B14F-4D97-AF65-F5344CB8AC3E}">
        <p14:creationId xmlns:p14="http://schemas.microsoft.com/office/powerpoint/2010/main" val="1133605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00063" y="0"/>
            <a:ext cx="8229600" cy="620713"/>
          </a:xfrm>
        </p:spPr>
        <p:txBody>
          <a:bodyPr lIns="90040" tIns="46834" rIns="90040" bIns="46834"/>
          <a:lstStyle/>
          <a:p>
            <a:pPr marL="447675" indent="-447675" eaLnBrk="1" hangingPunct="1"/>
            <a:r>
              <a:rPr lang="ja-JP" altLang="en-US" b="1" smtClean="0"/>
              <a:t>情報モラルを身につける</a:t>
            </a:r>
          </a:p>
        </p:txBody>
      </p:sp>
      <p:graphicFrame>
        <p:nvGraphicFramePr>
          <p:cNvPr id="151555" name="Object 4"/>
          <p:cNvGraphicFramePr>
            <a:graphicFrameLocks noGrp="1" noChangeAspect="1"/>
          </p:cNvGraphicFramePr>
          <p:nvPr>
            <p:ph idx="1"/>
          </p:nvPr>
        </p:nvGraphicFramePr>
        <p:xfrm>
          <a:off x="900113" y="1192213"/>
          <a:ext cx="7343775" cy="5346700"/>
        </p:xfrm>
        <a:graphic>
          <a:graphicData uri="http://schemas.openxmlformats.org/presentationml/2006/ole">
            <mc:AlternateContent xmlns:mc="http://schemas.openxmlformats.org/markup-compatibility/2006">
              <mc:Choice xmlns:v="urn:schemas-microsoft-com:vml" Requires="v">
                <p:oleObj spid="_x0000_s10254" name="花子フォトレタッチ 1.0 /R.1" r:id="rId4" imgW="5742857" imgH="4180952" progId="HPT.Document.1">
                  <p:embed/>
                </p:oleObj>
              </mc:Choice>
              <mc:Fallback>
                <p:oleObj name="花子フォトレタッチ 1.0 /R.1" r:id="rId4" imgW="5742857" imgH="4180952" progId="HPT.Document.1">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3" y="1192213"/>
                        <a:ext cx="7343775" cy="534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角丸四角形 3"/>
          <p:cNvSpPr/>
          <p:nvPr/>
        </p:nvSpPr>
        <p:spPr bwMode="auto">
          <a:xfrm>
            <a:off x="571500" y="2714625"/>
            <a:ext cx="7858125" cy="2571750"/>
          </a:xfrm>
          <a:prstGeom prst="roundRect">
            <a:avLst/>
          </a:prstGeom>
          <a:solidFill>
            <a:schemeClr val="tx2">
              <a:lumMod val="40000"/>
              <a:lumOff val="60000"/>
              <a:alpha val="12000"/>
            </a:schemeClr>
          </a:solidFill>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wrap="none" lIns="91430" tIns="45716" rIns="91430" bIns="45716"/>
          <a:lstStyle/>
          <a:p>
            <a:pPr fontAlgn="auto">
              <a:spcBef>
                <a:spcPts val="0"/>
              </a:spcBef>
              <a:spcAft>
                <a:spcPts val="0"/>
              </a:spcAft>
              <a:defRPr/>
            </a:pPr>
            <a:endParaRPr lang="ja-JP" altLang="en-US">
              <a:solidFill>
                <a:schemeClr val="tx1"/>
              </a:solidFill>
            </a:endParaRPr>
          </a:p>
        </p:txBody>
      </p:sp>
      <p:sp>
        <p:nvSpPr>
          <p:cNvPr id="151557" name="角丸四角形 4"/>
          <p:cNvSpPr>
            <a:spLocks noChangeArrowheads="1"/>
          </p:cNvSpPr>
          <p:nvPr/>
        </p:nvSpPr>
        <p:spPr bwMode="auto">
          <a:xfrm>
            <a:off x="500063" y="5286375"/>
            <a:ext cx="8001000" cy="1357313"/>
          </a:xfrm>
          <a:prstGeom prst="roundRect">
            <a:avLst>
              <a:gd name="adj" fmla="val 16667"/>
            </a:avLst>
          </a:prstGeom>
          <a:solidFill>
            <a:srgbClr val="FF0000">
              <a:alpha val="20000"/>
            </a:srgbClr>
          </a:solidFill>
          <a:ln w="9525" algn="ctr">
            <a:solidFill>
              <a:schemeClr val="tx1"/>
            </a:solidFill>
            <a:miter lim="800000"/>
            <a:headEnd/>
            <a:tailEnd/>
          </a:ln>
        </p:spPr>
        <p:txBody>
          <a:bodyPr wrap="none"/>
          <a:lstStyle/>
          <a:p>
            <a:endParaRPr lang="ja-JP" altLang="en-US"/>
          </a:p>
        </p:txBody>
      </p:sp>
    </p:spTree>
    <p:extLst>
      <p:ext uri="{BB962C8B-B14F-4D97-AF65-F5344CB8AC3E}">
        <p14:creationId xmlns:p14="http://schemas.microsoft.com/office/powerpoint/2010/main" val="2732205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タイトル 1"/>
          <p:cNvSpPr>
            <a:spLocks noGrp="1"/>
          </p:cNvSpPr>
          <p:nvPr>
            <p:ph type="title"/>
          </p:nvPr>
        </p:nvSpPr>
        <p:spPr>
          <a:xfrm>
            <a:off x="385763" y="26988"/>
            <a:ext cx="8229600" cy="1139825"/>
          </a:xfrm>
        </p:spPr>
        <p:txBody>
          <a:bodyPr/>
          <a:lstStyle/>
          <a:p>
            <a:pPr algn="l"/>
            <a:r>
              <a:rPr lang="ja-JP" altLang="en-US" dirty="0" smtClean="0"/>
              <a:t>危険性のある物</a:t>
            </a:r>
            <a:r>
              <a:rPr lang="en-US" altLang="ja-JP" dirty="0" smtClean="0"/>
              <a:t/>
            </a:r>
            <a:br>
              <a:rPr lang="en-US" altLang="ja-JP" dirty="0" smtClean="0"/>
            </a:br>
            <a:r>
              <a:rPr lang="ja-JP" altLang="en-US" dirty="0" smtClean="0"/>
              <a:t>　　　　　　　＝指導する。見届ける</a:t>
            </a:r>
          </a:p>
        </p:txBody>
      </p:sp>
      <p:pic>
        <p:nvPicPr>
          <p:cNvPr id="152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857375"/>
            <a:ext cx="6858000"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36260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467544" y="548680"/>
            <a:ext cx="8229600" cy="1143000"/>
          </a:xfrm>
        </p:spPr>
        <p:txBody>
          <a:bodyPr lIns="90049" tIns="46839" rIns="90049" bIns="46839"/>
          <a:lstStyle/>
          <a:p>
            <a:pPr marL="449263" indent="-449263" eaLnBrk="1" hangingPunct="1"/>
            <a:r>
              <a:rPr lang="ja-JP" altLang="en-US" sz="4800" b="1" dirty="0" smtClean="0"/>
              <a:t>学校での指導が欠かせない！</a:t>
            </a:r>
          </a:p>
        </p:txBody>
      </p:sp>
      <p:sp>
        <p:nvSpPr>
          <p:cNvPr id="153603" name="Rectangle 3"/>
          <p:cNvSpPr>
            <a:spLocks noGrp="1" noChangeArrowheads="1"/>
          </p:cNvSpPr>
          <p:nvPr>
            <p:ph type="body" idx="1"/>
          </p:nvPr>
        </p:nvSpPr>
        <p:spPr>
          <a:xfrm>
            <a:off x="457200" y="1600200"/>
            <a:ext cx="8686800" cy="4530725"/>
          </a:xfrm>
        </p:spPr>
        <p:txBody>
          <a:bodyPr lIns="90049" tIns="46839" rIns="90049" bIns="46839"/>
          <a:lstStyle/>
          <a:p>
            <a:pPr marL="449263" indent="-449263" eaLnBrk="1" hangingPunct="1">
              <a:lnSpc>
                <a:spcPct val="110000"/>
              </a:lnSpc>
              <a:spcBef>
                <a:spcPct val="0"/>
              </a:spcBef>
            </a:pPr>
            <a:r>
              <a:rPr lang="ja-JP" altLang="en-US" sz="3900" smtClean="0"/>
              <a:t>学習の機会があれば子どもは変わる</a:t>
            </a:r>
          </a:p>
          <a:p>
            <a:pPr marL="449263" indent="-449263" eaLnBrk="1" hangingPunct="1">
              <a:lnSpc>
                <a:spcPct val="110000"/>
              </a:lnSpc>
              <a:spcBef>
                <a:spcPct val="0"/>
              </a:spcBef>
            </a:pPr>
            <a:r>
              <a:rPr lang="ja-JP" altLang="en-US" sz="3900" smtClean="0"/>
              <a:t>周囲の影響は，知らない間に受けている。</a:t>
            </a:r>
          </a:p>
          <a:p>
            <a:pPr marL="449263" indent="-449263" eaLnBrk="1" hangingPunct="1">
              <a:lnSpc>
                <a:spcPct val="110000"/>
              </a:lnSpc>
              <a:spcBef>
                <a:spcPct val="0"/>
              </a:spcBef>
            </a:pPr>
            <a:r>
              <a:rPr lang="ja-JP" altLang="en-US" sz="3900" smtClean="0"/>
              <a:t>正しい事を知らないと・・・</a:t>
            </a:r>
          </a:p>
          <a:p>
            <a:pPr marL="449263" indent="-449263" eaLnBrk="1" hangingPunct="1">
              <a:lnSpc>
                <a:spcPct val="110000"/>
              </a:lnSpc>
              <a:spcBef>
                <a:spcPct val="0"/>
              </a:spcBef>
            </a:pPr>
            <a:r>
              <a:rPr lang="ja-JP" altLang="en-US" sz="3900" smtClean="0"/>
              <a:t>考え方を知らないと・・・</a:t>
            </a:r>
          </a:p>
          <a:p>
            <a:pPr marL="449263" indent="-449263" eaLnBrk="1" hangingPunct="1">
              <a:lnSpc>
                <a:spcPct val="110000"/>
              </a:lnSpc>
              <a:spcBef>
                <a:spcPct val="0"/>
              </a:spcBef>
            </a:pPr>
            <a:endParaRPr lang="en-US" altLang="ja-JP" smtClean="0"/>
          </a:p>
        </p:txBody>
      </p:sp>
      <p:sp>
        <p:nvSpPr>
          <p:cNvPr id="153604" name="AutoShape 4"/>
          <p:cNvSpPr>
            <a:spLocks noChangeArrowheads="1"/>
          </p:cNvSpPr>
          <p:nvPr/>
        </p:nvSpPr>
        <p:spPr bwMode="auto">
          <a:xfrm>
            <a:off x="2987675" y="5013325"/>
            <a:ext cx="5861050" cy="1547813"/>
          </a:xfrm>
          <a:prstGeom prst="foldedCorner">
            <a:avLst>
              <a:gd name="adj" fmla="val 12500"/>
            </a:avLst>
          </a:prstGeom>
          <a:solidFill>
            <a:schemeClr val="accent1"/>
          </a:solidFill>
          <a:ln w="9487">
            <a:solidFill>
              <a:srgbClr val="000000"/>
            </a:solidFill>
            <a:round/>
            <a:headEnd/>
            <a:tailEnd/>
          </a:ln>
        </p:spPr>
        <p:txBody>
          <a:bodyPr wrap="none" lIns="89993" tIns="44996" rIns="89993" bIns="44996" anchor="ctr"/>
          <a:lstStyle/>
          <a:p>
            <a:pPr algn="ctr" latinLnBrk="1"/>
            <a:r>
              <a:rPr lang="ja-JP" altLang="en-US" sz="4400">
                <a:cs typeface="Arial" pitchFamily="34" charset="0"/>
              </a:rPr>
              <a:t>社会の変化に対応し</a:t>
            </a:r>
          </a:p>
          <a:p>
            <a:pPr algn="ctr" latinLnBrk="1"/>
            <a:r>
              <a:rPr lang="ja-JP" altLang="en-US" sz="4400">
                <a:cs typeface="Arial" pitchFamily="34" charset="0"/>
              </a:rPr>
              <a:t>幸せに生きるために</a:t>
            </a:r>
          </a:p>
        </p:txBody>
      </p:sp>
    </p:spTree>
    <p:extLst>
      <p:ext uri="{BB962C8B-B14F-4D97-AF65-F5344CB8AC3E}">
        <p14:creationId xmlns:p14="http://schemas.microsoft.com/office/powerpoint/2010/main" val="5506885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図 16" descr="PCsagyou.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643438"/>
            <a:ext cx="23145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図 13" descr="goudousagyo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86188"/>
            <a:ext cx="2500312"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Rectangle 3"/>
          <p:cNvSpPr>
            <a:spLocks noGrp="1" noChangeArrowheads="1"/>
          </p:cNvSpPr>
          <p:nvPr>
            <p:ph type="ctrTitle"/>
          </p:nvPr>
        </p:nvSpPr>
        <p:spPr>
          <a:xfrm>
            <a:off x="549772" y="548680"/>
            <a:ext cx="7843838" cy="1027113"/>
          </a:xfrm>
        </p:spPr>
        <p:txBody>
          <a:bodyPr lIns="90049" tIns="46839" rIns="90049" bIns="46839"/>
          <a:lstStyle/>
          <a:p>
            <a:pPr marL="449263" indent="-449263" eaLnBrk="1" hangingPunct="1"/>
            <a:r>
              <a:rPr lang="ja-JP" altLang="en-US" sz="5000" b="1" dirty="0" smtClean="0"/>
              <a:t>情報モラルの学習の場</a:t>
            </a:r>
          </a:p>
        </p:txBody>
      </p:sp>
      <p:grpSp>
        <p:nvGrpSpPr>
          <p:cNvPr id="154629" name="グループ化 15"/>
          <p:cNvGrpSpPr>
            <a:grpSpLocks/>
          </p:cNvGrpSpPr>
          <p:nvPr/>
        </p:nvGrpSpPr>
        <p:grpSpPr bwMode="auto">
          <a:xfrm>
            <a:off x="1857375" y="1714500"/>
            <a:ext cx="4945063" cy="4481513"/>
            <a:chOff x="2533650" y="1681163"/>
            <a:chExt cx="4945063" cy="4481512"/>
          </a:xfrm>
        </p:grpSpPr>
        <p:grpSp>
          <p:nvGrpSpPr>
            <p:cNvPr id="154632" name="グループ化 14"/>
            <p:cNvGrpSpPr>
              <a:grpSpLocks/>
            </p:cNvGrpSpPr>
            <p:nvPr/>
          </p:nvGrpSpPr>
          <p:grpSpPr bwMode="auto">
            <a:xfrm>
              <a:off x="2533650" y="1681163"/>
              <a:ext cx="4945063" cy="4481512"/>
              <a:chOff x="2533650" y="1681163"/>
              <a:chExt cx="4945063" cy="4481512"/>
            </a:xfrm>
          </p:grpSpPr>
          <p:sp>
            <p:nvSpPr>
              <p:cNvPr id="154634" name="AutoShape 5"/>
              <p:cNvSpPr>
                <a:spLocks noChangeArrowheads="1"/>
              </p:cNvSpPr>
              <p:nvPr/>
            </p:nvSpPr>
            <p:spPr bwMode="auto">
              <a:xfrm rot="-5400000">
                <a:off x="4495800" y="3422650"/>
                <a:ext cx="942975" cy="4537075"/>
              </a:xfrm>
              <a:prstGeom prst="moon">
                <a:avLst>
                  <a:gd name="adj" fmla="val 29394"/>
                </a:avLst>
              </a:prstGeom>
              <a:solidFill>
                <a:schemeClr val="accent1"/>
              </a:solidFill>
              <a:ln w="9487">
                <a:solidFill>
                  <a:srgbClr val="000000"/>
                </a:solidFill>
                <a:miter lim="800000"/>
                <a:headEnd/>
                <a:tailEnd/>
              </a:ln>
            </p:spPr>
            <p:txBody>
              <a:bodyPr vert="eaVert" wrap="none"/>
              <a:lstStyle/>
              <a:p>
                <a:endParaRPr lang="ja-JP" altLang="en-US"/>
              </a:p>
            </p:txBody>
          </p:sp>
          <p:sp>
            <p:nvSpPr>
              <p:cNvPr id="154635" name="Rectangle 6"/>
              <p:cNvSpPr>
                <a:spLocks noChangeArrowheads="1"/>
              </p:cNvSpPr>
              <p:nvPr/>
            </p:nvSpPr>
            <p:spPr bwMode="auto">
              <a:xfrm>
                <a:off x="3319467" y="5110187"/>
                <a:ext cx="3656999"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6783" rIns="89993" bIns="46783">
                <a:spAutoFit/>
              </a:bodyPr>
              <a:lstStyle/>
              <a:p>
                <a:pPr latinLnBrk="1"/>
                <a:r>
                  <a:rPr lang="ja-JP" altLang="en-US" sz="3600" b="1">
                    <a:solidFill>
                      <a:srgbClr val="0000FF"/>
                    </a:solidFill>
                    <a:cs typeface="Arial" pitchFamily="34" charset="0"/>
                  </a:rPr>
                  <a:t>情報を扱う活動</a:t>
                </a:r>
              </a:p>
            </p:txBody>
          </p:sp>
          <p:pic>
            <p:nvPicPr>
              <p:cNvPr id="15463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775" y="3608388"/>
                <a:ext cx="2039938"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3650" y="3608388"/>
                <a:ext cx="203835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8" name="Picture 9" descr="考え方&#10;態度"/>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825" y="1681163"/>
                <a:ext cx="2647950" cy="162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9"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3302000"/>
                <a:ext cx="9429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33" name="テキスト ボックス 12"/>
            <p:cNvSpPr txBox="1">
              <a:spLocks noChangeArrowheads="1"/>
            </p:cNvSpPr>
            <p:nvPr/>
          </p:nvSpPr>
          <p:spPr bwMode="auto">
            <a:xfrm>
              <a:off x="3857620" y="1857364"/>
              <a:ext cx="20002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3600" b="1">
                  <a:solidFill>
                    <a:srgbClr val="FF0000"/>
                  </a:solidFill>
                </a:rPr>
                <a:t>考え方</a:t>
              </a:r>
              <a:endParaRPr lang="en-US" altLang="ja-JP" sz="3600" b="1">
                <a:solidFill>
                  <a:srgbClr val="FF0000"/>
                </a:solidFill>
              </a:endParaRPr>
            </a:p>
            <a:p>
              <a:pPr algn="dist" eaLnBrk="1" hangingPunct="1"/>
              <a:r>
                <a:rPr lang="ja-JP" altLang="en-US" sz="3600" b="1">
                  <a:solidFill>
                    <a:srgbClr val="FF0000"/>
                  </a:solidFill>
                </a:rPr>
                <a:t>態　 度</a:t>
              </a:r>
            </a:p>
          </p:txBody>
        </p:sp>
      </p:grpSp>
      <p:sp>
        <p:nvSpPr>
          <p:cNvPr id="154630" name="テキスト ボックス 17"/>
          <p:cNvSpPr txBox="1">
            <a:spLocks noChangeArrowheads="1"/>
          </p:cNvSpPr>
          <p:nvPr/>
        </p:nvSpPr>
        <p:spPr bwMode="auto">
          <a:xfrm>
            <a:off x="2071688" y="3929063"/>
            <a:ext cx="157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4800">
                <a:latin typeface="HG創英ﾌﾟﾚｾﾞﾝｽEB" pitchFamily="17" charset="-128"/>
                <a:ea typeface="HG創英ﾌﾟﾚｾﾞﾝｽEB" pitchFamily="17" charset="-128"/>
              </a:rPr>
              <a:t>知識</a:t>
            </a:r>
            <a:endParaRPr lang="ja-JP" altLang="en-US" sz="2400">
              <a:latin typeface="HG創英ﾌﾟﾚｾﾞﾝｽEB" pitchFamily="17" charset="-128"/>
              <a:ea typeface="HG創英ﾌﾟﾚｾﾞﾝｽEB" pitchFamily="17" charset="-128"/>
            </a:endParaRPr>
          </a:p>
        </p:txBody>
      </p:sp>
      <p:sp>
        <p:nvSpPr>
          <p:cNvPr id="154631" name="テキスト ボックス 18"/>
          <p:cNvSpPr txBox="1">
            <a:spLocks noChangeArrowheads="1"/>
          </p:cNvSpPr>
          <p:nvPr/>
        </p:nvSpPr>
        <p:spPr bwMode="auto">
          <a:xfrm>
            <a:off x="4929188" y="3929063"/>
            <a:ext cx="15716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dist" eaLnBrk="1" hangingPunct="1"/>
            <a:r>
              <a:rPr lang="ja-JP" altLang="en-US" sz="4800">
                <a:latin typeface="HG創英ﾌﾟﾚｾﾞﾝｽEB" pitchFamily="17" charset="-128"/>
                <a:ea typeface="HG創英ﾌﾟﾚｾﾞﾝｽEB" pitchFamily="17" charset="-128"/>
              </a:rPr>
              <a:t>体験</a:t>
            </a:r>
            <a:endParaRPr lang="ja-JP" altLang="en-US" sz="2400">
              <a:latin typeface="HG創英ﾌﾟﾚｾﾞﾝｽEB" pitchFamily="17" charset="-128"/>
              <a:ea typeface="HG創英ﾌﾟﾚｾﾞﾝｽEB" pitchFamily="17" charset="-128"/>
            </a:endParaRPr>
          </a:p>
        </p:txBody>
      </p:sp>
    </p:spTree>
    <p:extLst>
      <p:ext uri="{BB962C8B-B14F-4D97-AF65-F5344CB8AC3E}">
        <p14:creationId xmlns:p14="http://schemas.microsoft.com/office/powerpoint/2010/main" val="38432662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6"/>
          <p:cNvSpPr>
            <a:spLocks noGrp="1" noChangeArrowheads="1"/>
          </p:cNvSpPr>
          <p:nvPr>
            <p:ph type="sldNum" sz="quarter" idx="12"/>
          </p:nvPr>
        </p:nvSpPr>
        <p:spPr>
          <a:noFill/>
        </p:spPr>
        <p:txBody>
          <a:bodyPr/>
          <a:lstStyle/>
          <a:p>
            <a:fld id="{F5598896-15DF-420C-BA96-530AFE619A20}" type="slidenum">
              <a:rPr lang="en-US" altLang="ja-JP" smtClean="0"/>
              <a:pPr/>
              <a:t>148</a:t>
            </a:fld>
            <a:endParaRPr lang="en-US" altLang="ja-JP" smtClean="0"/>
          </a:p>
        </p:txBody>
      </p:sp>
      <p:sp>
        <p:nvSpPr>
          <p:cNvPr id="148483" name="テキスト ボックス 4"/>
          <p:cNvSpPr txBox="1">
            <a:spLocks noChangeArrowheads="1"/>
          </p:cNvSpPr>
          <p:nvPr/>
        </p:nvSpPr>
        <p:spPr bwMode="auto">
          <a:xfrm>
            <a:off x="0" y="0"/>
            <a:ext cx="391001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研修会で伝えたいこと</a:t>
            </a:r>
          </a:p>
        </p:txBody>
      </p:sp>
      <p:sp>
        <p:nvSpPr>
          <p:cNvPr id="6" name="テキスト ボックス 5"/>
          <p:cNvSpPr txBox="1"/>
          <p:nvPr/>
        </p:nvSpPr>
        <p:spPr>
          <a:xfrm>
            <a:off x="395288" y="1125538"/>
            <a:ext cx="8353176" cy="526256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7800" indent="-177800">
              <a:buFont typeface="Arial" pitchFamily="34" charset="0"/>
              <a:buChar char="•"/>
              <a:defRPr/>
            </a:pPr>
            <a:r>
              <a:rPr lang="ja-JP" altLang="en-US" sz="2800" dirty="0"/>
              <a:t>「情報モラル」はすべての教師が取り組むべき共通の課題であること</a:t>
            </a:r>
            <a:endParaRPr lang="en-US" altLang="ja-JP" sz="2800" dirty="0"/>
          </a:p>
          <a:p>
            <a:pPr marL="177800" indent="-177800">
              <a:buFont typeface="Arial" pitchFamily="34" charset="0"/>
              <a:buChar char="•"/>
              <a:defRPr/>
            </a:pPr>
            <a:r>
              <a:rPr lang="ja-JP" altLang="en-US" sz="2800" dirty="0"/>
              <a:t>「情報モラル」は学校、家庭、地域・社会が一体となって取り組むべき国民的教育課題であること</a:t>
            </a:r>
            <a:endParaRPr lang="en-US" altLang="ja-JP" sz="2800" dirty="0"/>
          </a:p>
          <a:p>
            <a:pPr marL="177800" indent="-177800">
              <a:buFont typeface="Arial" pitchFamily="34" charset="0"/>
              <a:buChar char="•"/>
              <a:defRPr/>
            </a:pPr>
            <a:r>
              <a:rPr lang="ja-JP" altLang="en-US" sz="2800" dirty="0"/>
              <a:t>「情報モラル」は社会の情報化の進展に合わせて解決すべき課題や子どもたちをめぐる状況が刻々と変化するのでこれらの変化に柔軟に対応しなければならないこと</a:t>
            </a:r>
            <a:endParaRPr lang="en-US" altLang="ja-JP" sz="2800" dirty="0"/>
          </a:p>
          <a:p>
            <a:pPr marL="177800" indent="-177800">
              <a:buFont typeface="Arial" pitchFamily="34" charset="0"/>
              <a:buChar char="•"/>
              <a:defRPr/>
            </a:pPr>
            <a:r>
              <a:rPr lang="ja-JP" altLang="en-US" sz="2800" dirty="0"/>
              <a:t>「情報モラル」は通常のモラルを土台にしているものなので、日頃の人間教育や人権教育を大切にして、情報社会に対応する人格の形成をめざさなければならないこと</a:t>
            </a:r>
          </a:p>
        </p:txBody>
      </p:sp>
    </p:spTree>
    <p:extLst>
      <p:ext uri="{BB962C8B-B14F-4D97-AF65-F5344CB8AC3E}">
        <p14:creationId xmlns:p14="http://schemas.microsoft.com/office/powerpoint/2010/main" val="1948471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o20041206170000"/>
          <p:cNvPicPr>
            <a:picLocks noChangeAspect="1" noChangeArrowheads="1"/>
          </p:cNvPicPr>
          <p:nvPr/>
        </p:nvPicPr>
        <p:blipFill>
          <a:blip r:embed="rId3"/>
          <a:srcRect/>
          <a:stretch>
            <a:fillRect/>
          </a:stretch>
        </p:blipFill>
        <p:spPr bwMode="auto">
          <a:xfrm>
            <a:off x="-26033" y="404664"/>
            <a:ext cx="9332324" cy="6192688"/>
          </a:xfrm>
          <a:prstGeom prst="rect">
            <a:avLst/>
          </a:prstGeom>
          <a:noFill/>
          <a:ln w="9525">
            <a:noFill/>
            <a:miter lim="800000"/>
            <a:headEnd/>
            <a:tailEnd/>
          </a:ln>
        </p:spPr>
      </p:pic>
      <p:sp>
        <p:nvSpPr>
          <p:cNvPr id="51204" name="Rectangle 3"/>
          <p:cNvSpPr>
            <a:spLocks noGrp="1" noChangeArrowheads="1"/>
          </p:cNvSpPr>
          <p:nvPr>
            <p:ph idx="1"/>
          </p:nvPr>
        </p:nvSpPr>
        <p:spPr>
          <a:xfrm>
            <a:off x="808653" y="4941168"/>
            <a:ext cx="8229600" cy="1622337"/>
          </a:xfrm>
        </p:spPr>
        <p:txBody>
          <a:bodyPr/>
          <a:lstStyle/>
          <a:p>
            <a:pPr eaLnBrk="1" hangingPunct="1"/>
            <a:r>
              <a:rPr lang="ja-JP" altLang="en-US" sz="2400" dirty="0" smtClean="0">
                <a:solidFill>
                  <a:schemeClr val="accent3"/>
                </a:solidFill>
              </a:rPr>
              <a:t>資料は　</a:t>
            </a:r>
            <a:r>
              <a:rPr lang="en-US" altLang="ja-JP" sz="2400" dirty="0" smtClean="0">
                <a:solidFill>
                  <a:schemeClr val="accent3"/>
                </a:solidFill>
              </a:rPr>
              <a:t>Web</a:t>
            </a:r>
            <a:r>
              <a:rPr lang="ja-JP" altLang="en-US" sz="2400" dirty="0" smtClean="0">
                <a:solidFill>
                  <a:schemeClr val="accent3"/>
                </a:solidFill>
              </a:rPr>
              <a:t>に　</a:t>
            </a:r>
            <a:r>
              <a:rPr lang="en-US" altLang="ja-JP" sz="2400" dirty="0" smtClean="0">
                <a:solidFill>
                  <a:schemeClr val="accent3"/>
                </a:solidFill>
              </a:rPr>
              <a:t>    http://www.cec.or.jp/CEC/</a:t>
            </a:r>
          </a:p>
          <a:p>
            <a:pPr eaLnBrk="1" hangingPunct="1"/>
            <a:r>
              <a:rPr lang="ja-JP" altLang="en-US" sz="2400" dirty="0" smtClean="0">
                <a:solidFill>
                  <a:schemeClr val="accent3"/>
                </a:solidFill>
              </a:rPr>
              <a:t>お役にたてることがあればメールで</a:t>
            </a:r>
          </a:p>
          <a:p>
            <a:pPr eaLnBrk="1" hangingPunct="1">
              <a:buFont typeface="Wingdings" pitchFamily="2" charset="2"/>
              <a:buNone/>
            </a:pPr>
            <a:r>
              <a:rPr lang="ja-JP" altLang="en-US" sz="2400" dirty="0" smtClean="0">
                <a:solidFill>
                  <a:schemeClr val="accent3"/>
                </a:solidFill>
              </a:rPr>
              <a:t>　　　</a:t>
            </a:r>
            <a:r>
              <a:rPr lang="en-US" altLang="ja-JP" sz="2400" dirty="0" smtClean="0">
                <a:solidFill>
                  <a:schemeClr val="accent3"/>
                </a:solidFill>
              </a:rPr>
              <a:t>E-mail</a:t>
            </a:r>
            <a:r>
              <a:rPr lang="ja-JP" altLang="en-US" sz="2400" dirty="0" smtClean="0">
                <a:solidFill>
                  <a:schemeClr val="accent3"/>
                </a:solidFill>
              </a:rPr>
              <a:t>　　</a:t>
            </a:r>
            <a:r>
              <a:rPr lang="en-US" altLang="ja-JP" sz="2400" dirty="0" smtClean="0">
                <a:solidFill>
                  <a:schemeClr val="accent3"/>
                </a:solidFill>
              </a:rPr>
              <a:t>nishida@derek.jp</a:t>
            </a:r>
          </a:p>
          <a:p>
            <a:pPr eaLnBrk="1" hangingPunct="1">
              <a:buFont typeface="Wingdings" pitchFamily="2" charset="2"/>
              <a:buNone/>
            </a:pPr>
            <a:endParaRPr lang="en-US" altLang="ja-JP" dirty="0" smtClean="0"/>
          </a:p>
        </p:txBody>
      </p:sp>
    </p:spTree>
    <p:extLst>
      <p:ext uri="{BB962C8B-B14F-4D97-AF65-F5344CB8AC3E}">
        <p14:creationId xmlns:p14="http://schemas.microsoft.com/office/powerpoint/2010/main" val="365660610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6"/>
          <p:cNvSpPr>
            <a:spLocks noGrp="1" noChangeArrowheads="1"/>
          </p:cNvSpPr>
          <p:nvPr>
            <p:ph type="sldNum" sz="quarter" idx="12"/>
          </p:nvPr>
        </p:nvSpPr>
        <p:spPr>
          <a:noFill/>
        </p:spPr>
        <p:txBody>
          <a:bodyPr/>
          <a:lstStyle/>
          <a:p>
            <a:fld id="{8431DE37-0E9E-45D9-B922-E4D5D08503F3}" type="slidenum">
              <a:rPr lang="en-US" altLang="ja-JP" smtClean="0"/>
              <a:pPr/>
              <a:t>15</a:t>
            </a:fld>
            <a:endParaRPr lang="en-US" altLang="ja-JP" smtClean="0"/>
          </a:p>
        </p:txBody>
      </p:sp>
      <p:sp>
        <p:nvSpPr>
          <p:cNvPr id="404482" name="Rectangle 2"/>
          <p:cNvSpPr>
            <a:spLocks noGrp="1" noChangeArrowheads="1"/>
          </p:cNvSpPr>
          <p:nvPr>
            <p:ph type="title" idx="4294967295"/>
          </p:nvPr>
        </p:nvSpPr>
        <p:spPr>
          <a:xfrm>
            <a:off x="0" y="0"/>
            <a:ext cx="8229600" cy="549275"/>
          </a:xfrm>
        </p:spPr>
        <p:txBody>
          <a:bodyPr/>
          <a:lstStyle/>
          <a:p>
            <a:pPr algn="l">
              <a:defRPr/>
            </a:pPr>
            <a:r>
              <a:rPr lang="ja-JP" altLang="en-US" sz="3200" kern="1200" dirty="0" smtClean="0">
                <a:solidFill>
                  <a:schemeClr val="tx1"/>
                </a:solidFill>
                <a:ea typeface="HGP創英角ｺﾞｼｯｸUB" pitchFamily="50" charset="-128"/>
                <a:cs typeface="+mn-cs"/>
              </a:rPr>
              <a:t>携帯電話の保有率</a:t>
            </a:r>
          </a:p>
        </p:txBody>
      </p:sp>
      <p:sp>
        <p:nvSpPr>
          <p:cNvPr id="6149" name="Text Box 4">
            <a:hlinkClick r:id="rId3"/>
          </p:cNvPr>
          <p:cNvSpPr txBox="1">
            <a:spLocks noChangeArrowheads="1"/>
          </p:cNvSpPr>
          <p:nvPr/>
        </p:nvSpPr>
        <p:spPr bwMode="auto">
          <a:xfrm>
            <a:off x="539750" y="6021388"/>
            <a:ext cx="8208963" cy="784830"/>
          </a:xfrm>
          <a:prstGeom prst="rect">
            <a:avLst/>
          </a:prstGeom>
          <a:noFill/>
          <a:ln w="9525">
            <a:noFill/>
            <a:miter lim="800000"/>
            <a:headEnd/>
            <a:tailEnd/>
          </a:ln>
        </p:spPr>
        <p:txBody>
          <a:bodyPr>
            <a:spAutoFit/>
          </a:bodyPr>
          <a:lstStyle/>
          <a:p>
            <a:pPr>
              <a:spcBef>
                <a:spcPct val="50000"/>
              </a:spcBef>
            </a:pPr>
            <a:r>
              <a:rPr lang="ja-JP" altLang="en-US" dirty="0"/>
              <a:t>平成</a:t>
            </a:r>
            <a:r>
              <a:rPr lang="ja-JP" altLang="en-US" dirty="0" smtClean="0"/>
              <a:t>２</a:t>
            </a:r>
            <a:r>
              <a:rPr lang="ja-JP" altLang="en-US" dirty="0"/>
              <a:t>５</a:t>
            </a:r>
            <a:r>
              <a:rPr lang="ja-JP" altLang="en-US" dirty="0" smtClean="0"/>
              <a:t>年度</a:t>
            </a:r>
            <a:r>
              <a:rPr lang="ja-JP" altLang="en-US" dirty="0"/>
              <a:t>　青少年のインターネット利用環境実態調査　報告書（内閣府）　</a:t>
            </a:r>
            <a:r>
              <a:rPr lang="ja-JP" altLang="en-US" dirty="0" smtClean="0"/>
              <a:t>より</a:t>
            </a:r>
            <a:endParaRPr lang="en-US" altLang="ja-JP" dirty="0" smtClean="0"/>
          </a:p>
          <a:p>
            <a:pPr>
              <a:spcBef>
                <a:spcPct val="50000"/>
              </a:spcBef>
            </a:pPr>
            <a:r>
              <a:rPr lang="en-US" altLang="ja-JP" dirty="0">
                <a:hlinkClick r:id="rId4"/>
              </a:rPr>
              <a:t>http://</a:t>
            </a:r>
            <a:r>
              <a:rPr lang="en-US" altLang="ja-JP" dirty="0" err="1">
                <a:hlinkClick r:id="rId4"/>
              </a:rPr>
              <a:t>www8.cao.go.jp</a:t>
            </a:r>
            <a:r>
              <a:rPr lang="en-US" altLang="ja-JP" dirty="0">
                <a:hlinkClick r:id="rId4"/>
              </a:rPr>
              <a:t>/youth/youth-harm/</a:t>
            </a:r>
            <a:r>
              <a:rPr lang="en-US" altLang="ja-JP" dirty="0" err="1">
                <a:hlinkClick r:id="rId4"/>
              </a:rPr>
              <a:t>chousa</a:t>
            </a:r>
            <a:r>
              <a:rPr lang="en-US" altLang="ja-JP" dirty="0">
                <a:hlinkClick r:id="rId4"/>
              </a:rPr>
              <a:t>/</a:t>
            </a:r>
            <a:r>
              <a:rPr lang="en-US" altLang="ja-JP" dirty="0" err="1">
                <a:hlinkClick r:id="rId4"/>
              </a:rPr>
              <a:t>h25</a:t>
            </a:r>
            <a:r>
              <a:rPr lang="en-US" altLang="ja-JP" dirty="0">
                <a:hlinkClick r:id="rId4"/>
              </a:rPr>
              <a:t>/net-</a:t>
            </a:r>
            <a:r>
              <a:rPr lang="en-US" altLang="ja-JP" dirty="0" err="1">
                <a:hlinkClick r:id="rId4"/>
              </a:rPr>
              <a:t>jittai</a:t>
            </a:r>
            <a:r>
              <a:rPr lang="en-US" altLang="ja-JP" dirty="0">
                <a:hlinkClick r:id="rId4"/>
              </a:rPr>
              <a:t>/pdf/2-1-</a:t>
            </a:r>
            <a:r>
              <a:rPr lang="en-US" altLang="ja-JP" dirty="0" err="1">
                <a:hlinkClick r:id="rId4"/>
              </a:rPr>
              <a:t>1.pdf</a:t>
            </a:r>
            <a:endParaRPr lang="ja-JP" altLang="en-US" dirty="0"/>
          </a:p>
        </p:txBody>
      </p:sp>
      <p:graphicFrame>
        <p:nvGraphicFramePr>
          <p:cNvPr id="7" name="グラフ 6"/>
          <p:cNvGraphicFramePr/>
          <p:nvPr>
            <p:extLst>
              <p:ext uri="{D42A27DB-BD31-4B8C-83A1-F6EECF244321}">
                <p14:modId xmlns:p14="http://schemas.microsoft.com/office/powerpoint/2010/main" val="1809739585"/>
              </p:ext>
            </p:extLst>
          </p:nvPr>
        </p:nvGraphicFramePr>
        <p:xfrm>
          <a:off x="0" y="692696"/>
          <a:ext cx="9144000" cy="496855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6658039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6"/>
          <p:cNvSpPr>
            <a:spLocks noGrp="1" noChangeArrowheads="1"/>
          </p:cNvSpPr>
          <p:nvPr>
            <p:ph type="sldNum" sz="quarter" idx="12"/>
          </p:nvPr>
        </p:nvSpPr>
        <p:spPr>
          <a:noFill/>
        </p:spPr>
        <p:txBody>
          <a:bodyPr/>
          <a:lstStyle/>
          <a:p>
            <a:fld id="{668FBFEF-71DD-4785-B614-3596B6C6F97B}" type="slidenum">
              <a:rPr lang="en-US" altLang="ja-JP" smtClean="0"/>
              <a:pPr/>
              <a:t>150</a:t>
            </a:fld>
            <a:endParaRPr lang="en-US" altLang="ja-JP" smtClean="0"/>
          </a:p>
        </p:txBody>
      </p:sp>
      <p:pic>
        <p:nvPicPr>
          <p:cNvPr id="4" name="図 3"/>
          <p:cNvPicPr>
            <a:picLocks noChangeAspect="1"/>
          </p:cNvPicPr>
          <p:nvPr/>
        </p:nvPicPr>
        <p:blipFill>
          <a:blip r:embed="rId3"/>
          <a:stretch>
            <a:fillRect/>
          </a:stretch>
        </p:blipFill>
        <p:spPr>
          <a:xfrm>
            <a:off x="1403648" y="2420888"/>
            <a:ext cx="6561691" cy="230425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85CE7282-466C-4EF5-8484-56BFF1606FB2}" type="slidenum">
              <a:rPr lang="en-US" altLang="ja-JP" smtClean="0"/>
              <a:pPr>
                <a:defRPr/>
              </a:pPr>
              <a:t>16</a:t>
            </a:fld>
            <a:endParaRPr lang="en-US" altLang="ja-JP"/>
          </a:p>
        </p:txBody>
      </p:sp>
      <p:sp>
        <p:nvSpPr>
          <p:cNvPr id="3" name="タイトル 2"/>
          <p:cNvSpPr>
            <a:spLocks noGrp="1"/>
          </p:cNvSpPr>
          <p:nvPr>
            <p:ph type="title" idx="4294967295"/>
          </p:nvPr>
        </p:nvSpPr>
        <p:spPr>
          <a:xfrm>
            <a:off x="0" y="0"/>
            <a:ext cx="8229600" cy="620688"/>
          </a:xfrm>
        </p:spPr>
        <p:txBody>
          <a:bodyPr/>
          <a:lstStyle/>
          <a:p>
            <a:pPr algn="l"/>
            <a:r>
              <a:rPr lang="ja-JP" altLang="en-US" sz="3200" kern="1200" dirty="0" smtClean="0">
                <a:solidFill>
                  <a:schemeClr val="tx1"/>
                </a:solidFill>
                <a:ea typeface="HGP創英角ｺﾞｼｯｸUB" pitchFamily="50" charset="-128"/>
                <a:cs typeface="+mn-cs"/>
              </a:rPr>
              <a:t>携帯電話の種類</a:t>
            </a:r>
          </a:p>
        </p:txBody>
      </p:sp>
      <p:graphicFrame>
        <p:nvGraphicFramePr>
          <p:cNvPr id="4" name="グラフ 3"/>
          <p:cNvGraphicFramePr/>
          <p:nvPr>
            <p:extLst>
              <p:ext uri="{D42A27DB-BD31-4B8C-83A1-F6EECF244321}">
                <p14:modId xmlns:p14="http://schemas.microsoft.com/office/powerpoint/2010/main" val="4183176544"/>
              </p:ext>
            </p:extLst>
          </p:nvPr>
        </p:nvGraphicFramePr>
        <p:xfrm>
          <a:off x="107504" y="764704"/>
          <a:ext cx="8604448"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4">
            <a:hlinkClick r:id="rId4"/>
          </p:cNvPr>
          <p:cNvSpPr txBox="1">
            <a:spLocks noChangeArrowheads="1"/>
          </p:cNvSpPr>
          <p:nvPr/>
        </p:nvSpPr>
        <p:spPr bwMode="auto">
          <a:xfrm>
            <a:off x="395536" y="6073170"/>
            <a:ext cx="8208963" cy="784830"/>
          </a:xfrm>
          <a:prstGeom prst="rect">
            <a:avLst/>
          </a:prstGeom>
          <a:noFill/>
          <a:ln w="9525">
            <a:noFill/>
            <a:miter lim="800000"/>
            <a:headEnd/>
            <a:tailEnd/>
          </a:ln>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50000"/>
              </a:spcBef>
            </a:pPr>
            <a:r>
              <a:rPr lang="ja-JP" altLang="en-US" sz="1800" dirty="0"/>
              <a:t>平成２５年度　青少年のインターネット利用環境実態調査　報告書（内閣府）　より</a:t>
            </a:r>
            <a:endParaRPr lang="en-US" altLang="ja-JP" sz="1800" dirty="0"/>
          </a:p>
          <a:p>
            <a:pPr>
              <a:spcBef>
                <a:spcPct val="50000"/>
              </a:spcBef>
            </a:pPr>
            <a:r>
              <a:rPr lang="en-US" altLang="ja-JP" sz="1800" dirty="0">
                <a:hlinkClick r:id="rId5"/>
              </a:rPr>
              <a:t>http://</a:t>
            </a:r>
            <a:r>
              <a:rPr lang="en-US" altLang="ja-JP" sz="1800" dirty="0" err="1">
                <a:hlinkClick r:id="rId5"/>
              </a:rPr>
              <a:t>www8.cao.go.jp</a:t>
            </a:r>
            <a:r>
              <a:rPr lang="en-US" altLang="ja-JP" sz="1800" dirty="0">
                <a:hlinkClick r:id="rId5"/>
              </a:rPr>
              <a:t>/youth/youth-harm/</a:t>
            </a:r>
            <a:r>
              <a:rPr lang="en-US" altLang="ja-JP" sz="1800" dirty="0" err="1">
                <a:hlinkClick r:id="rId5"/>
              </a:rPr>
              <a:t>chousa</a:t>
            </a:r>
            <a:r>
              <a:rPr lang="en-US" altLang="ja-JP" sz="1800" dirty="0">
                <a:hlinkClick r:id="rId5"/>
              </a:rPr>
              <a:t>/</a:t>
            </a:r>
            <a:r>
              <a:rPr lang="en-US" altLang="ja-JP" sz="1800" dirty="0" err="1">
                <a:hlinkClick r:id="rId5"/>
              </a:rPr>
              <a:t>h25</a:t>
            </a:r>
            <a:r>
              <a:rPr lang="en-US" altLang="ja-JP" sz="1800" dirty="0">
                <a:hlinkClick r:id="rId5"/>
              </a:rPr>
              <a:t>/net-</a:t>
            </a:r>
            <a:r>
              <a:rPr lang="en-US" altLang="ja-JP" sz="1800" dirty="0" err="1">
                <a:hlinkClick r:id="rId5"/>
              </a:rPr>
              <a:t>jittai</a:t>
            </a:r>
            <a:r>
              <a:rPr lang="en-US" altLang="ja-JP" sz="1800" dirty="0">
                <a:hlinkClick r:id="rId5"/>
              </a:rPr>
              <a:t>/pdf/2-1-</a:t>
            </a:r>
            <a:r>
              <a:rPr lang="en-US" altLang="ja-JP" sz="1800" dirty="0" err="1">
                <a:hlinkClick r:id="rId5"/>
              </a:rPr>
              <a:t>1.pdf</a:t>
            </a:r>
            <a:endParaRPr lang="ja-JP" altLang="en-US" sz="1800" dirty="0"/>
          </a:p>
        </p:txBody>
      </p:sp>
    </p:spTree>
    <p:extLst>
      <p:ext uri="{BB962C8B-B14F-4D97-AF65-F5344CB8AC3E}">
        <p14:creationId xmlns:p14="http://schemas.microsoft.com/office/powerpoint/2010/main" val="801189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 1"/>
          <p:cNvSpPr>
            <a:spLocks noGrp="1"/>
          </p:cNvSpPr>
          <p:nvPr>
            <p:ph type="sldNum" sz="quarter" idx="12"/>
          </p:nvPr>
        </p:nvSpPr>
        <p:spPr/>
        <p:txBody>
          <a:bodyPr/>
          <a:lstStyle/>
          <a:p>
            <a:pPr>
              <a:defRPr/>
            </a:pPr>
            <a:fld id="{85CE7282-466C-4EF5-8484-56BFF1606FB2}" type="slidenum">
              <a:rPr lang="en-US" altLang="ja-JP" smtClean="0"/>
              <a:pPr>
                <a:defRPr/>
              </a:pPr>
              <a:t>17</a:t>
            </a:fld>
            <a:endParaRPr lang="en-US" altLang="ja-JP"/>
          </a:p>
        </p:txBody>
      </p:sp>
      <p:sp>
        <p:nvSpPr>
          <p:cNvPr id="3" name="タイトル 2"/>
          <p:cNvSpPr>
            <a:spLocks noGrp="1"/>
          </p:cNvSpPr>
          <p:nvPr>
            <p:ph type="title" idx="4294967295"/>
          </p:nvPr>
        </p:nvSpPr>
        <p:spPr>
          <a:xfrm>
            <a:off x="14808" y="0"/>
            <a:ext cx="8229600" cy="620688"/>
          </a:xfrm>
        </p:spPr>
        <p:txBody>
          <a:bodyPr/>
          <a:lstStyle/>
          <a:p>
            <a:pPr algn="l"/>
            <a:r>
              <a:rPr kumimoji="1" lang="ja-JP" altLang="en-US" sz="3200" dirty="0" smtClean="0">
                <a:solidFill>
                  <a:schemeClr val="tx1"/>
                </a:solidFill>
              </a:rPr>
              <a:t>主な通信機器の普及状況</a:t>
            </a:r>
            <a:endParaRPr kumimoji="1" lang="ja-JP" altLang="en-US" sz="3200" dirty="0">
              <a:solidFill>
                <a:schemeClr val="tx1"/>
              </a:solidFill>
            </a:endParaRPr>
          </a:p>
        </p:txBody>
      </p:sp>
      <p:sp>
        <p:nvSpPr>
          <p:cNvPr id="4" name="Text Box 4">
            <a:hlinkClick r:id="rId3"/>
          </p:cNvPr>
          <p:cNvSpPr txBox="1">
            <a:spLocks noChangeArrowheads="1"/>
          </p:cNvSpPr>
          <p:nvPr/>
        </p:nvSpPr>
        <p:spPr bwMode="auto">
          <a:xfrm>
            <a:off x="395536" y="6242447"/>
            <a:ext cx="8208962" cy="615553"/>
          </a:xfrm>
          <a:prstGeom prst="rect">
            <a:avLst/>
          </a:prstGeom>
          <a:noFill/>
          <a:ln w="9525">
            <a:noFill/>
            <a:miter lim="800000"/>
            <a:headEnd/>
            <a:tailEnd/>
          </a:ln>
        </p:spPr>
        <p:txBody>
          <a:bodyPr wrap="square">
            <a:spAutoFit/>
          </a:bodyPr>
          <a:lstStyle/>
          <a:p>
            <a:pPr algn="ctr"/>
            <a:r>
              <a:rPr lang="ja-JP" altLang="en-US" sz="1600" dirty="0"/>
              <a:t>平成</a:t>
            </a:r>
            <a:r>
              <a:rPr lang="ja-JP" altLang="en-US" sz="1600" dirty="0" smtClean="0"/>
              <a:t>２</a:t>
            </a:r>
            <a:r>
              <a:rPr lang="ja-JP" altLang="en-US" sz="1600" dirty="0"/>
              <a:t>５</a:t>
            </a:r>
            <a:r>
              <a:rPr lang="ja-JP" altLang="en-US" sz="1600" dirty="0" smtClean="0"/>
              <a:t>年版</a:t>
            </a:r>
            <a:r>
              <a:rPr lang="ja-JP" altLang="en-US" sz="1600" dirty="0"/>
              <a:t>　</a:t>
            </a:r>
            <a:r>
              <a:rPr lang="ja-JP" altLang="en-US" sz="1600" dirty="0" smtClean="0"/>
              <a:t>情報通信白書（総務省）</a:t>
            </a:r>
            <a:r>
              <a:rPr lang="ja-JP" altLang="en-US" sz="1600" dirty="0"/>
              <a:t>　</a:t>
            </a:r>
            <a:r>
              <a:rPr lang="ja-JP" altLang="en-US" sz="1600" dirty="0" smtClean="0"/>
              <a:t>第２部　第４章　第３節　より</a:t>
            </a:r>
            <a:endParaRPr lang="ja-JP" altLang="en-US" sz="1600" dirty="0"/>
          </a:p>
          <a:p>
            <a:pPr algn="ctr"/>
            <a:r>
              <a:rPr lang="en-US" altLang="ja-JP" dirty="0">
                <a:hlinkClick r:id="rId4"/>
              </a:rPr>
              <a:t>http://</a:t>
            </a:r>
            <a:r>
              <a:rPr lang="en-US" altLang="ja-JP" dirty="0" err="1">
                <a:hlinkClick r:id="rId4"/>
              </a:rPr>
              <a:t>www.soumu.go.jp</a:t>
            </a:r>
            <a:r>
              <a:rPr lang="en-US" altLang="ja-JP" dirty="0">
                <a:hlinkClick r:id="rId4"/>
              </a:rPr>
              <a:t>/</a:t>
            </a:r>
            <a:r>
              <a:rPr lang="en-US" altLang="ja-JP" dirty="0" err="1">
                <a:hlinkClick r:id="rId4"/>
              </a:rPr>
              <a:t>johotsusintokei</a:t>
            </a:r>
            <a:r>
              <a:rPr lang="en-US" altLang="ja-JP" dirty="0">
                <a:hlinkClick r:id="rId4"/>
              </a:rPr>
              <a:t>/whitepaper/</a:t>
            </a:r>
            <a:r>
              <a:rPr lang="en-US" altLang="ja-JP" dirty="0" err="1">
                <a:hlinkClick r:id="rId4"/>
              </a:rPr>
              <a:t>ja</a:t>
            </a:r>
            <a:r>
              <a:rPr lang="en-US" altLang="ja-JP" dirty="0">
                <a:hlinkClick r:id="rId4"/>
              </a:rPr>
              <a:t>/</a:t>
            </a:r>
            <a:r>
              <a:rPr lang="en-US" altLang="ja-JP" dirty="0" err="1">
                <a:hlinkClick r:id="rId4"/>
              </a:rPr>
              <a:t>h25</a:t>
            </a:r>
            <a:r>
              <a:rPr lang="en-US" altLang="ja-JP" dirty="0">
                <a:hlinkClick r:id="rId4"/>
              </a:rPr>
              <a:t>/pdf/</a:t>
            </a:r>
            <a:r>
              <a:rPr lang="en-US" altLang="ja-JP" dirty="0" err="1">
                <a:hlinkClick r:id="rId4"/>
              </a:rPr>
              <a:t>n4300000.pdf</a:t>
            </a:r>
            <a:endParaRPr lang="ja-JP" altLang="en-US" dirty="0"/>
          </a:p>
        </p:txBody>
      </p:sp>
      <p:sp>
        <p:nvSpPr>
          <p:cNvPr id="6" name="テキスト ボックス 5"/>
          <p:cNvSpPr txBox="1"/>
          <p:nvPr/>
        </p:nvSpPr>
        <p:spPr>
          <a:xfrm>
            <a:off x="0" y="692696"/>
            <a:ext cx="4176464" cy="369332"/>
          </a:xfrm>
          <a:prstGeom prst="rect">
            <a:avLst/>
          </a:prstGeom>
          <a:noFill/>
        </p:spPr>
        <p:txBody>
          <a:bodyPr wrap="square" rtlCol="0">
            <a:spAutoFit/>
          </a:bodyPr>
          <a:lstStyle/>
          <a:p>
            <a:r>
              <a:rPr lang="ja-JP" altLang="en-US" dirty="0" smtClean="0"/>
              <a:t>情報通信端末の世帯保有率の推移</a:t>
            </a:r>
            <a:endParaRPr kumimoji="1" lang="ja-JP" altLang="en-US" dirty="0"/>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5535" y="1124743"/>
            <a:ext cx="8470209" cy="5117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3222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a:defRPr/>
            </a:pPr>
            <a:fld id="{85CE7282-466C-4EF5-8484-56BFF1606FB2}" type="slidenum">
              <a:rPr lang="en-US" altLang="ja-JP" smtClean="0"/>
              <a:pPr>
                <a:defRPr/>
              </a:pPr>
              <a:t>18</a:t>
            </a:fld>
            <a:endParaRPr lang="en-US" altLang="ja-JP"/>
          </a:p>
        </p:txBody>
      </p:sp>
      <p:sp>
        <p:nvSpPr>
          <p:cNvPr id="3" name="タイトル 2"/>
          <p:cNvSpPr txBox="1">
            <a:spLocks/>
          </p:cNvSpPr>
          <p:nvPr/>
        </p:nvSpPr>
        <p:spPr bwMode="auto">
          <a:xfrm>
            <a:off x="0" y="0"/>
            <a:ext cx="9144000" cy="6206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a:lstStyle>
          <a:p>
            <a:pPr algn="l"/>
            <a:r>
              <a:rPr lang="ja-JP" altLang="en-US" sz="3000" kern="0" smtClean="0">
                <a:solidFill>
                  <a:schemeClr val="tx1"/>
                </a:solidFill>
                <a:latin typeface="Arial"/>
                <a:ea typeface="ＭＳ Ｐゴシック"/>
              </a:rPr>
              <a:t>インターネットを利用する時の端末は？</a:t>
            </a:r>
            <a:endParaRPr lang="ja-JP" altLang="en-US" sz="3000" kern="0" dirty="0"/>
          </a:p>
        </p:txBody>
      </p:sp>
      <p:sp>
        <p:nvSpPr>
          <p:cNvPr id="6" name="Text Box 4">
            <a:hlinkClick r:id="rId3"/>
          </p:cNvPr>
          <p:cNvSpPr txBox="1">
            <a:spLocks noChangeArrowheads="1"/>
          </p:cNvSpPr>
          <p:nvPr/>
        </p:nvSpPr>
        <p:spPr bwMode="auto">
          <a:xfrm>
            <a:off x="35496" y="6392941"/>
            <a:ext cx="5472608"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dirty="0"/>
              <a:t>平成</a:t>
            </a:r>
            <a:r>
              <a:rPr lang="ja-JP" altLang="en-US" sz="1200" dirty="0" smtClean="0"/>
              <a:t>２５年度</a:t>
            </a:r>
            <a:r>
              <a:rPr lang="ja-JP" altLang="en-US" sz="1200" dirty="0"/>
              <a:t>　青少年のインターネット利用環境実態調査　報告書（内閣府）　</a:t>
            </a:r>
            <a:r>
              <a:rPr lang="ja-JP" altLang="en-US" sz="1200" dirty="0" smtClean="0"/>
              <a:t>より</a:t>
            </a:r>
            <a:endParaRPr lang="en-US" altLang="ja-JP" sz="1200" dirty="0" smtClean="0"/>
          </a:p>
          <a:p>
            <a:pPr>
              <a:lnSpc>
                <a:spcPts val="1200"/>
              </a:lnSpc>
              <a:spcBef>
                <a:spcPct val="50000"/>
              </a:spcBef>
            </a:pPr>
            <a:r>
              <a:rPr lang="en-US" altLang="ja-JP" sz="1200" dirty="0">
                <a:hlinkClick r:id="rId4"/>
              </a:rPr>
              <a:t>http://</a:t>
            </a:r>
            <a:r>
              <a:rPr lang="en-US" altLang="ja-JP" sz="1200" dirty="0" err="1">
                <a:hlinkClick r:id="rId4"/>
              </a:rPr>
              <a:t>www8.cao.go.jp</a:t>
            </a:r>
            <a:r>
              <a:rPr lang="en-US" altLang="ja-JP" sz="1200" dirty="0">
                <a:hlinkClick r:id="rId4"/>
              </a:rPr>
              <a:t>/youth/youth-harm/</a:t>
            </a:r>
            <a:r>
              <a:rPr lang="en-US" altLang="ja-JP" sz="1200" dirty="0" err="1">
                <a:hlinkClick r:id="rId4"/>
              </a:rPr>
              <a:t>chousa</a:t>
            </a:r>
            <a:r>
              <a:rPr lang="en-US" altLang="ja-JP" sz="1200" dirty="0">
                <a:hlinkClick r:id="rId4"/>
              </a:rPr>
              <a:t>/</a:t>
            </a:r>
            <a:r>
              <a:rPr lang="en-US" altLang="ja-JP" sz="1200" dirty="0" err="1">
                <a:hlinkClick r:id="rId4"/>
              </a:rPr>
              <a:t>h25</a:t>
            </a:r>
            <a:r>
              <a:rPr lang="en-US" altLang="ja-JP" sz="1200" dirty="0">
                <a:hlinkClick r:id="rId4"/>
              </a:rPr>
              <a:t>/net-</a:t>
            </a:r>
            <a:r>
              <a:rPr lang="en-US" altLang="ja-JP" sz="1200" dirty="0" err="1">
                <a:hlinkClick r:id="rId4"/>
              </a:rPr>
              <a:t>jittai</a:t>
            </a:r>
            <a:r>
              <a:rPr lang="en-US" altLang="ja-JP" sz="1200" dirty="0">
                <a:hlinkClick r:id="rId4"/>
              </a:rPr>
              <a:t>/pdf/2-1-</a:t>
            </a:r>
            <a:r>
              <a:rPr lang="en-US" altLang="ja-JP" sz="1200" dirty="0" err="1">
                <a:hlinkClick r:id="rId4"/>
              </a:rPr>
              <a:t>3.pdf</a:t>
            </a:r>
            <a:endParaRPr lang="ja-JP" altLang="en-US" sz="1200" dirty="0"/>
          </a:p>
        </p:txBody>
      </p:sp>
      <p:graphicFrame>
        <p:nvGraphicFramePr>
          <p:cNvPr id="4" name="グラフ 3"/>
          <p:cNvGraphicFramePr/>
          <p:nvPr>
            <p:extLst>
              <p:ext uri="{D42A27DB-BD31-4B8C-83A1-F6EECF244321}">
                <p14:modId xmlns:p14="http://schemas.microsoft.com/office/powerpoint/2010/main" val="2253888867"/>
              </p:ext>
            </p:extLst>
          </p:nvPr>
        </p:nvGraphicFramePr>
        <p:xfrm>
          <a:off x="36512" y="692696"/>
          <a:ext cx="9144000" cy="2520280"/>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 Box 4">
            <a:hlinkClick r:id="rId3"/>
          </p:cNvPr>
          <p:cNvSpPr txBox="1">
            <a:spLocks noChangeArrowheads="1"/>
          </p:cNvSpPr>
          <p:nvPr/>
        </p:nvSpPr>
        <p:spPr bwMode="auto">
          <a:xfrm>
            <a:off x="806803" y="852767"/>
            <a:ext cx="7042069" cy="307777"/>
          </a:xfrm>
          <a:prstGeom prst="rect">
            <a:avLst/>
          </a:prstGeom>
          <a:noFill/>
          <a:ln w="9525">
            <a:noFill/>
            <a:miter lim="800000"/>
            <a:headEnd/>
            <a:tailEnd/>
          </a:ln>
        </p:spPr>
        <p:txBody>
          <a:bodyPr wrap="square">
            <a:spAutoFit/>
          </a:bodyPr>
          <a:lstStyle/>
          <a:p>
            <a:pPr>
              <a:spcBef>
                <a:spcPct val="50000"/>
              </a:spcBef>
            </a:pPr>
            <a:r>
              <a:rPr lang="ja-JP" altLang="en-US" sz="1400" b="1" dirty="0" smtClean="0"/>
              <a:t>①あなたは、ゲーム機、タブレット型携帯端末、携帯音楽プレーヤーを使っていますか？</a:t>
            </a:r>
            <a:endParaRPr lang="ja-JP" altLang="en-US" sz="1400" b="1" dirty="0"/>
          </a:p>
        </p:txBody>
      </p:sp>
      <p:graphicFrame>
        <p:nvGraphicFramePr>
          <p:cNvPr id="5" name="グラフ 4"/>
          <p:cNvGraphicFramePr/>
          <p:nvPr>
            <p:extLst>
              <p:ext uri="{D42A27DB-BD31-4B8C-83A1-F6EECF244321}">
                <p14:modId xmlns:p14="http://schemas.microsoft.com/office/powerpoint/2010/main" val="3335645310"/>
              </p:ext>
            </p:extLst>
          </p:nvPr>
        </p:nvGraphicFramePr>
        <p:xfrm>
          <a:off x="43097" y="3501008"/>
          <a:ext cx="9137415" cy="2448272"/>
        </p:xfrm>
        <a:graphic>
          <a:graphicData uri="http://schemas.openxmlformats.org/drawingml/2006/chart">
            <c:chart xmlns:c="http://schemas.openxmlformats.org/drawingml/2006/chart" xmlns:r="http://schemas.openxmlformats.org/officeDocument/2006/relationships" r:id="rId6"/>
          </a:graphicData>
        </a:graphic>
      </p:graphicFrame>
      <p:sp>
        <p:nvSpPr>
          <p:cNvPr id="8" name="Text Box 4">
            <a:hlinkClick r:id="rId3"/>
          </p:cNvPr>
          <p:cNvSpPr txBox="1">
            <a:spLocks noChangeArrowheads="1"/>
          </p:cNvSpPr>
          <p:nvPr/>
        </p:nvSpPr>
        <p:spPr bwMode="auto">
          <a:xfrm>
            <a:off x="816478" y="3625279"/>
            <a:ext cx="7492762" cy="307777"/>
          </a:xfrm>
          <a:prstGeom prst="rect">
            <a:avLst/>
          </a:prstGeom>
          <a:noFill/>
          <a:ln w="9525">
            <a:noFill/>
            <a:miter lim="800000"/>
            <a:headEnd/>
            <a:tailEnd/>
          </a:ln>
        </p:spPr>
        <p:txBody>
          <a:bodyPr wrap="square">
            <a:spAutoFit/>
          </a:bodyPr>
          <a:lstStyle/>
          <a:p>
            <a:pPr>
              <a:spcBef>
                <a:spcPct val="50000"/>
              </a:spcBef>
            </a:pPr>
            <a:r>
              <a:rPr lang="ja-JP" altLang="en-US" sz="1400" b="1" dirty="0" smtClean="0"/>
              <a:t>②ゲーム機、タブレット型携帯端末、携帯音楽プレーヤーでインターネットを利用していますか？</a:t>
            </a:r>
            <a:endParaRPr lang="ja-JP" altLang="en-US" sz="1400" b="1" dirty="0"/>
          </a:p>
        </p:txBody>
      </p:sp>
      <p:sp>
        <p:nvSpPr>
          <p:cNvPr id="11" name="Text Box 4">
            <a:hlinkClick r:id="rId3"/>
          </p:cNvPr>
          <p:cNvSpPr txBox="1">
            <a:spLocks noChangeArrowheads="1"/>
          </p:cNvSpPr>
          <p:nvPr/>
        </p:nvSpPr>
        <p:spPr bwMode="auto">
          <a:xfrm>
            <a:off x="5652120" y="6559460"/>
            <a:ext cx="3106579" cy="253916"/>
          </a:xfrm>
          <a:prstGeom prst="rect">
            <a:avLst/>
          </a:prstGeom>
          <a:noFill/>
          <a:ln w="9525">
            <a:noFill/>
            <a:miter lim="800000"/>
            <a:headEnd/>
            <a:tailEnd/>
          </a:ln>
        </p:spPr>
        <p:txBody>
          <a:bodyPr wrap="square">
            <a:spAutoFit/>
          </a:bodyPr>
          <a:lstStyle/>
          <a:p>
            <a:pPr>
              <a:spcBef>
                <a:spcPct val="50000"/>
              </a:spcBef>
            </a:pPr>
            <a:r>
              <a:rPr lang="ja-JP" altLang="en-US" sz="1050" b="1" dirty="0" smtClean="0">
                <a:latin typeface="+mn-ea"/>
                <a:ea typeface="+mn-ea"/>
              </a:rPr>
              <a:t>ｎ：人　　（小：全</a:t>
            </a:r>
            <a:r>
              <a:rPr lang="en-US" altLang="ja-JP" sz="1050" b="1" dirty="0" smtClean="0">
                <a:latin typeface="+mn-ea"/>
                <a:ea typeface="+mn-ea"/>
              </a:rPr>
              <a:t>,</a:t>
            </a:r>
            <a:r>
              <a:rPr lang="ja-JP" altLang="en-US" sz="1050" b="1" dirty="0" smtClean="0">
                <a:latin typeface="+mn-ea"/>
                <a:ea typeface="+mn-ea"/>
              </a:rPr>
              <a:t>男</a:t>
            </a:r>
            <a:r>
              <a:rPr lang="en-US" altLang="ja-JP" sz="1050" b="1" dirty="0" smtClean="0">
                <a:latin typeface="+mn-ea"/>
                <a:ea typeface="+mn-ea"/>
              </a:rPr>
              <a:t>,</a:t>
            </a:r>
            <a:r>
              <a:rPr lang="ja-JP" altLang="en-US" sz="1050" b="1" dirty="0" smtClean="0">
                <a:latin typeface="+mn-ea"/>
                <a:ea typeface="+mn-ea"/>
              </a:rPr>
              <a:t>女　中：全</a:t>
            </a:r>
            <a:r>
              <a:rPr lang="en-US" altLang="ja-JP" sz="1050" b="1" dirty="0">
                <a:latin typeface="+mn-ea"/>
                <a:ea typeface="+mn-ea"/>
              </a:rPr>
              <a:t>,</a:t>
            </a:r>
            <a:r>
              <a:rPr lang="ja-JP" altLang="en-US" sz="1050" b="1" dirty="0" smtClean="0">
                <a:latin typeface="+mn-ea"/>
                <a:ea typeface="+mn-ea"/>
              </a:rPr>
              <a:t>男</a:t>
            </a:r>
            <a:r>
              <a:rPr lang="en-US" altLang="ja-JP" sz="1050" b="1" dirty="0">
                <a:latin typeface="+mn-ea"/>
                <a:ea typeface="+mn-ea"/>
              </a:rPr>
              <a:t>,</a:t>
            </a:r>
            <a:r>
              <a:rPr lang="ja-JP" altLang="en-US" sz="1050" b="1" dirty="0" smtClean="0">
                <a:latin typeface="+mn-ea"/>
                <a:ea typeface="+mn-ea"/>
              </a:rPr>
              <a:t>女　高：全</a:t>
            </a:r>
            <a:r>
              <a:rPr lang="en-US" altLang="ja-JP" sz="1050" b="1" dirty="0">
                <a:latin typeface="+mn-ea"/>
                <a:ea typeface="+mn-ea"/>
              </a:rPr>
              <a:t>,</a:t>
            </a:r>
            <a:r>
              <a:rPr lang="ja-JP" altLang="en-US" sz="1050" b="1" dirty="0" smtClean="0">
                <a:latin typeface="+mn-ea"/>
                <a:ea typeface="+mn-ea"/>
              </a:rPr>
              <a:t>男</a:t>
            </a:r>
            <a:r>
              <a:rPr lang="en-US" altLang="ja-JP" sz="1050" b="1" dirty="0">
                <a:latin typeface="+mn-ea"/>
                <a:ea typeface="+mn-ea"/>
              </a:rPr>
              <a:t>,</a:t>
            </a:r>
            <a:r>
              <a:rPr lang="ja-JP" altLang="en-US" sz="1050" b="1" dirty="0" smtClean="0">
                <a:latin typeface="+mn-ea"/>
                <a:ea typeface="+mn-ea"/>
              </a:rPr>
              <a:t>女）</a:t>
            </a:r>
            <a:endParaRPr lang="ja-JP" altLang="en-US" sz="1050" b="1" dirty="0">
              <a:latin typeface="+mn-ea"/>
              <a:ea typeface="+mn-ea"/>
            </a:endParaRPr>
          </a:p>
        </p:txBody>
      </p:sp>
      <p:sp>
        <p:nvSpPr>
          <p:cNvPr id="12" name="Text Box 4">
            <a:hlinkClick r:id="rId3"/>
          </p:cNvPr>
          <p:cNvSpPr txBox="1">
            <a:spLocks noChangeArrowheads="1"/>
          </p:cNvSpPr>
          <p:nvPr/>
        </p:nvSpPr>
        <p:spPr bwMode="auto">
          <a:xfrm>
            <a:off x="683568" y="3140968"/>
            <a:ext cx="2592288"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450,288,212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433,251,182</a:t>
            </a:r>
          </a:p>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a:t>
            </a: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高</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262,188,74</a:t>
            </a:r>
            <a:r>
              <a:rPr lang="ja-JP" altLang="en-US" sz="1200" b="1" dirty="0" smtClean="0">
                <a:latin typeface="ＭＳ ゴシック" panose="020B0609070205080204" pitchFamily="49" charset="-128"/>
                <a:ea typeface="ＭＳ ゴシック" panose="020B0609070205080204" pitchFamily="49" charset="-128"/>
              </a:rPr>
              <a:t>）</a:t>
            </a:r>
            <a:endParaRPr lang="ja-JP" altLang="en-US" sz="1200" b="1" dirty="0">
              <a:latin typeface="ＭＳ ゴシック" panose="020B0609070205080204" pitchFamily="49" charset="-128"/>
              <a:ea typeface="ＭＳ ゴシック" panose="020B0609070205080204" pitchFamily="49" charset="-128"/>
            </a:endParaRPr>
          </a:p>
        </p:txBody>
      </p:sp>
      <p:sp>
        <p:nvSpPr>
          <p:cNvPr id="13" name="Text Box 4">
            <a:hlinkClick r:id="rId3"/>
          </p:cNvPr>
          <p:cNvSpPr txBox="1">
            <a:spLocks noChangeArrowheads="1"/>
          </p:cNvSpPr>
          <p:nvPr/>
        </p:nvSpPr>
        <p:spPr bwMode="auto">
          <a:xfrm>
            <a:off x="5796136" y="3152581"/>
            <a:ext cx="2448272"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:100,32,68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340,143,197</a:t>
            </a:r>
          </a:p>
          <a:p>
            <a:pPr>
              <a:lnSpc>
                <a:spcPts val="1200"/>
              </a:lnSpc>
              <a:spcBef>
                <a:spcPct val="50000"/>
              </a:spcBef>
            </a:pP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高</a:t>
            </a:r>
            <a:r>
              <a:rPr lang="en-US" altLang="ja-JP" sz="1200" b="1" dirty="0">
                <a:latin typeface="ＭＳ ゴシック" panose="020B0609070205080204" pitchFamily="49" charset="-128"/>
                <a:ea typeface="ＭＳ ゴシック" panose="020B0609070205080204" pitchFamily="49" charset="-128"/>
              </a:rPr>
              <a:t>:307,174,133 </a:t>
            </a:r>
            <a:r>
              <a:rPr lang="ja-JP" altLang="en-US" sz="1200" b="1" dirty="0" smtClean="0">
                <a:latin typeface="ＭＳ ゴシック" panose="020B0609070205080204" pitchFamily="49" charset="-128"/>
                <a:ea typeface="ＭＳ ゴシック" panose="020B0609070205080204" pitchFamily="49" charset="-128"/>
              </a:rPr>
              <a:t>）</a:t>
            </a:r>
            <a:endParaRPr lang="ja-JP" altLang="en-US" sz="1200" b="1" dirty="0">
              <a:latin typeface="ＭＳ ゴシック" panose="020B0609070205080204" pitchFamily="49" charset="-128"/>
              <a:ea typeface="ＭＳ ゴシック" panose="020B0609070205080204" pitchFamily="49" charset="-128"/>
            </a:endParaRPr>
          </a:p>
        </p:txBody>
      </p:sp>
      <p:sp>
        <p:nvSpPr>
          <p:cNvPr id="14" name="Text Box 4">
            <a:hlinkClick r:id="rId3"/>
          </p:cNvPr>
          <p:cNvSpPr txBox="1">
            <a:spLocks noChangeArrowheads="1"/>
          </p:cNvSpPr>
          <p:nvPr/>
        </p:nvSpPr>
        <p:spPr bwMode="auto">
          <a:xfrm>
            <a:off x="3424989" y="3140968"/>
            <a:ext cx="2227131"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smtClean="0">
                <a:latin typeface="ＭＳ ゴシック" panose="020B0609070205080204" pitchFamily="49" charset="-128"/>
                <a:ea typeface="ＭＳ ゴシック" panose="020B0609070205080204" pitchFamily="49" charset="-128"/>
              </a:rPr>
              <a:t>（</a:t>
            </a:r>
            <a:r>
              <a:rPr lang="ja-JP" altLang="en-US" sz="1200" b="1" dirty="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:89,44,45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127,66,61</a:t>
            </a:r>
          </a:p>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a:t>
            </a: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高</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86,51,35</a:t>
            </a:r>
            <a:r>
              <a:rPr lang="ja-JP" altLang="en-US" sz="1200" b="1" dirty="0" smtClean="0">
                <a:latin typeface="ＭＳ ゴシック" panose="020B0609070205080204" pitchFamily="49" charset="-128"/>
                <a:ea typeface="ＭＳ ゴシック" panose="020B0609070205080204" pitchFamily="49" charset="-128"/>
              </a:rPr>
              <a:t>）</a:t>
            </a:r>
            <a:endParaRPr lang="ja-JP" altLang="en-US" sz="1200" b="1" dirty="0">
              <a:latin typeface="ＭＳ ゴシック" panose="020B0609070205080204" pitchFamily="49" charset="-128"/>
              <a:ea typeface="ＭＳ ゴシック" panose="020B0609070205080204" pitchFamily="49" charset="-128"/>
            </a:endParaRPr>
          </a:p>
        </p:txBody>
      </p:sp>
      <p:sp>
        <p:nvSpPr>
          <p:cNvPr id="15" name="Text Box 4">
            <a:hlinkClick r:id="rId3"/>
          </p:cNvPr>
          <p:cNvSpPr txBox="1">
            <a:spLocks noChangeArrowheads="1"/>
          </p:cNvSpPr>
          <p:nvPr/>
        </p:nvSpPr>
        <p:spPr bwMode="auto">
          <a:xfrm>
            <a:off x="3440202" y="5877272"/>
            <a:ext cx="2211918"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:61,29,32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92,43,49</a:t>
            </a:r>
          </a:p>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a:t>
            </a: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a:latin typeface="ＭＳ ゴシック" panose="020B0609070205080204" pitchFamily="49" charset="-128"/>
                <a:ea typeface="ＭＳ ゴシック" panose="020B0609070205080204" pitchFamily="49" charset="-128"/>
              </a:rPr>
              <a:t>高</a:t>
            </a:r>
            <a:r>
              <a:rPr lang="en-US" altLang="ja-JP" sz="1200" b="1" dirty="0">
                <a:latin typeface="ＭＳ ゴシック" panose="020B0609070205080204" pitchFamily="49" charset="-128"/>
                <a:ea typeface="ＭＳ ゴシック" panose="020B0609070205080204" pitchFamily="49" charset="-128"/>
              </a:rPr>
              <a:t>:68,39,29 </a:t>
            </a:r>
            <a:r>
              <a:rPr lang="ja-JP" altLang="en-US" sz="1200" b="1" dirty="0" smtClean="0">
                <a:latin typeface="ＭＳ ゴシック" panose="020B0609070205080204" pitchFamily="49" charset="-128"/>
                <a:ea typeface="ＭＳ ゴシック" panose="020B0609070205080204" pitchFamily="49" charset="-128"/>
              </a:rPr>
              <a:t>）　　　　　　　　　　　　　　　　　　</a:t>
            </a:r>
            <a:endParaRPr lang="ja-JP" altLang="en-US" sz="1200" b="1" dirty="0">
              <a:latin typeface="ＭＳ ゴシック" panose="020B0609070205080204" pitchFamily="49" charset="-128"/>
              <a:ea typeface="ＭＳ ゴシック" panose="020B0609070205080204" pitchFamily="49" charset="-128"/>
            </a:endParaRPr>
          </a:p>
        </p:txBody>
      </p:sp>
      <p:sp>
        <p:nvSpPr>
          <p:cNvPr id="16" name="Text Box 4">
            <a:hlinkClick r:id="rId3"/>
          </p:cNvPr>
          <p:cNvSpPr txBox="1">
            <a:spLocks noChangeArrowheads="1"/>
          </p:cNvSpPr>
          <p:nvPr/>
        </p:nvSpPr>
        <p:spPr bwMode="auto">
          <a:xfrm>
            <a:off x="827584" y="5877272"/>
            <a:ext cx="2376264"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170,102,68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147,91,56</a:t>
            </a:r>
          </a:p>
          <a:p>
            <a:pPr>
              <a:lnSpc>
                <a:spcPts val="1200"/>
              </a:lnSpc>
              <a:spcBef>
                <a:spcPct val="50000"/>
              </a:spcBef>
            </a:pPr>
            <a:r>
              <a:rPr lang="ja-JP" altLang="en-US" sz="1200" b="1" dirty="0">
                <a:latin typeface="ＭＳ ゴシック" panose="020B0609070205080204" pitchFamily="49" charset="-128"/>
                <a:ea typeface="ＭＳ ゴシック" panose="020B0609070205080204" pitchFamily="49" charset="-128"/>
              </a:rPr>
              <a:t>　</a:t>
            </a: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高</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100,76,24</a:t>
            </a:r>
            <a:r>
              <a:rPr lang="ja-JP" altLang="en-US" sz="1200" b="1" dirty="0" smtClean="0">
                <a:latin typeface="ＭＳ ゴシック" panose="020B0609070205080204" pitchFamily="49" charset="-128"/>
                <a:ea typeface="ＭＳ ゴシック" panose="020B0609070205080204" pitchFamily="49" charset="-128"/>
              </a:rPr>
              <a:t>）　　　　　　　　　　　　　　　　　　</a:t>
            </a:r>
            <a:endParaRPr lang="ja-JP" altLang="en-US" sz="1200" b="1" dirty="0">
              <a:latin typeface="ＭＳ ゴシック" panose="020B0609070205080204" pitchFamily="49" charset="-128"/>
              <a:ea typeface="ＭＳ ゴシック" panose="020B0609070205080204" pitchFamily="49" charset="-128"/>
            </a:endParaRPr>
          </a:p>
        </p:txBody>
      </p:sp>
      <p:sp>
        <p:nvSpPr>
          <p:cNvPr id="17" name="Text Box 4">
            <a:hlinkClick r:id="rId3"/>
          </p:cNvPr>
          <p:cNvSpPr txBox="1">
            <a:spLocks noChangeArrowheads="1"/>
          </p:cNvSpPr>
          <p:nvPr/>
        </p:nvSpPr>
        <p:spPr bwMode="auto">
          <a:xfrm>
            <a:off x="5868144" y="5877272"/>
            <a:ext cx="2211918" cy="492443"/>
          </a:xfrm>
          <a:prstGeom prst="rect">
            <a:avLst/>
          </a:prstGeom>
          <a:noFill/>
          <a:ln w="9525">
            <a:noFill/>
            <a:miter lim="800000"/>
            <a:headEnd/>
            <a:tailEnd/>
          </a:ln>
        </p:spPr>
        <p:txBody>
          <a:bodyPr wrap="square">
            <a:spAutoFit/>
          </a:bodyPr>
          <a:lstStyle/>
          <a:p>
            <a:pPr>
              <a:lnSpc>
                <a:spcPts val="1200"/>
              </a:lnSpc>
              <a:spcBef>
                <a:spcPct val="50000"/>
              </a:spcBef>
            </a:pPr>
            <a:r>
              <a:rPr lang="ja-JP" altLang="en-US" sz="1200" b="1" dirty="0" smtClean="0">
                <a:latin typeface="ＭＳ ゴシック" panose="020B0609070205080204" pitchFamily="49" charset="-128"/>
                <a:ea typeface="ＭＳ ゴシック" panose="020B0609070205080204" pitchFamily="49" charset="-128"/>
              </a:rPr>
              <a:t>（小</a:t>
            </a:r>
            <a:r>
              <a:rPr lang="en-US" altLang="ja-JP" sz="1200" b="1" dirty="0">
                <a:latin typeface="ＭＳ ゴシック" panose="020B0609070205080204" pitchFamily="49" charset="-128"/>
                <a:ea typeface="ＭＳ ゴシック" panose="020B0609070205080204" pitchFamily="49" charset="-128"/>
              </a:rPr>
              <a:t>:19,6,13 </a:t>
            </a:r>
            <a:r>
              <a:rPr lang="ja-JP" altLang="en-US" sz="1200" b="1" dirty="0">
                <a:latin typeface="ＭＳ ゴシック" panose="020B0609070205080204" pitchFamily="49" charset="-128"/>
                <a:ea typeface="ＭＳ ゴシック" panose="020B0609070205080204" pitchFamily="49" charset="-128"/>
              </a:rPr>
              <a:t>中</a:t>
            </a:r>
            <a:r>
              <a:rPr lang="en-US" altLang="ja-JP" sz="1200" b="1" dirty="0">
                <a:latin typeface="ＭＳ ゴシック" panose="020B0609070205080204" pitchFamily="49" charset="-128"/>
                <a:ea typeface="ＭＳ ゴシック" panose="020B0609070205080204" pitchFamily="49" charset="-128"/>
              </a:rPr>
              <a:t>:</a:t>
            </a:r>
            <a:r>
              <a:rPr lang="en-US" altLang="ja-JP" sz="1200" b="1" dirty="0" smtClean="0">
                <a:latin typeface="ＭＳ ゴシック" panose="020B0609070205080204" pitchFamily="49" charset="-128"/>
                <a:ea typeface="ＭＳ ゴシック" panose="020B0609070205080204" pitchFamily="49" charset="-128"/>
              </a:rPr>
              <a:t>106,56,50</a:t>
            </a:r>
          </a:p>
          <a:p>
            <a:pPr>
              <a:lnSpc>
                <a:spcPts val="1200"/>
              </a:lnSpc>
              <a:spcBef>
                <a:spcPct val="50000"/>
              </a:spcBef>
            </a:pPr>
            <a:r>
              <a:rPr lang="en-US" altLang="ja-JP" sz="1200" b="1" dirty="0" smtClean="0">
                <a:latin typeface="ＭＳ ゴシック" panose="020B0609070205080204" pitchFamily="49" charset="-128"/>
                <a:ea typeface="ＭＳ ゴシック" panose="020B0609070205080204" pitchFamily="49" charset="-128"/>
              </a:rPr>
              <a:t> </a:t>
            </a:r>
            <a:r>
              <a:rPr lang="ja-JP" altLang="en-US" sz="1200" b="1" dirty="0" smtClean="0">
                <a:latin typeface="ＭＳ ゴシック" panose="020B0609070205080204" pitchFamily="49" charset="-128"/>
                <a:ea typeface="ＭＳ ゴシック" panose="020B0609070205080204" pitchFamily="49" charset="-128"/>
              </a:rPr>
              <a:t>　　高</a:t>
            </a:r>
            <a:r>
              <a:rPr lang="en-US" altLang="ja-JP" sz="1200" b="1" dirty="0">
                <a:latin typeface="ＭＳ ゴシック" panose="020B0609070205080204" pitchFamily="49" charset="-128"/>
                <a:ea typeface="ＭＳ ゴシック" panose="020B0609070205080204" pitchFamily="49" charset="-128"/>
              </a:rPr>
              <a:t>:95,58,37 </a:t>
            </a:r>
            <a:r>
              <a:rPr lang="ja-JP" altLang="en-US" sz="1200" b="1" dirty="0" smtClean="0">
                <a:latin typeface="ＭＳ ゴシック" panose="020B0609070205080204" pitchFamily="49" charset="-128"/>
                <a:ea typeface="ＭＳ ゴシック" panose="020B0609070205080204" pitchFamily="49" charset="-128"/>
              </a:rPr>
              <a:t>）　　　　　　　　　　　　　　　　　　</a:t>
            </a:r>
            <a:endParaRPr lang="ja-JP" altLang="en-US" sz="1200" b="1" dirty="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6417106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6"/>
          <p:cNvSpPr>
            <a:spLocks noGrp="1" noChangeArrowheads="1"/>
          </p:cNvSpPr>
          <p:nvPr>
            <p:ph type="sldNum" sz="quarter" idx="12"/>
          </p:nvPr>
        </p:nvSpPr>
        <p:spPr>
          <a:noFill/>
        </p:spPr>
        <p:txBody>
          <a:bodyPr/>
          <a:lstStyle/>
          <a:p>
            <a:fld id="{4A8E8738-4DD9-4508-A494-982AFD68FD2E}" type="slidenum">
              <a:rPr lang="en-US" altLang="ja-JP" smtClean="0"/>
              <a:pPr/>
              <a:t>19</a:t>
            </a:fld>
            <a:endParaRPr lang="en-US" altLang="ja-JP" smtClean="0"/>
          </a:p>
        </p:txBody>
      </p:sp>
      <p:sp>
        <p:nvSpPr>
          <p:cNvPr id="406530" name="Rectangle 2"/>
          <p:cNvSpPr>
            <a:spLocks noGrp="1" noChangeArrowheads="1"/>
          </p:cNvSpPr>
          <p:nvPr>
            <p:ph type="title" idx="4294967295"/>
          </p:nvPr>
        </p:nvSpPr>
        <p:spPr>
          <a:xfrm>
            <a:off x="0" y="0"/>
            <a:ext cx="8229600" cy="549275"/>
          </a:xfrm>
        </p:spPr>
        <p:txBody>
          <a:bodyPr/>
          <a:lstStyle/>
          <a:p>
            <a:pPr algn="l">
              <a:defRPr/>
            </a:pPr>
            <a:r>
              <a:rPr lang="ja-JP" altLang="en-US" sz="3200" kern="1200" dirty="0" smtClean="0">
                <a:solidFill>
                  <a:schemeClr val="tx1"/>
                </a:solidFill>
                <a:ea typeface="HGP創英角ｺﾞｼｯｸUB" pitchFamily="50" charset="-128"/>
                <a:cs typeface="+mn-cs"/>
              </a:rPr>
              <a:t>インターネット利用率（パソコンと携帯電話）</a:t>
            </a:r>
          </a:p>
        </p:txBody>
      </p:sp>
      <p:sp>
        <p:nvSpPr>
          <p:cNvPr id="7174" name="Text Box 4">
            <a:hlinkClick r:id="rId3"/>
          </p:cNvPr>
          <p:cNvSpPr txBox="1">
            <a:spLocks noChangeArrowheads="1"/>
          </p:cNvSpPr>
          <p:nvPr/>
        </p:nvSpPr>
        <p:spPr bwMode="auto">
          <a:xfrm>
            <a:off x="611188" y="6021288"/>
            <a:ext cx="8208962" cy="892552"/>
          </a:xfrm>
          <a:prstGeom prst="rect">
            <a:avLst/>
          </a:prstGeom>
          <a:noFill/>
          <a:ln w="9525">
            <a:noFill/>
            <a:miter lim="800000"/>
            <a:headEnd/>
            <a:tailEnd/>
          </a:ln>
        </p:spPr>
        <p:txBody>
          <a:bodyPr wrap="square">
            <a:spAutoFit/>
          </a:bodyPr>
          <a:lstStyle/>
          <a:p>
            <a:pPr algn="ctr"/>
            <a:r>
              <a:rPr lang="ja-JP" altLang="en-US" sz="1600" dirty="0"/>
              <a:t>平成</a:t>
            </a:r>
            <a:r>
              <a:rPr lang="ja-JP" altLang="en-US" sz="1600" dirty="0" smtClean="0"/>
              <a:t>２５年度</a:t>
            </a:r>
            <a:r>
              <a:rPr lang="ja-JP" altLang="en-US" sz="1600" dirty="0"/>
              <a:t>　青少年のインターネット利用環境実態調査　報告書（内閣府）　より</a:t>
            </a:r>
          </a:p>
          <a:p>
            <a:pPr algn="ctr"/>
            <a:r>
              <a:rPr lang="en-US" altLang="ja-JP" dirty="0">
                <a:hlinkClick r:id="rId4"/>
              </a:rPr>
              <a:t>http://</a:t>
            </a:r>
            <a:r>
              <a:rPr lang="en-US" altLang="ja-JP" dirty="0" err="1" smtClean="0">
                <a:hlinkClick r:id="rId4"/>
              </a:rPr>
              <a:t>www8.cao.go.jp</a:t>
            </a:r>
            <a:r>
              <a:rPr lang="en-US" altLang="ja-JP" dirty="0" smtClean="0">
                <a:hlinkClick r:id="rId4"/>
              </a:rPr>
              <a:t>/youth/youth-harm/</a:t>
            </a:r>
            <a:r>
              <a:rPr lang="en-US" altLang="ja-JP" dirty="0" err="1" smtClean="0">
                <a:hlinkClick r:id="rId4"/>
              </a:rPr>
              <a:t>chousa</a:t>
            </a:r>
            <a:r>
              <a:rPr lang="en-US" altLang="ja-JP" dirty="0" smtClean="0">
                <a:hlinkClick r:id="rId4"/>
              </a:rPr>
              <a:t>/</a:t>
            </a:r>
            <a:r>
              <a:rPr lang="en-US" altLang="ja-JP" dirty="0" err="1" smtClean="0">
                <a:hlinkClick r:id="rId4"/>
              </a:rPr>
              <a:t>h25</a:t>
            </a:r>
            <a:r>
              <a:rPr lang="en-US" altLang="ja-JP" dirty="0" smtClean="0">
                <a:hlinkClick r:id="rId4"/>
              </a:rPr>
              <a:t>/net-</a:t>
            </a:r>
            <a:r>
              <a:rPr lang="en-US" altLang="ja-JP" dirty="0" err="1" smtClean="0">
                <a:hlinkClick r:id="rId4"/>
              </a:rPr>
              <a:t>jittai</a:t>
            </a:r>
            <a:r>
              <a:rPr lang="en-US" altLang="ja-JP" dirty="0" smtClean="0">
                <a:hlinkClick r:id="rId4"/>
              </a:rPr>
              <a:t>/pdf/2-1-</a:t>
            </a:r>
            <a:r>
              <a:rPr lang="en-US" altLang="ja-JP" dirty="0" err="1" smtClean="0">
                <a:hlinkClick r:id="rId4"/>
              </a:rPr>
              <a:t>1.pdf</a:t>
            </a:r>
            <a:endParaRPr lang="en-US" altLang="ja-JP" dirty="0" smtClean="0"/>
          </a:p>
          <a:p>
            <a:pPr algn="ctr"/>
            <a:r>
              <a:rPr lang="en-US" altLang="ja-JP" dirty="0">
                <a:hlinkClick r:id="rId5"/>
              </a:rPr>
              <a:t>http://</a:t>
            </a:r>
            <a:r>
              <a:rPr lang="en-US" altLang="ja-JP" dirty="0" err="1" smtClean="0">
                <a:hlinkClick r:id="rId5"/>
              </a:rPr>
              <a:t>www8.cao.go.jp</a:t>
            </a:r>
            <a:r>
              <a:rPr lang="en-US" altLang="ja-JP" dirty="0" smtClean="0">
                <a:hlinkClick r:id="rId5"/>
              </a:rPr>
              <a:t>/youth/youth-harm/</a:t>
            </a:r>
            <a:r>
              <a:rPr lang="en-US" altLang="ja-JP" dirty="0" err="1" smtClean="0">
                <a:hlinkClick r:id="rId5"/>
              </a:rPr>
              <a:t>chousa</a:t>
            </a:r>
            <a:r>
              <a:rPr lang="en-US" altLang="ja-JP" dirty="0" smtClean="0">
                <a:hlinkClick r:id="rId5"/>
              </a:rPr>
              <a:t>/</a:t>
            </a:r>
            <a:r>
              <a:rPr lang="en-US" altLang="ja-JP" dirty="0" err="1" smtClean="0">
                <a:hlinkClick r:id="rId5"/>
              </a:rPr>
              <a:t>h25</a:t>
            </a:r>
            <a:r>
              <a:rPr lang="en-US" altLang="ja-JP" dirty="0" smtClean="0">
                <a:hlinkClick r:id="rId5"/>
              </a:rPr>
              <a:t>/net-</a:t>
            </a:r>
            <a:r>
              <a:rPr lang="en-US" altLang="ja-JP" dirty="0" err="1" smtClean="0">
                <a:hlinkClick r:id="rId5"/>
              </a:rPr>
              <a:t>jittai</a:t>
            </a:r>
            <a:r>
              <a:rPr lang="en-US" altLang="ja-JP" dirty="0" smtClean="0">
                <a:hlinkClick r:id="rId5"/>
              </a:rPr>
              <a:t>/pdf/2-1-</a:t>
            </a:r>
            <a:r>
              <a:rPr lang="en-US" altLang="ja-JP" dirty="0" err="1" smtClean="0">
                <a:hlinkClick r:id="rId5"/>
              </a:rPr>
              <a:t>2.pdf</a:t>
            </a:r>
            <a:endParaRPr lang="en-US" altLang="ja-JP" dirty="0" smtClean="0"/>
          </a:p>
        </p:txBody>
      </p:sp>
      <p:sp>
        <p:nvSpPr>
          <p:cNvPr id="7175" name="Text Box 6"/>
          <p:cNvSpPr txBox="1">
            <a:spLocks noChangeArrowheads="1"/>
          </p:cNvSpPr>
          <p:nvPr/>
        </p:nvSpPr>
        <p:spPr bwMode="auto">
          <a:xfrm>
            <a:off x="523875" y="706438"/>
            <a:ext cx="4103688" cy="396875"/>
          </a:xfrm>
          <a:prstGeom prst="rect">
            <a:avLst/>
          </a:prstGeom>
          <a:noFill/>
          <a:ln w="9525">
            <a:noFill/>
            <a:miter lim="800000"/>
            <a:headEnd/>
            <a:tailEnd/>
          </a:ln>
        </p:spPr>
        <p:txBody>
          <a:bodyPr>
            <a:spAutoFit/>
          </a:bodyPr>
          <a:lstStyle/>
          <a:p>
            <a:pPr algn="ctr">
              <a:spcBef>
                <a:spcPct val="50000"/>
              </a:spcBef>
            </a:pPr>
            <a:r>
              <a:rPr lang="ja-JP" altLang="en-US" sz="2000" b="1" dirty="0"/>
              <a:t>パソコンからのインターネット利用率</a:t>
            </a:r>
          </a:p>
        </p:txBody>
      </p:sp>
      <p:sp>
        <p:nvSpPr>
          <p:cNvPr id="7176" name="Text Box 7"/>
          <p:cNvSpPr txBox="1">
            <a:spLocks noChangeArrowheads="1"/>
          </p:cNvSpPr>
          <p:nvPr/>
        </p:nvSpPr>
        <p:spPr bwMode="auto">
          <a:xfrm>
            <a:off x="4845050" y="706438"/>
            <a:ext cx="4248150" cy="396875"/>
          </a:xfrm>
          <a:prstGeom prst="rect">
            <a:avLst/>
          </a:prstGeom>
          <a:noFill/>
          <a:ln w="9525">
            <a:noFill/>
            <a:miter lim="800000"/>
            <a:headEnd/>
            <a:tailEnd/>
          </a:ln>
        </p:spPr>
        <p:txBody>
          <a:bodyPr>
            <a:spAutoFit/>
          </a:bodyPr>
          <a:lstStyle/>
          <a:p>
            <a:pPr algn="ctr">
              <a:spcBef>
                <a:spcPct val="50000"/>
              </a:spcBef>
            </a:pPr>
            <a:r>
              <a:rPr lang="ja-JP" altLang="en-US" sz="2000" b="1" dirty="0"/>
              <a:t>携帯電話からのインターネット利用率</a:t>
            </a:r>
          </a:p>
        </p:txBody>
      </p:sp>
      <p:graphicFrame>
        <p:nvGraphicFramePr>
          <p:cNvPr id="9" name="グラフ 8"/>
          <p:cNvGraphicFramePr/>
          <p:nvPr>
            <p:extLst>
              <p:ext uri="{D42A27DB-BD31-4B8C-83A1-F6EECF244321}">
                <p14:modId xmlns:p14="http://schemas.microsoft.com/office/powerpoint/2010/main" val="2720799978"/>
              </p:ext>
            </p:extLst>
          </p:nvPr>
        </p:nvGraphicFramePr>
        <p:xfrm>
          <a:off x="4427984" y="1124744"/>
          <a:ext cx="4572000" cy="49685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グラフ 9"/>
          <p:cNvGraphicFramePr/>
          <p:nvPr>
            <p:extLst>
              <p:ext uri="{D42A27DB-BD31-4B8C-83A1-F6EECF244321}">
                <p14:modId xmlns:p14="http://schemas.microsoft.com/office/powerpoint/2010/main" val="3015382956"/>
              </p:ext>
            </p:extLst>
          </p:nvPr>
        </p:nvGraphicFramePr>
        <p:xfrm>
          <a:off x="0" y="1124744"/>
          <a:ext cx="4644008" cy="496855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84568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p>
            <a:fld id="{202FC900-6F1D-4433-A52B-D1D4A8BB0081}" type="slidenum">
              <a:rPr lang="en-US" altLang="ja-JP" smtClean="0"/>
              <a:pPr/>
              <a:t>2</a:t>
            </a:fld>
            <a:endParaRPr lang="en-US" altLang="ja-JP" smtClean="0"/>
          </a:p>
        </p:txBody>
      </p:sp>
      <p:sp>
        <p:nvSpPr>
          <p:cNvPr id="11267" name="Rectangle 2"/>
          <p:cNvSpPr>
            <a:spLocks noGrp="1" noChangeArrowheads="1"/>
          </p:cNvSpPr>
          <p:nvPr>
            <p:ph type="ctrTitle"/>
          </p:nvPr>
        </p:nvSpPr>
        <p:spPr>
          <a:xfrm>
            <a:off x="0" y="1988840"/>
            <a:ext cx="9144000" cy="1470025"/>
          </a:xfrm>
        </p:spPr>
        <p:txBody>
          <a:bodyPr/>
          <a:lstStyle/>
          <a:p>
            <a:r>
              <a:rPr lang="ja-JP" altLang="en-US" sz="5400" dirty="0" smtClean="0">
                <a:latin typeface="HGP創英角ｺﾞｼｯｸUB" pitchFamily="50" charset="-128"/>
                <a:ea typeface="HGP創英角ｺﾞｼｯｸUB" pitchFamily="50" charset="-128"/>
              </a:rPr>
              <a:t>「ネット社会の歩き方」</a:t>
            </a:r>
            <a:r>
              <a:rPr lang="en-US" altLang="ja-JP" sz="5400" dirty="0" smtClean="0">
                <a:latin typeface="HGP創英角ｺﾞｼｯｸUB" pitchFamily="50" charset="-128"/>
                <a:ea typeface="HGP創英角ｺﾞｼｯｸUB" pitchFamily="50" charset="-128"/>
              </a:rPr>
              <a:t/>
            </a:r>
            <a:br>
              <a:rPr lang="en-US" altLang="ja-JP" sz="5400" dirty="0" smtClean="0">
                <a:latin typeface="HGP創英角ｺﾞｼｯｸUB" pitchFamily="50" charset="-128"/>
                <a:ea typeface="HGP創英角ｺﾞｼｯｸUB" pitchFamily="50" charset="-128"/>
              </a:rPr>
            </a:br>
            <a:r>
              <a:rPr lang="ja-JP" altLang="en-US" sz="5400" dirty="0" smtClean="0">
                <a:latin typeface="HGP創英角ｺﾞｼｯｸUB" pitchFamily="50" charset="-128"/>
                <a:ea typeface="HGP創英角ｺﾞｼｯｸUB" pitchFamily="50" charset="-128"/>
              </a:rPr>
              <a:t>講師育成セミナー</a:t>
            </a:r>
          </a:p>
        </p:txBody>
      </p:sp>
      <p:sp>
        <p:nvSpPr>
          <p:cNvPr id="11270" name="Rectangle 6"/>
          <p:cNvSpPr>
            <a:spLocks noChangeArrowheads="1"/>
          </p:cNvSpPr>
          <p:nvPr/>
        </p:nvSpPr>
        <p:spPr bwMode="auto">
          <a:xfrm>
            <a:off x="52388" y="1340768"/>
            <a:ext cx="3079750" cy="519112"/>
          </a:xfrm>
          <a:prstGeom prst="rect">
            <a:avLst/>
          </a:prstGeom>
          <a:noFill/>
          <a:ln w="9525">
            <a:noFill/>
            <a:miter lim="800000"/>
            <a:headEnd/>
            <a:tailEnd/>
          </a:ln>
          <a:effectLst/>
        </p:spPr>
        <p:txBody>
          <a:bodyPr>
            <a:spAutoFit/>
          </a:bodyPr>
          <a:lstStyle/>
          <a:p>
            <a:r>
              <a:rPr lang="ja-JP" altLang="en-US" sz="2800" b="1" dirty="0"/>
              <a:t>平成</a:t>
            </a:r>
            <a:r>
              <a:rPr lang="ja-JP" altLang="en-US" sz="2800" b="1" dirty="0" smtClean="0"/>
              <a:t>２</a:t>
            </a:r>
            <a:r>
              <a:rPr lang="ja-JP" altLang="en-US" sz="2800" b="1" dirty="0"/>
              <a:t>６</a:t>
            </a:r>
            <a:r>
              <a:rPr lang="ja-JP" altLang="en-US" sz="2800" b="1" dirty="0" smtClean="0"/>
              <a:t>年度</a:t>
            </a:r>
            <a:endParaRPr lang="ja-JP" altLang="en-US" sz="2800" b="1" dirty="0"/>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7864" y="5229200"/>
            <a:ext cx="4032448" cy="679355"/>
          </a:xfrm>
          <a:prstGeom prst="rect">
            <a:avLst/>
          </a:prstGeom>
        </p:spPr>
      </p:pic>
      <p:pic>
        <p:nvPicPr>
          <p:cNvPr id="8"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672" y="6224874"/>
            <a:ext cx="972108" cy="59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pic>
      <p:sp>
        <p:nvSpPr>
          <p:cNvPr id="9" name="Rectangle 7"/>
          <p:cNvSpPr>
            <a:spLocks noChangeArrowheads="1"/>
          </p:cNvSpPr>
          <p:nvPr/>
        </p:nvSpPr>
        <p:spPr bwMode="auto">
          <a:xfrm>
            <a:off x="2771800" y="6237312"/>
            <a:ext cx="5400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4" tIns="47892" rIns="95784" bIns="47892" anchor="ctr"/>
          <a:lstStyle>
            <a:lvl1pPr defTabSz="957263">
              <a:spcBef>
                <a:spcPct val="20000"/>
              </a:spcBef>
              <a:buChar char="•"/>
              <a:defRPr kumimoji="1" sz="2800">
                <a:solidFill>
                  <a:schemeClr val="tx1"/>
                </a:solidFill>
                <a:latin typeface="Arial" charset="0"/>
              </a:defRPr>
            </a:lvl1pPr>
            <a:lvl2pPr marL="742950" indent="-285750" defTabSz="957263">
              <a:spcBef>
                <a:spcPct val="20000"/>
              </a:spcBef>
              <a:buChar char="–"/>
              <a:defRPr kumimoji="1" sz="2800">
                <a:solidFill>
                  <a:schemeClr val="tx1"/>
                </a:solidFill>
                <a:latin typeface="Arial" charset="0"/>
              </a:defRPr>
            </a:lvl2pPr>
            <a:lvl3pPr marL="1143000" indent="-228600" defTabSz="957263">
              <a:spcBef>
                <a:spcPct val="20000"/>
              </a:spcBef>
              <a:buChar char="•"/>
              <a:defRPr kumimoji="1" sz="2000">
                <a:solidFill>
                  <a:schemeClr val="tx1"/>
                </a:solidFill>
                <a:latin typeface="Arial" charset="0"/>
              </a:defRPr>
            </a:lvl3pPr>
            <a:lvl4pPr marL="1600200" indent="-228600" defTabSz="957263">
              <a:spcBef>
                <a:spcPct val="20000"/>
              </a:spcBef>
              <a:buChar char="–"/>
              <a:defRPr kumimoji="1" sz="2000">
                <a:solidFill>
                  <a:schemeClr val="tx1"/>
                </a:solidFill>
                <a:latin typeface="Arial" charset="0"/>
              </a:defRPr>
            </a:lvl4pPr>
            <a:lvl5pPr marL="2057400" indent="-228600" defTabSz="957263">
              <a:spcBef>
                <a:spcPct val="20000"/>
              </a:spcBef>
              <a:buChar char="»"/>
              <a:defRPr kumimoji="1" sz="1600">
                <a:solidFill>
                  <a:schemeClr val="tx1"/>
                </a:solidFill>
                <a:latin typeface="Arial" charset="0"/>
              </a:defRPr>
            </a:lvl5pPr>
            <a:lvl6pPr marL="2514600" indent="-228600" defTabSz="957263" eaLnBrk="0" fontAlgn="base" hangingPunct="0">
              <a:spcBef>
                <a:spcPct val="20000"/>
              </a:spcBef>
              <a:spcAft>
                <a:spcPct val="0"/>
              </a:spcAft>
              <a:buChar char="»"/>
              <a:defRPr kumimoji="1" sz="1600">
                <a:solidFill>
                  <a:schemeClr val="tx1"/>
                </a:solidFill>
                <a:latin typeface="Arial" charset="0"/>
              </a:defRPr>
            </a:lvl6pPr>
            <a:lvl7pPr marL="2971800" indent="-228600" defTabSz="957263" eaLnBrk="0" fontAlgn="base" hangingPunct="0">
              <a:spcBef>
                <a:spcPct val="20000"/>
              </a:spcBef>
              <a:spcAft>
                <a:spcPct val="0"/>
              </a:spcAft>
              <a:buChar char="»"/>
              <a:defRPr kumimoji="1" sz="1600">
                <a:solidFill>
                  <a:schemeClr val="tx1"/>
                </a:solidFill>
                <a:latin typeface="Arial" charset="0"/>
              </a:defRPr>
            </a:lvl7pPr>
            <a:lvl8pPr marL="3429000" indent="-228600" defTabSz="957263" eaLnBrk="0" fontAlgn="base" hangingPunct="0">
              <a:spcBef>
                <a:spcPct val="20000"/>
              </a:spcBef>
              <a:spcAft>
                <a:spcPct val="0"/>
              </a:spcAft>
              <a:buChar char="»"/>
              <a:defRPr kumimoji="1" sz="1600">
                <a:solidFill>
                  <a:schemeClr val="tx1"/>
                </a:solidFill>
                <a:latin typeface="Arial" charset="0"/>
              </a:defRPr>
            </a:lvl8pPr>
            <a:lvl9pPr marL="3886200" indent="-228600" defTabSz="957263" eaLnBrk="0" fontAlgn="base" hangingPunct="0">
              <a:spcBef>
                <a:spcPct val="20000"/>
              </a:spcBef>
              <a:spcAft>
                <a:spcPct val="0"/>
              </a:spcAft>
              <a:buChar char="»"/>
              <a:defRPr kumimoji="1" sz="1600">
                <a:solidFill>
                  <a:schemeClr val="tx1"/>
                </a:solidFill>
                <a:latin typeface="Arial" charset="0"/>
              </a:defRPr>
            </a:lvl9pPr>
          </a:lstStyle>
          <a:p>
            <a:pPr>
              <a:spcBef>
                <a:spcPct val="0"/>
              </a:spcBef>
              <a:buFontTx/>
              <a:buNone/>
            </a:pPr>
            <a:r>
              <a:rPr lang="ja-JP" altLang="en-US" sz="1800" b="1" dirty="0"/>
              <a:t>本事業</a:t>
            </a:r>
            <a:r>
              <a:rPr lang="ja-JP" altLang="en-US" sz="1800" b="1" dirty="0" smtClean="0"/>
              <a:t>は競輪</a:t>
            </a:r>
            <a:r>
              <a:rPr lang="ja-JP" altLang="en-US" sz="1800" b="1" dirty="0"/>
              <a:t>の補助金を</a:t>
            </a:r>
            <a:r>
              <a:rPr lang="ja-JP" altLang="en-US" sz="1800" b="1" dirty="0" smtClean="0"/>
              <a:t>受けて実施</a:t>
            </a:r>
            <a:r>
              <a:rPr lang="ja-JP" altLang="en-US" sz="1800" b="1" dirty="0"/>
              <a:t>しております。</a:t>
            </a:r>
          </a:p>
        </p:txBody>
      </p:sp>
      <p:sp>
        <p:nvSpPr>
          <p:cNvPr id="10" name="Rectangle 7"/>
          <p:cNvSpPr>
            <a:spLocks noChangeArrowheads="1"/>
          </p:cNvSpPr>
          <p:nvPr/>
        </p:nvSpPr>
        <p:spPr bwMode="auto">
          <a:xfrm>
            <a:off x="2051720" y="4005064"/>
            <a:ext cx="5005647"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784" tIns="47892" rIns="95784" bIns="47892" anchor="ctr"/>
          <a:lstStyle>
            <a:lvl1pPr defTabSz="957263">
              <a:spcBef>
                <a:spcPct val="20000"/>
              </a:spcBef>
              <a:buChar char="•"/>
              <a:defRPr kumimoji="1" sz="2800">
                <a:solidFill>
                  <a:schemeClr val="tx1"/>
                </a:solidFill>
                <a:latin typeface="Arial" charset="0"/>
              </a:defRPr>
            </a:lvl1pPr>
            <a:lvl2pPr marL="742950" indent="-285750" defTabSz="957263">
              <a:spcBef>
                <a:spcPct val="20000"/>
              </a:spcBef>
              <a:buChar char="–"/>
              <a:defRPr kumimoji="1" sz="2800">
                <a:solidFill>
                  <a:schemeClr val="tx1"/>
                </a:solidFill>
                <a:latin typeface="Arial" charset="0"/>
              </a:defRPr>
            </a:lvl2pPr>
            <a:lvl3pPr marL="1143000" indent="-228600" defTabSz="957263">
              <a:spcBef>
                <a:spcPct val="20000"/>
              </a:spcBef>
              <a:buChar char="•"/>
              <a:defRPr kumimoji="1" sz="2000">
                <a:solidFill>
                  <a:schemeClr val="tx1"/>
                </a:solidFill>
                <a:latin typeface="Arial" charset="0"/>
              </a:defRPr>
            </a:lvl3pPr>
            <a:lvl4pPr marL="1600200" indent="-228600" defTabSz="957263">
              <a:spcBef>
                <a:spcPct val="20000"/>
              </a:spcBef>
              <a:buChar char="–"/>
              <a:defRPr kumimoji="1" sz="2000">
                <a:solidFill>
                  <a:schemeClr val="tx1"/>
                </a:solidFill>
                <a:latin typeface="Arial" charset="0"/>
              </a:defRPr>
            </a:lvl4pPr>
            <a:lvl5pPr marL="2057400" indent="-228600" defTabSz="957263">
              <a:spcBef>
                <a:spcPct val="20000"/>
              </a:spcBef>
              <a:buChar char="»"/>
              <a:defRPr kumimoji="1" sz="1600">
                <a:solidFill>
                  <a:schemeClr val="tx1"/>
                </a:solidFill>
                <a:latin typeface="Arial" charset="0"/>
              </a:defRPr>
            </a:lvl5pPr>
            <a:lvl6pPr marL="2514600" indent="-228600" defTabSz="957263" eaLnBrk="0" fontAlgn="base" hangingPunct="0">
              <a:spcBef>
                <a:spcPct val="20000"/>
              </a:spcBef>
              <a:spcAft>
                <a:spcPct val="0"/>
              </a:spcAft>
              <a:buChar char="»"/>
              <a:defRPr kumimoji="1" sz="1600">
                <a:solidFill>
                  <a:schemeClr val="tx1"/>
                </a:solidFill>
                <a:latin typeface="Arial" charset="0"/>
              </a:defRPr>
            </a:lvl6pPr>
            <a:lvl7pPr marL="2971800" indent="-228600" defTabSz="957263" eaLnBrk="0" fontAlgn="base" hangingPunct="0">
              <a:spcBef>
                <a:spcPct val="20000"/>
              </a:spcBef>
              <a:spcAft>
                <a:spcPct val="0"/>
              </a:spcAft>
              <a:buChar char="»"/>
              <a:defRPr kumimoji="1" sz="1600">
                <a:solidFill>
                  <a:schemeClr val="tx1"/>
                </a:solidFill>
                <a:latin typeface="Arial" charset="0"/>
              </a:defRPr>
            </a:lvl7pPr>
            <a:lvl8pPr marL="3429000" indent="-228600" defTabSz="957263" eaLnBrk="0" fontAlgn="base" hangingPunct="0">
              <a:spcBef>
                <a:spcPct val="20000"/>
              </a:spcBef>
              <a:spcAft>
                <a:spcPct val="0"/>
              </a:spcAft>
              <a:buChar char="»"/>
              <a:defRPr kumimoji="1" sz="1600">
                <a:solidFill>
                  <a:schemeClr val="tx1"/>
                </a:solidFill>
                <a:latin typeface="Arial" charset="0"/>
              </a:defRPr>
            </a:lvl8pPr>
            <a:lvl9pPr marL="3886200" indent="-228600" defTabSz="957263" eaLnBrk="0" fontAlgn="base" hangingPunct="0">
              <a:spcBef>
                <a:spcPct val="20000"/>
              </a:spcBef>
              <a:spcAft>
                <a:spcPct val="0"/>
              </a:spcAft>
              <a:buChar char="»"/>
              <a:defRPr kumimoji="1" sz="1600">
                <a:solidFill>
                  <a:schemeClr val="tx1"/>
                </a:solidFill>
                <a:latin typeface="Arial" charset="0"/>
              </a:defRPr>
            </a:lvl9pPr>
          </a:lstStyle>
          <a:p>
            <a:pPr algn="ctr">
              <a:spcBef>
                <a:spcPct val="0"/>
              </a:spcBef>
              <a:buFontTx/>
              <a:buNone/>
            </a:pPr>
            <a:r>
              <a:rPr lang="ja-JP" altLang="en-US" sz="4000" dirty="0" smtClean="0">
                <a:latin typeface="HGP創英角ｺﾞｼｯｸUB" pitchFamily="50" charset="-128"/>
                <a:ea typeface="HGP創英角ｺﾞｼｯｸUB" pitchFamily="50" charset="-128"/>
                <a:cs typeface="+mj-cs"/>
              </a:rPr>
              <a:t>研修テキスト</a:t>
            </a:r>
            <a:endParaRPr lang="ja-JP" altLang="en-US" sz="4000" dirty="0">
              <a:latin typeface="HGP創英角ｺﾞｼｯｸUB" pitchFamily="50" charset="-128"/>
              <a:ea typeface="HGP創英角ｺﾞｼｯｸUB" pitchFamily="50" charset="-128"/>
              <a:cs typeface="+mj-cs"/>
            </a:endParaRPr>
          </a:p>
        </p:txBody>
      </p:sp>
      <p:pic>
        <p:nvPicPr>
          <p:cNvPr id="11" name="図 10"/>
          <p:cNvPicPr>
            <a:picLocks noChangeAspect="1"/>
          </p:cNvPicPr>
          <p:nvPr/>
        </p:nvPicPr>
        <p:blipFill>
          <a:blip r:embed="rId5"/>
          <a:stretch>
            <a:fillRect/>
          </a:stretch>
        </p:blipFill>
        <p:spPr>
          <a:xfrm>
            <a:off x="1746960" y="5220269"/>
            <a:ext cx="1626659" cy="57123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p>
            <a:fld id="{FBAA4E10-F09B-448E-8225-740EBF7A5ACB}" type="slidenum">
              <a:rPr lang="en-US" altLang="ja-JP" smtClean="0"/>
              <a:pPr/>
              <a:t>20</a:t>
            </a:fld>
            <a:endParaRPr lang="en-US" altLang="ja-JP" smtClean="0"/>
          </a:p>
        </p:txBody>
      </p:sp>
      <p:sp>
        <p:nvSpPr>
          <p:cNvPr id="25603" name="テキスト ボックス 3"/>
          <p:cNvSpPr txBox="1">
            <a:spLocks noChangeArrowheads="1"/>
          </p:cNvSpPr>
          <p:nvPr/>
        </p:nvSpPr>
        <p:spPr bwMode="auto">
          <a:xfrm>
            <a:off x="0" y="0"/>
            <a:ext cx="412591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ネット上のいじめの実態</a:t>
            </a:r>
          </a:p>
        </p:txBody>
      </p:sp>
      <p:sp>
        <p:nvSpPr>
          <p:cNvPr id="25604" name="正方形/長方形 4"/>
          <p:cNvSpPr>
            <a:spLocks noChangeArrowheads="1"/>
          </p:cNvSpPr>
          <p:nvPr/>
        </p:nvSpPr>
        <p:spPr bwMode="auto">
          <a:xfrm>
            <a:off x="0" y="5300663"/>
            <a:ext cx="8785225" cy="830997"/>
          </a:xfrm>
          <a:prstGeom prst="rect">
            <a:avLst/>
          </a:prstGeom>
          <a:noFill/>
          <a:ln w="9525">
            <a:noFill/>
            <a:miter lim="800000"/>
            <a:headEnd/>
            <a:tailEnd/>
          </a:ln>
        </p:spPr>
        <p:txBody>
          <a:bodyPr>
            <a:spAutoFit/>
          </a:bodyPr>
          <a:lstStyle/>
          <a:p>
            <a:r>
              <a:rPr lang="ja-JP" altLang="en-US" sz="2400" b="1" dirty="0" smtClean="0">
                <a:latin typeface="ＭＳ Ｐゴシック" pitchFamily="50" charset="-128"/>
              </a:rPr>
              <a:t>平成２４年度</a:t>
            </a:r>
            <a:r>
              <a:rPr lang="ja-JP" altLang="en-US" sz="2400" b="1" dirty="0"/>
              <a:t>　文部科学省</a:t>
            </a:r>
            <a:r>
              <a:rPr lang="ja-JP" altLang="en-US" sz="2400" b="1" dirty="0">
                <a:latin typeface="ＭＳ Ｐゴシック" pitchFamily="50" charset="-128"/>
              </a:rPr>
              <a:t>　</a:t>
            </a:r>
            <a:endParaRPr lang="en-US" altLang="ja-JP" sz="2400" b="1" dirty="0">
              <a:latin typeface="ＭＳ Ｐゴシック" pitchFamily="50" charset="-128"/>
            </a:endParaRPr>
          </a:p>
          <a:p>
            <a:r>
              <a:rPr lang="ja-JP" altLang="en-US" sz="2400" b="1" dirty="0">
                <a:latin typeface="ＭＳ Ｐゴシック" pitchFamily="50" charset="-128"/>
              </a:rPr>
              <a:t>「児童生徒の問題行動等生徒指導上の諸問題に関する調査」より</a:t>
            </a:r>
            <a:r>
              <a:rPr lang="ja-JP" altLang="en-US" sz="2400" dirty="0"/>
              <a:t> </a:t>
            </a:r>
          </a:p>
        </p:txBody>
      </p:sp>
      <p:sp>
        <p:nvSpPr>
          <p:cNvPr id="6" name="正方形/長方形 5"/>
          <p:cNvSpPr/>
          <p:nvPr/>
        </p:nvSpPr>
        <p:spPr>
          <a:xfrm>
            <a:off x="250825" y="836613"/>
            <a:ext cx="8572500" cy="519112"/>
          </a:xfrm>
          <a:prstGeom prst="rect">
            <a:avLst/>
          </a:prstGeom>
        </p:spPr>
        <p:txBody>
          <a:bodyPr>
            <a:spAutoFit/>
          </a:bodyPr>
          <a:lstStyle/>
          <a:p>
            <a:r>
              <a:rPr lang="ja-JP" altLang="en-US" sz="2800" b="1">
                <a:solidFill>
                  <a:srgbClr val="17375E"/>
                </a:solidFill>
              </a:rPr>
              <a:t>パソコンや携帯電話等で、誹謗中傷や嫌なことをされる</a:t>
            </a:r>
          </a:p>
        </p:txBody>
      </p:sp>
      <p:sp>
        <p:nvSpPr>
          <p:cNvPr id="3077" name="テキスト ボックス 22"/>
          <p:cNvSpPr txBox="1">
            <a:spLocks noChangeArrowheads="1"/>
          </p:cNvSpPr>
          <p:nvPr/>
        </p:nvSpPr>
        <p:spPr bwMode="auto">
          <a:xfrm>
            <a:off x="755650" y="1484313"/>
            <a:ext cx="7488238" cy="3293209"/>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r>
              <a:rPr lang="ja-JP" altLang="en-US" sz="3200" dirty="0" smtClean="0">
                <a:solidFill>
                  <a:srgbClr val="000000"/>
                </a:solidFill>
                <a:latin typeface="ＭＳ Ｐゴシック" panose="020B0600070205080204" pitchFamily="50" charset="-128"/>
                <a:ea typeface="ＭＳ Ｐゴシック" panose="020B0600070205080204" pitchFamily="50" charset="-128"/>
              </a:rPr>
              <a:t>小学校</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１，６８３件</a:t>
            </a:r>
            <a:r>
              <a:rPr lang="ja-JP" altLang="en-US"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１．４％</a:t>
            </a:r>
            <a:r>
              <a:rPr lang="ja-JP" altLang="en-US" sz="3200" dirty="0">
                <a:solidFill>
                  <a:srgbClr val="000000"/>
                </a:solidFill>
                <a:latin typeface="ＭＳ Ｐゴシック" panose="020B0600070205080204" pitchFamily="50" charset="-128"/>
                <a:ea typeface="ＭＳ Ｐゴシック" panose="020B0600070205080204" pitchFamily="50" charset="-128"/>
              </a:rPr>
              <a:t>）</a:t>
            </a:r>
          </a:p>
          <a:p>
            <a:r>
              <a:rPr lang="ja-JP" altLang="en-US" sz="3200" dirty="0" smtClean="0">
                <a:solidFill>
                  <a:srgbClr val="000000"/>
                </a:solidFill>
                <a:latin typeface="ＭＳ Ｐゴシック" panose="020B0600070205080204" pitchFamily="50" charset="-128"/>
                <a:ea typeface="ＭＳ Ｐゴシック" panose="020B0600070205080204" pitchFamily="50" charset="-128"/>
              </a:rPr>
              <a:t>中学校</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３，７００件</a:t>
            </a:r>
            <a:r>
              <a:rPr lang="ja-JP" altLang="en-US"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５．８％</a:t>
            </a:r>
            <a:r>
              <a:rPr lang="ja-JP" altLang="en-US" sz="3200" dirty="0">
                <a:solidFill>
                  <a:srgbClr val="000000"/>
                </a:solidFill>
                <a:latin typeface="ＭＳ Ｐゴシック" panose="020B0600070205080204" pitchFamily="50" charset="-128"/>
                <a:ea typeface="ＭＳ Ｐゴシック" panose="020B0600070205080204" pitchFamily="50" charset="-128"/>
              </a:rPr>
              <a:t>）</a:t>
            </a:r>
          </a:p>
          <a:p>
            <a:r>
              <a:rPr lang="ja-JP" altLang="en-US" sz="3200" dirty="0">
                <a:solidFill>
                  <a:srgbClr val="000000"/>
                </a:solidFill>
                <a:latin typeface="ＭＳ Ｐゴシック" panose="020B0600070205080204" pitchFamily="50" charset="-128"/>
                <a:ea typeface="ＭＳ Ｐゴシック" panose="020B0600070205080204" pitchFamily="50" charset="-128"/>
              </a:rPr>
              <a:t>高等</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学校</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２，４０１件</a:t>
            </a:r>
            <a:r>
              <a:rPr lang="ja-JP" altLang="en-US" sz="3200" dirty="0">
                <a:solidFill>
                  <a:srgbClr val="000000"/>
                </a:solidFill>
                <a:latin typeface="ＭＳ Ｐゴシック" panose="020B0600070205080204" pitchFamily="50" charset="-128"/>
                <a:ea typeface="ＭＳ Ｐゴシック" panose="020B0600070205080204" pitchFamily="50" charset="-128"/>
              </a:rPr>
              <a:t>（</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１４．８％</a:t>
            </a:r>
            <a:r>
              <a:rPr lang="ja-JP" altLang="en-US" sz="3200" dirty="0">
                <a:solidFill>
                  <a:srgbClr val="000000"/>
                </a:solidFill>
                <a:latin typeface="ＭＳ Ｐゴシック" panose="020B0600070205080204" pitchFamily="50" charset="-128"/>
                <a:ea typeface="ＭＳ Ｐゴシック" panose="020B0600070205080204" pitchFamily="50" charset="-128"/>
              </a:rPr>
              <a:t>）</a:t>
            </a:r>
          </a:p>
          <a:p>
            <a:r>
              <a:rPr lang="ja-JP" altLang="en-US" sz="3200" dirty="0">
                <a:solidFill>
                  <a:srgbClr val="000000"/>
                </a:solidFill>
                <a:latin typeface="ＭＳ Ｐゴシック" panose="020B0600070205080204" pitchFamily="50" charset="-128"/>
                <a:ea typeface="ＭＳ Ｐゴシック" panose="020B0600070205080204" pitchFamily="50" charset="-128"/>
              </a:rPr>
              <a:t>特別支援</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学校　　　　７５件</a:t>
            </a:r>
            <a:r>
              <a:rPr lang="ja-JP" altLang="en-US" sz="3200" dirty="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000000"/>
                </a:solidFill>
                <a:latin typeface="ＭＳ Ｐゴシック" panose="020B0600070205080204" pitchFamily="50" charset="-128"/>
                <a:ea typeface="ＭＳ Ｐゴシック" panose="020B0600070205080204" pitchFamily="50" charset="-128"/>
              </a:rPr>
              <a:t>９．２％</a:t>
            </a:r>
            <a:r>
              <a:rPr lang="ja-JP" altLang="en-US" sz="3200" dirty="0">
                <a:solidFill>
                  <a:srgbClr val="000000"/>
                </a:solidFill>
                <a:latin typeface="ＭＳ Ｐゴシック" panose="020B0600070205080204" pitchFamily="50" charset="-128"/>
                <a:ea typeface="ＭＳ Ｐゴシック" panose="020B0600070205080204" pitchFamily="50" charset="-128"/>
              </a:rPr>
              <a:t>）</a:t>
            </a:r>
          </a:p>
          <a:p>
            <a:endParaRPr lang="ja-JP" altLang="en-US" sz="1000" dirty="0">
              <a:solidFill>
                <a:srgbClr val="000000"/>
              </a:solidFill>
              <a:latin typeface="ＭＳ Ｐゴシック" panose="020B0600070205080204" pitchFamily="50" charset="-128"/>
              <a:ea typeface="ＭＳ Ｐゴシック" panose="020B0600070205080204" pitchFamily="50" charset="-128"/>
            </a:endParaRPr>
          </a:p>
          <a:p>
            <a:r>
              <a:rPr lang="ja-JP" altLang="en-US" sz="3200" dirty="0">
                <a:solidFill>
                  <a:srgbClr val="FF0000"/>
                </a:solidFill>
                <a:latin typeface="ＭＳ Ｐゴシック" panose="020B0600070205080204" pitchFamily="50" charset="-128"/>
                <a:ea typeface="ＭＳ Ｐゴシック" panose="020B0600070205080204" pitchFamily="50" charset="-128"/>
              </a:rPr>
              <a:t>合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計</a:t>
            </a:r>
            <a:r>
              <a:rPr lang="en-US" altLang="ja-JP" sz="3200" dirty="0" smtClean="0">
                <a:solidFill>
                  <a:srgbClr val="00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７，８５５件</a:t>
            </a:r>
            <a:r>
              <a:rPr lang="ja-JP" altLang="en-US" sz="3200" dirty="0">
                <a:solidFill>
                  <a:srgbClr val="FF0000"/>
                </a:solidFill>
                <a:latin typeface="ＭＳ Ｐゴシック" panose="020B0600070205080204" pitchFamily="50" charset="-128"/>
                <a:ea typeface="ＭＳ Ｐゴシック" panose="020B0600070205080204" pitchFamily="50" charset="-128"/>
              </a:rPr>
              <a:t>（　</a:t>
            </a:r>
            <a:r>
              <a:rPr lang="ja-JP" altLang="en-US" sz="3200" dirty="0" smtClean="0">
                <a:solidFill>
                  <a:srgbClr val="FF0000"/>
                </a:solidFill>
                <a:latin typeface="ＭＳ Ｐゴシック" panose="020B0600070205080204" pitchFamily="50" charset="-128"/>
                <a:ea typeface="ＭＳ Ｐゴシック" panose="020B0600070205080204" pitchFamily="50" charset="-128"/>
              </a:rPr>
              <a:t>４．０％</a:t>
            </a:r>
            <a:r>
              <a:rPr lang="ja-JP" altLang="en-US" sz="3200" dirty="0">
                <a:solidFill>
                  <a:srgbClr val="FF0000"/>
                </a:solidFill>
                <a:latin typeface="ＭＳ Ｐゴシック" panose="020B0600070205080204" pitchFamily="50" charset="-128"/>
                <a:ea typeface="ＭＳ Ｐゴシック" panose="020B0600070205080204" pitchFamily="50" charset="-128"/>
              </a:rPr>
              <a:t>）</a:t>
            </a:r>
          </a:p>
          <a:p>
            <a:endParaRPr lang="ja-JP" altLang="en-US" sz="1000" dirty="0">
              <a:solidFill>
                <a:srgbClr val="000000"/>
              </a:solidFill>
            </a:endParaRPr>
          </a:p>
          <a:p>
            <a:r>
              <a:rPr lang="ja-JP" altLang="en-US" sz="2800" dirty="0">
                <a:solidFill>
                  <a:srgbClr val="000000"/>
                </a:solidFill>
              </a:rPr>
              <a:t>　　　</a:t>
            </a:r>
            <a:r>
              <a:rPr lang="ja-JP" altLang="en-US" sz="2400" b="1" dirty="0">
                <a:solidFill>
                  <a:srgbClr val="000000"/>
                </a:solidFill>
              </a:rPr>
              <a:t>（　　）内は認知件数全体に対する割合</a:t>
            </a:r>
          </a:p>
        </p:txBody>
      </p:sp>
      <p:sp>
        <p:nvSpPr>
          <p:cNvPr id="25607" name="正方形/長方形 23">
            <a:hlinkClick r:id="rId3"/>
          </p:cNvPr>
          <p:cNvSpPr>
            <a:spLocks noChangeArrowheads="1"/>
          </p:cNvSpPr>
          <p:nvPr/>
        </p:nvSpPr>
        <p:spPr bwMode="auto">
          <a:xfrm>
            <a:off x="179388" y="6165850"/>
            <a:ext cx="8640762" cy="338554"/>
          </a:xfrm>
          <a:prstGeom prst="rect">
            <a:avLst/>
          </a:prstGeom>
          <a:noFill/>
          <a:ln w="9525">
            <a:noFill/>
            <a:miter lim="800000"/>
            <a:headEnd/>
            <a:tailEnd/>
          </a:ln>
        </p:spPr>
        <p:txBody>
          <a:bodyPr>
            <a:spAutoFit/>
          </a:bodyPr>
          <a:lstStyle/>
          <a:p>
            <a:pPr algn="ctr"/>
            <a:r>
              <a:rPr lang="en-US" altLang="en-US" sz="1600" dirty="0">
                <a:hlinkClick r:id="rId4"/>
              </a:rPr>
              <a:t>http://</a:t>
            </a:r>
            <a:r>
              <a:rPr lang="en-US" altLang="en-US" sz="1600" dirty="0" err="1">
                <a:hlinkClick r:id="rId4"/>
              </a:rPr>
              <a:t>www.mext.go.jp</a:t>
            </a:r>
            <a:r>
              <a:rPr lang="en-US" altLang="en-US" sz="1600" dirty="0">
                <a:hlinkClick r:id="rId4"/>
              </a:rPr>
              <a:t>/</a:t>
            </a:r>
            <a:r>
              <a:rPr lang="en-US" altLang="en-US" sz="1600" dirty="0" err="1">
                <a:hlinkClick r:id="rId4"/>
              </a:rPr>
              <a:t>b_menu</a:t>
            </a:r>
            <a:r>
              <a:rPr lang="en-US" altLang="en-US" sz="1600" dirty="0">
                <a:hlinkClick r:id="rId4"/>
              </a:rPr>
              <a:t>/</a:t>
            </a:r>
            <a:r>
              <a:rPr lang="en-US" altLang="en-US" sz="1600" dirty="0" err="1">
                <a:hlinkClick r:id="rId4"/>
              </a:rPr>
              <a:t>houdou</a:t>
            </a:r>
            <a:r>
              <a:rPr lang="en-US" altLang="en-US" sz="1600" dirty="0">
                <a:hlinkClick r:id="rId4"/>
              </a:rPr>
              <a:t>/26/03/__</a:t>
            </a:r>
            <a:r>
              <a:rPr lang="en-US" altLang="en-US" sz="1600" dirty="0" err="1" smtClean="0">
                <a:hlinkClick r:id="rId4"/>
              </a:rPr>
              <a:t>icsFiles</a:t>
            </a:r>
            <a:r>
              <a:rPr lang="en-US" altLang="en-US" sz="1600" dirty="0" smtClean="0">
                <a:hlinkClick r:id="rId4"/>
              </a:rPr>
              <a:t>/</a:t>
            </a:r>
            <a:r>
              <a:rPr lang="en-US" altLang="en-US" sz="1600" dirty="0" err="1" smtClean="0">
                <a:hlinkClick r:id="rId4"/>
              </a:rPr>
              <a:t>afieldfile</a:t>
            </a:r>
            <a:r>
              <a:rPr lang="en-US" altLang="en-US" sz="1600" dirty="0" smtClean="0">
                <a:hlinkClick r:id="rId4"/>
              </a:rPr>
              <a:t>/2014/03/31/</a:t>
            </a:r>
            <a:r>
              <a:rPr lang="en-US" altLang="en-US" sz="1600" dirty="0" err="1" smtClean="0">
                <a:hlinkClick r:id="rId4"/>
              </a:rPr>
              <a:t>1345890_01.pdf</a:t>
            </a:r>
            <a:endParaRPr lang="ja-JP" altLang="en-US" sz="1600" dirty="0"/>
          </a:p>
        </p:txBody>
      </p:sp>
    </p:spTree>
    <p:extLst>
      <p:ext uri="{BB962C8B-B14F-4D97-AF65-F5344CB8AC3E}">
        <p14:creationId xmlns:p14="http://schemas.microsoft.com/office/powerpoint/2010/main" val="3744282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p:spPr>
        <p:txBody>
          <a:bodyPr/>
          <a:lstStyle/>
          <a:p>
            <a:fld id="{2B31141D-1712-4BEA-BC7C-4F886C5B63EE}" type="slidenum">
              <a:rPr lang="en-US" altLang="ja-JP" smtClean="0"/>
              <a:pPr/>
              <a:t>21</a:t>
            </a:fld>
            <a:endParaRPr lang="en-US" altLang="ja-JP" dirty="0" smtClean="0"/>
          </a:p>
        </p:txBody>
      </p:sp>
      <p:sp>
        <p:nvSpPr>
          <p:cNvPr id="26627" name="テキスト ボックス 5"/>
          <p:cNvSpPr txBox="1">
            <a:spLocks noChangeArrowheads="1"/>
          </p:cNvSpPr>
          <p:nvPr/>
        </p:nvSpPr>
        <p:spPr bwMode="auto">
          <a:xfrm>
            <a:off x="0" y="0"/>
            <a:ext cx="40274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インターネット上の経験</a:t>
            </a:r>
          </a:p>
        </p:txBody>
      </p:sp>
      <p:sp>
        <p:nvSpPr>
          <p:cNvPr id="26628" name="正方形/長方形 7">
            <a:hlinkClick r:id="rId3"/>
          </p:cNvPr>
          <p:cNvSpPr>
            <a:spLocks noChangeArrowheads="1"/>
          </p:cNvSpPr>
          <p:nvPr/>
        </p:nvSpPr>
        <p:spPr bwMode="auto">
          <a:xfrm>
            <a:off x="179388" y="6308725"/>
            <a:ext cx="8208962" cy="369332"/>
          </a:xfrm>
          <a:prstGeom prst="rect">
            <a:avLst/>
          </a:prstGeom>
          <a:noFill/>
          <a:ln w="9525">
            <a:noFill/>
            <a:miter lim="800000"/>
            <a:headEnd/>
            <a:tailEnd/>
          </a:ln>
        </p:spPr>
        <p:txBody>
          <a:bodyPr>
            <a:spAutoFit/>
          </a:bodyPr>
          <a:lstStyle/>
          <a:p>
            <a:pPr algn="ctr"/>
            <a:r>
              <a:rPr lang="en-US" altLang="en-US" dirty="0">
                <a:hlinkClick r:id="rId4"/>
              </a:rPr>
              <a:t>http://</a:t>
            </a:r>
            <a:r>
              <a:rPr lang="en-US" altLang="en-US" dirty="0" err="1" smtClean="0">
                <a:hlinkClick r:id="rId4"/>
              </a:rPr>
              <a:t>www8.cao.go.jp</a:t>
            </a:r>
            <a:r>
              <a:rPr lang="en-US" altLang="en-US" dirty="0" smtClean="0">
                <a:hlinkClick r:id="rId4"/>
              </a:rPr>
              <a:t>/youth/youth-harm/</a:t>
            </a:r>
            <a:r>
              <a:rPr lang="en-US" altLang="en-US" dirty="0" err="1" smtClean="0">
                <a:hlinkClick r:id="rId4"/>
              </a:rPr>
              <a:t>chousa</a:t>
            </a:r>
            <a:r>
              <a:rPr lang="en-US" altLang="en-US" dirty="0" smtClean="0">
                <a:hlinkClick r:id="rId4"/>
              </a:rPr>
              <a:t>/</a:t>
            </a:r>
            <a:r>
              <a:rPr lang="en-US" altLang="en-US" dirty="0" err="1" smtClean="0">
                <a:hlinkClick r:id="rId4"/>
              </a:rPr>
              <a:t>h25</a:t>
            </a:r>
            <a:r>
              <a:rPr lang="en-US" altLang="en-US" dirty="0" smtClean="0">
                <a:hlinkClick r:id="rId4"/>
              </a:rPr>
              <a:t>/net-</a:t>
            </a:r>
            <a:r>
              <a:rPr lang="en-US" altLang="en-US" dirty="0" err="1" smtClean="0">
                <a:hlinkClick r:id="rId4"/>
              </a:rPr>
              <a:t>jittai</a:t>
            </a:r>
            <a:r>
              <a:rPr lang="en-US" altLang="en-US" dirty="0" smtClean="0">
                <a:hlinkClick r:id="rId4"/>
              </a:rPr>
              <a:t>/pdf/2-1-</a:t>
            </a:r>
            <a:r>
              <a:rPr lang="en-US" altLang="en-US" dirty="0" err="1" smtClean="0">
                <a:hlinkClick r:id="rId4"/>
              </a:rPr>
              <a:t>2.pdf</a:t>
            </a:r>
            <a:endParaRPr lang="en-US" altLang="ja-JP" dirty="0"/>
          </a:p>
        </p:txBody>
      </p:sp>
      <p:sp>
        <p:nvSpPr>
          <p:cNvPr id="26629" name="テキスト ボックス 6"/>
          <p:cNvSpPr txBox="1">
            <a:spLocks noChangeArrowheads="1"/>
          </p:cNvSpPr>
          <p:nvPr/>
        </p:nvSpPr>
        <p:spPr bwMode="auto">
          <a:xfrm>
            <a:off x="539750" y="6021388"/>
            <a:ext cx="7393371" cy="338554"/>
          </a:xfrm>
          <a:prstGeom prst="rect">
            <a:avLst/>
          </a:prstGeom>
          <a:noFill/>
          <a:ln w="9525">
            <a:noFill/>
            <a:miter lim="800000"/>
            <a:headEnd/>
            <a:tailEnd/>
          </a:ln>
        </p:spPr>
        <p:txBody>
          <a:bodyPr wrap="none">
            <a:spAutoFit/>
          </a:bodyPr>
          <a:lstStyle/>
          <a:p>
            <a:r>
              <a:rPr lang="ja-JP" altLang="ja-JP" sz="1600" b="1" dirty="0" smtClean="0">
                <a:latin typeface="ＭＳ Ｐゴシック" pitchFamily="50" charset="-128"/>
              </a:rPr>
              <a:t>平成</a:t>
            </a:r>
            <a:r>
              <a:rPr lang="ja-JP" altLang="en-US" sz="1600" b="1" dirty="0" smtClean="0">
                <a:latin typeface="ＭＳ Ｐゴシック" pitchFamily="50" charset="-128"/>
              </a:rPr>
              <a:t>２５</a:t>
            </a:r>
            <a:r>
              <a:rPr lang="ja-JP" altLang="ja-JP" sz="1600" b="1" dirty="0" smtClean="0">
                <a:latin typeface="ＭＳ Ｐゴシック" pitchFamily="50" charset="-128"/>
              </a:rPr>
              <a:t>年度</a:t>
            </a:r>
            <a:r>
              <a:rPr lang="ja-JP" altLang="en-US" sz="1600" b="1" dirty="0">
                <a:latin typeface="ＭＳ Ｐゴシック" pitchFamily="50" charset="-128"/>
              </a:rPr>
              <a:t>　内閣府　　　「青少年のインターネット利用環境実態調査　報告書」より</a:t>
            </a:r>
          </a:p>
        </p:txBody>
      </p:sp>
      <p:graphicFrame>
        <p:nvGraphicFramePr>
          <p:cNvPr id="8" name="グラフ 7"/>
          <p:cNvGraphicFramePr/>
          <p:nvPr>
            <p:extLst>
              <p:ext uri="{D42A27DB-BD31-4B8C-83A1-F6EECF244321}">
                <p14:modId xmlns:p14="http://schemas.microsoft.com/office/powerpoint/2010/main" val="3098222129"/>
              </p:ext>
            </p:extLst>
          </p:nvPr>
        </p:nvGraphicFramePr>
        <p:xfrm>
          <a:off x="0" y="620688"/>
          <a:ext cx="9144000" cy="54006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589051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dirty="0" smtClean="0">
                <a:ea typeface="HGP創英角ｺﾞｼｯｸUB" pitchFamily="50" charset="-128"/>
              </a:rPr>
              <a:t>電子マネーでネットショッピング</a:t>
            </a:r>
            <a:endParaRPr lang="ja-JP" altLang="en-US" sz="3200" dirty="0"/>
          </a:p>
        </p:txBody>
      </p:sp>
      <p:sp>
        <p:nvSpPr>
          <p:cNvPr id="6" name="正方形/長方形 5"/>
          <p:cNvSpPr/>
          <p:nvPr/>
        </p:nvSpPr>
        <p:spPr>
          <a:xfrm>
            <a:off x="899592" y="3418219"/>
            <a:ext cx="7632700" cy="30469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ja-JP" altLang="en-US" sz="2800" dirty="0" smtClean="0">
                <a:solidFill>
                  <a:srgbClr val="000000"/>
                </a:solidFill>
                <a:latin typeface="ＭＳ Ｐゴシック" pitchFamily="50" charset="-128"/>
              </a:rPr>
              <a:t>プリペイド式の電子マネー</a:t>
            </a:r>
            <a:endParaRPr lang="en-US" altLang="ja-JP" sz="2800" dirty="0" smtClean="0">
              <a:solidFill>
                <a:srgbClr val="000000"/>
              </a:solidFill>
              <a:latin typeface="ＭＳ Ｐゴシック" pitchFamily="50" charset="-128"/>
            </a:endParaRPr>
          </a:p>
          <a:p>
            <a:r>
              <a:rPr lang="ja-JP" altLang="en-US" sz="2000" dirty="0">
                <a:solidFill>
                  <a:srgbClr val="000000"/>
                </a:solidFill>
                <a:latin typeface="ＭＳ Ｐゴシック" pitchFamily="50" charset="-128"/>
              </a:rPr>
              <a:t>　</a:t>
            </a:r>
            <a:r>
              <a:rPr lang="ja-JP" altLang="en-US" sz="2000" dirty="0" smtClean="0">
                <a:solidFill>
                  <a:srgbClr val="000000"/>
                </a:solidFill>
                <a:latin typeface="ＭＳ Ｐゴシック" pitchFamily="50" charset="-128"/>
              </a:rPr>
              <a:t>→裏面を削って、文字を入力して認証させると金額分使える</a:t>
            </a:r>
            <a:endParaRPr lang="en-US" altLang="ja-JP" sz="2000" dirty="0">
              <a:solidFill>
                <a:srgbClr val="000000"/>
              </a:solidFill>
              <a:latin typeface="ＭＳ Ｐゴシック" pitchFamily="50" charset="-128"/>
            </a:endParaRPr>
          </a:p>
          <a:p>
            <a:r>
              <a:rPr lang="ja-JP" altLang="en-US" sz="2800" dirty="0" smtClean="0">
                <a:solidFill>
                  <a:srgbClr val="000000"/>
                </a:solidFill>
                <a:latin typeface="ＭＳ Ｐゴシック" pitchFamily="50" charset="-128"/>
              </a:rPr>
              <a:t>金額</a:t>
            </a:r>
            <a:r>
              <a:rPr lang="ja-JP" altLang="en-US" sz="2800" dirty="0">
                <a:solidFill>
                  <a:srgbClr val="000000"/>
                </a:solidFill>
                <a:latin typeface="ＭＳ Ｐゴシック" pitchFamily="50" charset="-128"/>
              </a:rPr>
              <a:t>の範囲でネットショッピングができる</a:t>
            </a:r>
            <a:endParaRPr lang="en-US" altLang="ja-JP" sz="2800" dirty="0">
              <a:solidFill>
                <a:srgbClr val="000000"/>
              </a:solidFill>
              <a:latin typeface="ＭＳ Ｐゴシック" pitchFamily="50" charset="-128"/>
            </a:endParaRPr>
          </a:p>
          <a:p>
            <a:r>
              <a:rPr lang="ja-JP" altLang="en-US" sz="2000" dirty="0">
                <a:solidFill>
                  <a:srgbClr val="000000"/>
                </a:solidFill>
                <a:latin typeface="ＭＳ Ｐゴシック" pitchFamily="50" charset="-128"/>
              </a:rPr>
              <a:t>　→</a:t>
            </a:r>
            <a:r>
              <a:rPr lang="en-US" altLang="ja-JP" sz="2000" dirty="0">
                <a:solidFill>
                  <a:srgbClr val="000000"/>
                </a:solidFill>
                <a:latin typeface="ＭＳ Ｐゴシック" pitchFamily="50" charset="-128"/>
              </a:rPr>
              <a:t>500</a:t>
            </a:r>
            <a:r>
              <a:rPr lang="ja-JP" altLang="en-US" sz="2000" dirty="0">
                <a:solidFill>
                  <a:srgbClr val="000000"/>
                </a:solidFill>
                <a:latin typeface="ＭＳ Ｐゴシック" pitchFamily="50" charset="-128"/>
              </a:rPr>
              <a:t>円から</a:t>
            </a:r>
            <a:r>
              <a:rPr lang="en-US" altLang="ja-JP" sz="2000" dirty="0">
                <a:solidFill>
                  <a:srgbClr val="000000"/>
                </a:solidFill>
                <a:latin typeface="ＭＳ Ｐゴシック" pitchFamily="50" charset="-128"/>
              </a:rPr>
              <a:t>20,000</a:t>
            </a:r>
            <a:r>
              <a:rPr lang="ja-JP" altLang="en-US" sz="2000" dirty="0">
                <a:solidFill>
                  <a:srgbClr val="000000"/>
                </a:solidFill>
                <a:latin typeface="ＭＳ Ｐゴシック" pitchFamily="50" charset="-128"/>
              </a:rPr>
              <a:t>円</a:t>
            </a:r>
            <a:r>
              <a:rPr lang="ja-JP" altLang="en-US" sz="2000" dirty="0" smtClean="0">
                <a:solidFill>
                  <a:srgbClr val="000000"/>
                </a:solidFill>
                <a:latin typeface="ＭＳ Ｐゴシック" pitchFamily="50" charset="-128"/>
              </a:rPr>
              <a:t>まで</a:t>
            </a:r>
            <a:endParaRPr lang="en-US" altLang="ja-JP" sz="2000" dirty="0" smtClean="0">
              <a:solidFill>
                <a:srgbClr val="000000"/>
              </a:solidFill>
              <a:latin typeface="ＭＳ Ｐゴシック" pitchFamily="50" charset="-128"/>
            </a:endParaRPr>
          </a:p>
          <a:p>
            <a:r>
              <a:rPr lang="ja-JP" altLang="en-US" sz="2800" dirty="0" smtClean="0">
                <a:solidFill>
                  <a:srgbClr val="000000"/>
                </a:solidFill>
                <a:latin typeface="ＭＳ Ｐゴシック" pitchFamily="50" charset="-128"/>
              </a:rPr>
              <a:t>コンビニエンスストア</a:t>
            </a:r>
            <a:r>
              <a:rPr lang="ja-JP" altLang="en-US" sz="2800" dirty="0">
                <a:solidFill>
                  <a:srgbClr val="000000"/>
                </a:solidFill>
                <a:latin typeface="ＭＳ Ｐゴシック" pitchFamily="50" charset="-128"/>
              </a:rPr>
              <a:t>や家電量販店で買える</a:t>
            </a:r>
            <a:endParaRPr lang="en-US" altLang="ja-JP" sz="2800" dirty="0" smtClean="0">
              <a:solidFill>
                <a:srgbClr val="000000"/>
              </a:solidFill>
              <a:latin typeface="ＭＳ Ｐゴシック" pitchFamily="50" charset="-128"/>
            </a:endParaRPr>
          </a:p>
          <a:p>
            <a:r>
              <a:rPr lang="ja-JP" altLang="en-US" sz="2000" dirty="0" smtClean="0">
                <a:solidFill>
                  <a:srgbClr val="000000"/>
                </a:solidFill>
                <a:latin typeface="ＭＳ Ｐゴシック" pitchFamily="50" charset="-128"/>
              </a:rPr>
              <a:t>　→</a:t>
            </a:r>
            <a:r>
              <a:rPr lang="en-US" altLang="ja-JP" sz="2000" dirty="0">
                <a:solidFill>
                  <a:srgbClr val="000000"/>
                </a:solidFill>
                <a:latin typeface="ＭＳ Ｐゴシック" pitchFamily="50" charset="-128"/>
              </a:rPr>
              <a:t> </a:t>
            </a:r>
            <a:r>
              <a:rPr lang="ja-JP" altLang="en-US" sz="2000" dirty="0" smtClean="0">
                <a:solidFill>
                  <a:srgbClr val="000000"/>
                </a:solidFill>
                <a:latin typeface="ＭＳ Ｐゴシック" pitchFamily="50" charset="-128"/>
              </a:rPr>
              <a:t>音楽、ゲーム、アイテム、スタンプなど</a:t>
            </a:r>
            <a:endParaRPr lang="en-US" altLang="ja-JP" sz="2000" dirty="0" smtClean="0">
              <a:solidFill>
                <a:srgbClr val="000000"/>
              </a:solidFill>
              <a:latin typeface="ＭＳ Ｐゴシック" pitchFamily="50" charset="-128"/>
            </a:endParaRPr>
          </a:p>
          <a:p>
            <a:r>
              <a:rPr lang="ja-JP" altLang="en-US" sz="2800" dirty="0" smtClean="0">
                <a:solidFill>
                  <a:srgbClr val="000000"/>
                </a:solidFill>
                <a:latin typeface="ＭＳ Ｐゴシック" pitchFamily="50" charset="-128"/>
              </a:rPr>
              <a:t>保護者に知られない</a:t>
            </a:r>
            <a:endParaRPr lang="en-US" altLang="ja-JP" sz="2800" dirty="0">
              <a:solidFill>
                <a:srgbClr val="000000"/>
              </a:solidFill>
              <a:latin typeface="ＭＳ Ｐゴシック" pitchFamily="50" charset="-128"/>
            </a:endParaRPr>
          </a:p>
          <a:p>
            <a:r>
              <a:rPr lang="ja-JP" altLang="en-US" sz="2000" dirty="0" smtClean="0">
                <a:solidFill>
                  <a:srgbClr val="000000"/>
                </a:solidFill>
                <a:latin typeface="ＭＳ Ｐゴシック" pitchFamily="50" charset="-128"/>
              </a:rPr>
              <a:t>　→買った商品はコンビニ留め置き、電話の明細には出ない</a:t>
            </a:r>
            <a:endParaRPr lang="en-US" altLang="ja-JP" sz="2000" dirty="0">
              <a:solidFill>
                <a:srgbClr val="000000"/>
              </a:solidFill>
              <a:latin typeface="ＭＳ Ｐゴシック" pitchFamily="50" charset="-128"/>
            </a:endParaRPr>
          </a:p>
        </p:txBody>
      </p:sp>
      <p:sp>
        <p:nvSpPr>
          <p:cNvPr id="2" name="角丸四角形 1"/>
          <p:cNvSpPr/>
          <p:nvPr/>
        </p:nvSpPr>
        <p:spPr>
          <a:xfrm>
            <a:off x="369701" y="1052736"/>
            <a:ext cx="1754027" cy="1296144"/>
          </a:xfrm>
          <a:prstGeom prst="roundRect">
            <a:avLst>
              <a:gd name="adj" fmla="val 1085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11" name="グループ化 10"/>
          <p:cNvGrpSpPr/>
          <p:nvPr/>
        </p:nvGrpSpPr>
        <p:grpSpPr>
          <a:xfrm>
            <a:off x="4487069" y="1731512"/>
            <a:ext cx="1832306" cy="1296144"/>
            <a:chOff x="7360470" y="1412776"/>
            <a:chExt cx="2016224" cy="1152128"/>
          </a:xfrm>
        </p:grpSpPr>
        <p:sp>
          <p:nvSpPr>
            <p:cNvPr id="9" name="角丸四角形 8"/>
            <p:cNvSpPr/>
            <p:nvPr/>
          </p:nvSpPr>
          <p:spPr>
            <a:xfrm>
              <a:off x="7360470" y="1412776"/>
              <a:ext cx="2016224" cy="1152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p:cNvSpPr/>
            <p:nvPr/>
          </p:nvSpPr>
          <p:spPr>
            <a:xfrm>
              <a:off x="7560851" y="1556792"/>
              <a:ext cx="1656184" cy="216024"/>
            </a:xfrm>
            <a:prstGeom prst="rect">
              <a:avLst/>
            </a:prstGeom>
            <a:solidFill>
              <a:schemeClr val="bg1">
                <a:lumMod val="9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chemeClr val="tx1"/>
                  </a:solidFill>
                </a:rPr>
                <a:t>ABCDEFGH</a:t>
              </a:r>
              <a:endParaRPr kumimoji="1" lang="ja-JP" altLang="en-US" dirty="0">
                <a:solidFill>
                  <a:schemeClr val="tx1"/>
                </a:solidFill>
              </a:endParaRPr>
            </a:p>
          </p:txBody>
        </p:sp>
      </p:grpSp>
      <p:grpSp>
        <p:nvGrpSpPr>
          <p:cNvPr id="4" name="グループ化 3"/>
          <p:cNvGrpSpPr/>
          <p:nvPr/>
        </p:nvGrpSpPr>
        <p:grpSpPr>
          <a:xfrm>
            <a:off x="2051720" y="1683769"/>
            <a:ext cx="1836204" cy="1296144"/>
            <a:chOff x="2915816" y="1412776"/>
            <a:chExt cx="2016224" cy="1152128"/>
          </a:xfrm>
        </p:grpSpPr>
        <p:sp>
          <p:nvSpPr>
            <p:cNvPr id="7" name="角丸四角形 6"/>
            <p:cNvSpPr/>
            <p:nvPr/>
          </p:nvSpPr>
          <p:spPr>
            <a:xfrm>
              <a:off x="2915816" y="1412776"/>
              <a:ext cx="2016224" cy="115212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正方形/長方形 2"/>
            <p:cNvSpPr/>
            <p:nvPr/>
          </p:nvSpPr>
          <p:spPr>
            <a:xfrm>
              <a:off x="3095836" y="1556792"/>
              <a:ext cx="1656184" cy="21602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円柱 12"/>
          <p:cNvSpPr/>
          <p:nvPr/>
        </p:nvSpPr>
        <p:spPr>
          <a:xfrm rot="18478264">
            <a:off x="3407772" y="1495883"/>
            <a:ext cx="814343" cy="216024"/>
          </a:xfrm>
          <a:prstGeom prst="can">
            <a:avLst>
              <a:gd name="adj" fmla="val 50000"/>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吹き出し 13"/>
          <p:cNvSpPr/>
          <p:nvPr/>
        </p:nvSpPr>
        <p:spPr>
          <a:xfrm>
            <a:off x="4352529" y="1273480"/>
            <a:ext cx="1656184" cy="285636"/>
          </a:xfrm>
          <a:prstGeom prst="wedgeRoundRectCallout">
            <a:avLst>
              <a:gd name="adj1" fmla="val -85922"/>
              <a:gd name="adj2" fmla="val 169805"/>
              <a:gd name="adj3" fmla="val 16667"/>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コイン等で削る</a:t>
            </a:r>
            <a:endParaRPr kumimoji="1" lang="ja-JP" altLang="en-US" dirty="0">
              <a:solidFill>
                <a:schemeClr val="tx1"/>
              </a:solidFill>
            </a:endParaRPr>
          </a:p>
        </p:txBody>
      </p:sp>
      <p:sp>
        <p:nvSpPr>
          <p:cNvPr id="15" name="右矢印 14"/>
          <p:cNvSpPr/>
          <p:nvPr/>
        </p:nvSpPr>
        <p:spPr>
          <a:xfrm>
            <a:off x="3992641" y="2132856"/>
            <a:ext cx="406213"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6504624" y="2132856"/>
            <a:ext cx="406213" cy="43204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5"/>
          <p:cNvGrpSpPr>
            <a:grpSpLocks/>
          </p:cNvGrpSpPr>
          <p:nvPr/>
        </p:nvGrpSpPr>
        <p:grpSpPr bwMode="auto">
          <a:xfrm rot="1081579">
            <a:off x="7210461" y="901680"/>
            <a:ext cx="1173974" cy="2265898"/>
            <a:chOff x="588475" y="2679827"/>
            <a:chExt cx="914400" cy="1765424"/>
          </a:xfrm>
        </p:grpSpPr>
        <p:sp>
          <p:nvSpPr>
            <p:cNvPr id="41" name="角丸四角形 40"/>
            <p:cNvSpPr/>
            <p:nvPr/>
          </p:nvSpPr>
          <p:spPr>
            <a:xfrm>
              <a:off x="588475" y="2679827"/>
              <a:ext cx="914400" cy="1765424"/>
            </a:xfrm>
            <a:prstGeom prst="roundRect">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sp>
          <p:nvSpPr>
            <p:cNvPr id="42" name="角丸四角形 41"/>
            <p:cNvSpPr/>
            <p:nvPr/>
          </p:nvSpPr>
          <p:spPr>
            <a:xfrm>
              <a:off x="658310" y="2780365"/>
              <a:ext cx="760031" cy="1474493"/>
            </a:xfrm>
            <a:prstGeom prst="roundRect">
              <a:avLst>
                <a:gd name="adj" fmla="val 0"/>
              </a:avLst>
            </a:prstGeom>
            <a:gradFill rotWithShape="1">
              <a:gsLst>
                <a:gs pos="0">
                  <a:srgbClr val="DAEDEF">
                    <a:shade val="51000"/>
                    <a:satMod val="130000"/>
                  </a:srgbClr>
                </a:gs>
                <a:gs pos="80000">
                  <a:srgbClr val="DAEDEF">
                    <a:shade val="93000"/>
                    <a:satMod val="130000"/>
                  </a:srgbClr>
                </a:gs>
                <a:gs pos="100000">
                  <a:srgbClr val="DAEDEF">
                    <a:shade val="94000"/>
                    <a:satMod val="135000"/>
                  </a:srgbClr>
                </a:gs>
              </a:gsLst>
              <a:lin ang="16200000" scaled="0"/>
            </a:gradFill>
            <a:ln w="9525" cap="flat" cmpd="sng" algn="ctr">
              <a:solidFill>
                <a:srgbClr val="DAEDEF">
                  <a:shade val="95000"/>
                  <a:satMod val="105000"/>
                </a:srgbClr>
              </a:solidFill>
              <a:prstDash val="solid"/>
            </a:ln>
            <a:effectLst>
              <a:outerShdw blurRad="40000" dist="23000" dir="5400000" rotWithShape="0">
                <a:srgbClr val="000000">
                  <a:alpha val="35000"/>
                </a:srgb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FF"/>
                </a:solidFill>
                <a:effectLst/>
                <a:uLnTx/>
                <a:uFillTx/>
                <a:latin typeface="Arial"/>
                <a:ea typeface="ＭＳ Ｐゴシック"/>
                <a:cs typeface="+mn-cs"/>
              </a:endParaRPr>
            </a:p>
          </p:txBody>
        </p:sp>
      </p:grpSp>
      <p:sp>
        <p:nvSpPr>
          <p:cNvPr id="44" name="正方形/長方形 43"/>
          <p:cNvSpPr/>
          <p:nvPr/>
        </p:nvSpPr>
        <p:spPr>
          <a:xfrm rot="1123355">
            <a:off x="7515079" y="1290041"/>
            <a:ext cx="293273" cy="15168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000" dirty="0" smtClean="0">
                <a:solidFill>
                  <a:schemeClr val="tx1"/>
                </a:solidFill>
              </a:rPr>
              <a:t>ABC</a:t>
            </a:r>
            <a:endParaRPr kumimoji="1" lang="ja-JP" altLang="en-US" sz="1000" dirty="0">
              <a:solidFill>
                <a:schemeClr val="tx1"/>
              </a:solidFill>
            </a:endParaRPr>
          </a:p>
        </p:txBody>
      </p:sp>
      <p:sp>
        <p:nvSpPr>
          <p:cNvPr id="47" name="正方形/長方形 46"/>
          <p:cNvSpPr/>
          <p:nvPr/>
        </p:nvSpPr>
        <p:spPr>
          <a:xfrm rot="1123355">
            <a:off x="7848303" y="1408940"/>
            <a:ext cx="293273" cy="15168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000" dirty="0">
                <a:solidFill>
                  <a:schemeClr val="tx1"/>
                </a:solidFill>
              </a:rPr>
              <a:t>DEF</a:t>
            </a:r>
            <a:endParaRPr lang="ja-JP" altLang="en-US" sz="1000" dirty="0">
              <a:solidFill>
                <a:schemeClr val="tx1"/>
              </a:solidFill>
            </a:endParaRPr>
          </a:p>
        </p:txBody>
      </p:sp>
      <p:sp>
        <p:nvSpPr>
          <p:cNvPr id="48" name="正方形/長方形 47"/>
          <p:cNvSpPr/>
          <p:nvPr/>
        </p:nvSpPr>
        <p:spPr>
          <a:xfrm rot="1123355">
            <a:off x="8179214" y="1504612"/>
            <a:ext cx="209352" cy="154339"/>
          </a:xfrm>
          <a:prstGeom prst="rect">
            <a:avLst/>
          </a:prstGeom>
          <a:solidFill>
            <a:schemeClr val="bg1">
              <a:lumMod val="95000"/>
            </a:schemeClr>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ja-JP" sz="1000" dirty="0">
                <a:solidFill>
                  <a:schemeClr val="tx1"/>
                </a:solidFill>
              </a:rPr>
              <a:t>GH</a:t>
            </a:r>
            <a:endParaRPr lang="ja-JP" altLang="en-US" sz="1000" dirty="0">
              <a:solidFill>
                <a:schemeClr val="tx1"/>
              </a:solidFill>
            </a:endParaRPr>
          </a:p>
        </p:txBody>
      </p:sp>
      <p:sp>
        <p:nvSpPr>
          <p:cNvPr id="49" name="正方形/長方形 48"/>
          <p:cNvSpPr/>
          <p:nvPr/>
        </p:nvSpPr>
        <p:spPr>
          <a:xfrm rot="1123355">
            <a:off x="7268901" y="1899096"/>
            <a:ext cx="1002136" cy="322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en-US" altLang="ja-JP" sz="1000" dirty="0" smtClean="0">
                <a:solidFill>
                  <a:schemeClr val="tx1"/>
                </a:solidFill>
              </a:rPr>
              <a:t>1,500</a:t>
            </a:r>
            <a:r>
              <a:rPr kumimoji="1" lang="ja-JP" altLang="en-US" sz="1000" dirty="0" smtClean="0">
                <a:solidFill>
                  <a:schemeClr val="tx1"/>
                </a:solidFill>
              </a:rPr>
              <a:t>円まで</a:t>
            </a:r>
            <a:endParaRPr kumimoji="1" lang="en-US" altLang="ja-JP" sz="1000" dirty="0" smtClean="0">
              <a:solidFill>
                <a:schemeClr val="tx1"/>
              </a:solidFill>
            </a:endParaRPr>
          </a:p>
          <a:p>
            <a:pPr algn="ctr"/>
            <a:r>
              <a:rPr kumimoji="1" lang="ja-JP" altLang="en-US" sz="1000" dirty="0" smtClean="0">
                <a:solidFill>
                  <a:schemeClr val="tx1"/>
                </a:solidFill>
              </a:rPr>
              <a:t>買い物ができます</a:t>
            </a:r>
            <a:endParaRPr kumimoji="1" lang="ja-JP" altLang="en-US" sz="1000" dirty="0">
              <a:solidFill>
                <a:schemeClr val="tx1"/>
              </a:solidFill>
            </a:endParaRPr>
          </a:p>
        </p:txBody>
      </p:sp>
      <p:sp>
        <p:nvSpPr>
          <p:cNvPr id="50" name="正方形/長方形 49"/>
          <p:cNvSpPr/>
          <p:nvPr/>
        </p:nvSpPr>
        <p:spPr>
          <a:xfrm rot="1123355">
            <a:off x="7709390" y="1646739"/>
            <a:ext cx="293273" cy="151689"/>
          </a:xfrm>
          <a:prstGeom prst="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1000" dirty="0" smtClean="0">
                <a:solidFill>
                  <a:schemeClr val="tx1"/>
                </a:solidFill>
              </a:rPr>
              <a:t>認証</a:t>
            </a:r>
            <a:endParaRPr kumimoji="1" lang="ja-JP" altLang="en-US" sz="1000" dirty="0">
              <a:solidFill>
                <a:schemeClr val="tx1"/>
              </a:solidFill>
            </a:endParaRPr>
          </a:p>
        </p:txBody>
      </p:sp>
      <p:pic>
        <p:nvPicPr>
          <p:cNvPr id="1026" name="Picture 2" descr="C:\Users\tanaka.JAPET\AppData\Local\Microsoft\Windows\INetCache\IE\71BXLY29\MP900385290[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6200000">
            <a:off x="662992" y="893610"/>
            <a:ext cx="1157272" cy="1620182"/>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31536" y="714182"/>
            <a:ext cx="3204360" cy="338554"/>
          </a:xfrm>
          <a:prstGeom prst="rect">
            <a:avLst/>
          </a:prstGeom>
          <a:noFill/>
        </p:spPr>
        <p:txBody>
          <a:bodyPr wrap="square" rtlCol="0">
            <a:spAutoFit/>
          </a:bodyPr>
          <a:lstStyle/>
          <a:p>
            <a:pPr algn="ctr"/>
            <a:r>
              <a:rPr kumimoji="1" lang="ja-JP" altLang="en-US" sz="1600" dirty="0" smtClean="0"/>
              <a:t>番号入力型電子マネー</a:t>
            </a:r>
            <a:endParaRPr kumimoji="1" lang="ja-JP" altLang="en-US" sz="1600" dirty="0"/>
          </a:p>
        </p:txBody>
      </p:sp>
      <p:sp>
        <p:nvSpPr>
          <p:cNvPr id="29" name="テキスト ボックス 28"/>
          <p:cNvSpPr txBox="1"/>
          <p:nvPr/>
        </p:nvSpPr>
        <p:spPr>
          <a:xfrm>
            <a:off x="395536" y="2420888"/>
            <a:ext cx="594068" cy="338554"/>
          </a:xfrm>
          <a:prstGeom prst="rect">
            <a:avLst/>
          </a:prstGeom>
          <a:noFill/>
        </p:spPr>
        <p:txBody>
          <a:bodyPr wrap="square" rtlCol="0">
            <a:spAutoFit/>
          </a:bodyPr>
          <a:lstStyle/>
          <a:p>
            <a:pPr algn="ctr"/>
            <a:r>
              <a:rPr kumimoji="1" lang="ja-JP" altLang="en-US" sz="1600" dirty="0" smtClean="0"/>
              <a:t>表側</a:t>
            </a:r>
            <a:endParaRPr kumimoji="1" lang="ja-JP" altLang="en-US" sz="1600" dirty="0"/>
          </a:p>
        </p:txBody>
      </p:sp>
      <p:sp>
        <p:nvSpPr>
          <p:cNvPr id="30" name="テキスト ボックス 29"/>
          <p:cNvSpPr txBox="1"/>
          <p:nvPr/>
        </p:nvSpPr>
        <p:spPr>
          <a:xfrm>
            <a:off x="2876361" y="1290246"/>
            <a:ext cx="687527" cy="338554"/>
          </a:xfrm>
          <a:prstGeom prst="rect">
            <a:avLst/>
          </a:prstGeom>
          <a:noFill/>
        </p:spPr>
        <p:txBody>
          <a:bodyPr wrap="square" rtlCol="0">
            <a:spAutoFit/>
          </a:bodyPr>
          <a:lstStyle/>
          <a:p>
            <a:pPr algn="ctr"/>
            <a:r>
              <a:rPr kumimoji="1" lang="ja-JP" altLang="en-US" sz="1600" dirty="0" smtClean="0"/>
              <a:t>裏側</a:t>
            </a:r>
            <a:endParaRPr kumimoji="1" lang="ja-JP" altLang="en-US" sz="1600" dirty="0"/>
          </a:p>
        </p:txBody>
      </p:sp>
      <p:pic>
        <p:nvPicPr>
          <p:cNvPr id="1028" name="Picture 4" descr="C:\Users\tanaka.JAPET\AppData\Local\Microsoft\Windows\INetCache\IE\2NFY3H4Q\MC900293840[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99792" y="2267618"/>
            <a:ext cx="648072" cy="5853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C:\Users\tanaka.JAPET\AppData\Local\Microsoft\Windows\INetCache\IE\2NFY3H4Q\MC900293840[1].wm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76056" y="2348880"/>
            <a:ext cx="648072" cy="585318"/>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6"/>
          <p:cNvSpPr>
            <a:spLocks noGrp="1" noChangeArrowheads="1"/>
          </p:cNvSpPr>
          <p:nvPr>
            <p:ph type="sldNum" sz="quarter" idx="12"/>
          </p:nvPr>
        </p:nvSpPr>
        <p:spPr>
          <a:xfrm>
            <a:off x="7740650" y="6381750"/>
            <a:ext cx="1403350" cy="476250"/>
          </a:xfrm>
          <a:noFill/>
        </p:spPr>
        <p:txBody>
          <a:bodyPr/>
          <a:lstStyle/>
          <a:p>
            <a:fld id="{2B31141D-1712-4BEA-BC7C-4F886C5B63EE}" type="slidenum">
              <a:rPr lang="en-US" altLang="ja-JP" smtClean="0"/>
              <a:pPr/>
              <a:t>22</a:t>
            </a:fld>
            <a:endParaRPr lang="en-US" altLang="ja-JP" dirty="0" smtClean="0"/>
          </a:p>
        </p:txBody>
      </p:sp>
    </p:spTree>
    <p:extLst>
      <p:ext uri="{BB962C8B-B14F-4D97-AF65-F5344CB8AC3E}">
        <p14:creationId xmlns:p14="http://schemas.microsoft.com/office/powerpoint/2010/main" val="41749964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576064"/>
          </a:xfrm>
        </p:spPr>
        <p:txBody>
          <a:bodyPr/>
          <a:lstStyle/>
          <a:p>
            <a:r>
              <a:rPr kumimoji="1" lang="en-US" altLang="ja-JP" dirty="0" smtClean="0"/>
              <a:t>LINE</a:t>
            </a:r>
            <a:r>
              <a:rPr kumimoji="1" lang="ja-JP" altLang="en-US" dirty="0" smtClean="0"/>
              <a:t>の特性　</a:t>
            </a:r>
            <a:r>
              <a:rPr kumimoji="1" lang="ja-JP" altLang="en-US" sz="1800" dirty="0" smtClean="0"/>
              <a:t>藤川先生</a:t>
            </a:r>
            <a:endParaRPr kumimoji="1" lang="ja-JP" altLang="en-US" dirty="0"/>
          </a:p>
        </p:txBody>
      </p:sp>
      <p:sp>
        <p:nvSpPr>
          <p:cNvPr id="3" name="コンテンツ プレースホルダー 2"/>
          <p:cNvSpPr>
            <a:spLocks noGrp="1"/>
          </p:cNvSpPr>
          <p:nvPr>
            <p:ph idx="1"/>
          </p:nvPr>
        </p:nvSpPr>
        <p:spPr>
          <a:xfrm>
            <a:off x="467544" y="1412776"/>
            <a:ext cx="8424936" cy="4680520"/>
          </a:xfrm>
        </p:spPr>
        <p:txBody>
          <a:bodyPr>
            <a:normAutofit fontScale="47500" lnSpcReduction="20000"/>
          </a:bodyPr>
          <a:lstStyle/>
          <a:p>
            <a:pPr marL="514350" indent="-514350">
              <a:buFont typeface="+mj-lt"/>
              <a:buAutoNum type="arabicPeriod"/>
            </a:pPr>
            <a:r>
              <a:rPr lang="ja-JP" altLang="en-US" sz="6400" dirty="0" smtClean="0"/>
              <a:t>不特定</a:t>
            </a:r>
            <a:r>
              <a:rPr lang="ja-JP" altLang="en-US" sz="6400" dirty="0"/>
              <a:t>多数の人と</a:t>
            </a:r>
            <a:r>
              <a:rPr lang="ja-JP" altLang="en-US" sz="6400" dirty="0" smtClean="0"/>
              <a:t>出会う</a:t>
            </a:r>
            <a:r>
              <a:rPr lang="ja-JP" altLang="en-US" sz="6400" dirty="0"/>
              <a:t>リスク</a:t>
            </a:r>
            <a:r>
              <a:rPr lang="ja-JP" altLang="en-US" sz="6400" dirty="0" smtClean="0"/>
              <a:t>は</a:t>
            </a:r>
            <a:r>
              <a:rPr lang="ja-JP" altLang="en-US" sz="6400" dirty="0"/>
              <a:t>、</a:t>
            </a:r>
            <a:r>
              <a:rPr lang="en-US" altLang="ja-JP" sz="6400" dirty="0"/>
              <a:t>LINE ID</a:t>
            </a:r>
            <a:r>
              <a:rPr lang="ja-JP" altLang="en-US" sz="6400" dirty="0"/>
              <a:t>による</a:t>
            </a:r>
            <a:r>
              <a:rPr lang="ja-JP" altLang="en-US" sz="6400" dirty="0" smtClean="0"/>
              <a:t>つながり。</a:t>
            </a:r>
            <a:endParaRPr lang="ja-JP" altLang="en-US" sz="6400" dirty="0"/>
          </a:p>
          <a:p>
            <a:pPr marL="514350" indent="-514350">
              <a:buFont typeface="+mj-lt"/>
              <a:buAutoNum type="arabicPeriod"/>
            </a:pPr>
            <a:r>
              <a:rPr lang="ja-JP" altLang="en-US" sz="6400" dirty="0" smtClean="0"/>
              <a:t>「</a:t>
            </a:r>
            <a:r>
              <a:rPr lang="ja-JP" altLang="en-US" sz="6400" dirty="0"/>
              <a:t>友だち」に登録して</a:t>
            </a:r>
            <a:r>
              <a:rPr lang="ja-JP" altLang="en-US" sz="6400" dirty="0" smtClean="0"/>
              <a:t>いなくても、「</a:t>
            </a:r>
            <a:r>
              <a:rPr lang="ja-JP" altLang="en-US" sz="6400" dirty="0"/>
              <a:t>友だち」に登録されている場合が</a:t>
            </a:r>
            <a:r>
              <a:rPr lang="ja-JP" altLang="en-US" sz="6400" dirty="0" smtClean="0"/>
              <a:t>ある</a:t>
            </a:r>
            <a:endParaRPr lang="en-US" altLang="ja-JP" sz="6400" dirty="0"/>
          </a:p>
          <a:p>
            <a:pPr marL="514350" indent="-514350">
              <a:buFont typeface="+mj-lt"/>
              <a:buAutoNum type="arabicPeriod"/>
            </a:pPr>
            <a:r>
              <a:rPr lang="ja-JP" altLang="en-US" sz="6400" dirty="0" smtClean="0"/>
              <a:t>知らない</a:t>
            </a:r>
            <a:r>
              <a:rPr lang="ja-JP" altLang="en-US" sz="6400" dirty="0"/>
              <a:t>人とつながってしまうことを、設定だけ</a:t>
            </a:r>
            <a:r>
              <a:rPr lang="ja-JP" altLang="en-US" sz="6400" dirty="0" smtClean="0"/>
              <a:t>では防げない。</a:t>
            </a:r>
            <a:endParaRPr lang="en-US" altLang="ja-JP" sz="6400" dirty="0" smtClean="0"/>
          </a:p>
          <a:p>
            <a:pPr marL="514350" indent="-514350">
              <a:buFont typeface="+mj-lt"/>
              <a:buAutoNum type="arabicPeriod"/>
            </a:pPr>
            <a:r>
              <a:rPr lang="en-US" altLang="ja-JP" sz="6400" dirty="0" smtClean="0"/>
              <a:t>LINE</a:t>
            </a:r>
            <a:r>
              <a:rPr lang="ja-JP" altLang="en-US" sz="6400" dirty="0"/>
              <a:t>の</a:t>
            </a:r>
            <a:r>
              <a:rPr lang="ja-JP" altLang="en-US" sz="6400" dirty="0" smtClean="0"/>
              <a:t>扱いは</a:t>
            </a:r>
            <a:r>
              <a:rPr lang="ja-JP" altLang="en-US" sz="6400" dirty="0"/>
              <a:t>，</a:t>
            </a:r>
            <a:r>
              <a:rPr lang="ja-JP" altLang="en-US" sz="6400" dirty="0" smtClean="0"/>
              <a:t>電話番号</a:t>
            </a:r>
            <a:r>
              <a:rPr lang="ja-JP" altLang="en-US" sz="6400" dirty="0"/>
              <a:t>やメールアドレスの扱いと似て</a:t>
            </a:r>
            <a:r>
              <a:rPr lang="ja-JP" altLang="en-US" sz="6400" dirty="0" smtClean="0"/>
              <a:t>いるが、異なる点がある。</a:t>
            </a:r>
            <a:endParaRPr lang="en-US" altLang="ja-JP" sz="6400" dirty="0"/>
          </a:p>
          <a:p>
            <a:pPr marL="514350" indent="-514350">
              <a:buFont typeface="+mj-lt"/>
              <a:buAutoNum type="arabicPeriod"/>
            </a:pPr>
            <a:r>
              <a:rPr lang="ja-JP" altLang="en-US" sz="6400" dirty="0" smtClean="0"/>
              <a:t>仲間どうしでも、トラブル</a:t>
            </a:r>
            <a:r>
              <a:rPr lang="ja-JP" altLang="en-US" sz="6400" dirty="0"/>
              <a:t>になることが</a:t>
            </a:r>
            <a:r>
              <a:rPr lang="ja-JP" altLang="en-US" sz="6400" dirty="0" smtClean="0"/>
              <a:t>ありえる。</a:t>
            </a:r>
            <a:r>
              <a:rPr lang="ja-JP" altLang="en-US" sz="6400" dirty="0"/>
              <a:t/>
            </a:r>
            <a:br>
              <a:rPr lang="ja-JP" altLang="en-US" sz="6400" dirty="0"/>
            </a:br>
            <a:endParaRPr kumimoji="1" lang="ja-JP" altLang="en-US" dirty="0"/>
          </a:p>
        </p:txBody>
      </p:sp>
      <p:sp>
        <p:nvSpPr>
          <p:cNvPr id="4" name="テキスト ボックス 3"/>
          <p:cNvSpPr txBox="1"/>
          <p:nvPr/>
        </p:nvSpPr>
        <p:spPr>
          <a:xfrm>
            <a:off x="467544" y="6093296"/>
            <a:ext cx="6387454" cy="369332"/>
          </a:xfrm>
          <a:prstGeom prst="rect">
            <a:avLst/>
          </a:prstGeom>
          <a:noFill/>
        </p:spPr>
        <p:txBody>
          <a:bodyPr wrap="none" rtlCol="0">
            <a:spAutoFit/>
          </a:bodyPr>
          <a:lstStyle/>
          <a:p>
            <a:r>
              <a:rPr lang="en-US" altLang="ja-JP" dirty="0">
                <a:hlinkClick r:id="rId2"/>
              </a:rPr>
              <a:t>http://dfujikawa.cocolog-nifty.com/jugyo/2013/04/line-11ed.html</a:t>
            </a:r>
            <a:endParaRPr kumimoji="1" lang="ja-JP" altLang="en-US" dirty="0"/>
          </a:p>
        </p:txBody>
      </p:sp>
    </p:spTree>
    <p:extLst>
      <p:ext uri="{BB962C8B-B14F-4D97-AF65-F5344CB8AC3E}">
        <p14:creationId xmlns:p14="http://schemas.microsoft.com/office/powerpoint/2010/main" val="217039133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90704"/>
            <a:ext cx="4371975"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タイトル 1"/>
          <p:cNvSpPr>
            <a:spLocks noGrp="1"/>
          </p:cNvSpPr>
          <p:nvPr>
            <p:ph type="title"/>
          </p:nvPr>
        </p:nvSpPr>
        <p:spPr>
          <a:xfrm>
            <a:off x="251520" y="48401"/>
            <a:ext cx="4608512" cy="713599"/>
          </a:xfrm>
        </p:spPr>
        <p:txBody>
          <a:bodyPr/>
          <a:lstStyle/>
          <a:p>
            <a:r>
              <a:rPr kumimoji="1" lang="en-US" altLang="ja-JP" dirty="0" smtClean="0"/>
              <a:t>LINE</a:t>
            </a:r>
            <a:r>
              <a:rPr lang="ja-JP" altLang="en-US" dirty="0"/>
              <a:t> </a:t>
            </a:r>
            <a:r>
              <a:rPr lang="ja-JP" altLang="en-US" dirty="0" smtClean="0"/>
              <a:t>の危険性</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24</a:t>
            </a:fld>
            <a:endParaRPr lang="en-US" altLang="ja-JP"/>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9681" y="762000"/>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321" y="619901"/>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8512" y="569965"/>
            <a:ext cx="4572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93" y="990704"/>
            <a:ext cx="4533628" cy="5649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948" y="1030443"/>
            <a:ext cx="4568415" cy="5635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083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706090"/>
          </a:xfrm>
        </p:spPr>
        <p:txBody>
          <a:bodyPr/>
          <a:lstStyle/>
          <a:p>
            <a:r>
              <a:rPr kumimoji="1" lang="ja-JP" altLang="en-US" dirty="0" smtClean="0"/>
              <a:t>ネットいじめの　例</a:t>
            </a:r>
            <a:endParaRPr kumimoji="1" lang="ja-JP" altLang="en-US" dirty="0"/>
          </a:p>
        </p:txBody>
      </p:sp>
      <p:sp>
        <p:nvSpPr>
          <p:cNvPr id="3" name="コンテンツ プレースホルダー 2"/>
          <p:cNvSpPr>
            <a:spLocks noGrp="1"/>
          </p:cNvSpPr>
          <p:nvPr>
            <p:ph idx="1"/>
          </p:nvPr>
        </p:nvSpPr>
        <p:spPr>
          <a:xfrm>
            <a:off x="6084168" y="1600200"/>
            <a:ext cx="2602632" cy="4525963"/>
          </a:xfrm>
        </p:spPr>
        <p:txBody>
          <a:bodyPr/>
          <a:lstStyle/>
          <a:p>
            <a:r>
              <a:rPr kumimoji="1" lang="ja-JP" altLang="en-US" dirty="0" smtClean="0"/>
              <a:t>参考に作</a:t>
            </a:r>
            <a:r>
              <a:rPr kumimoji="1" lang="ja-JP" altLang="en-US" dirty="0" err="1" smtClean="0"/>
              <a:t>れら</a:t>
            </a:r>
            <a:r>
              <a:rPr lang="ja-JP" altLang="en-US" dirty="0" err="1" smtClean="0"/>
              <a:t>た</a:t>
            </a:r>
            <a:r>
              <a:rPr lang="ja-JP" altLang="en-US" dirty="0" smtClean="0"/>
              <a:t>ものです</a:t>
            </a:r>
            <a:endParaRPr lang="en-US" altLang="ja-JP" dirty="0" smtClean="0"/>
          </a:p>
          <a:p>
            <a:r>
              <a:rPr kumimoji="1" lang="ja-JP" altLang="en-US" dirty="0"/>
              <a:t>最後</a:t>
            </a:r>
            <a:r>
              <a:rPr kumimoji="1" lang="ja-JP" altLang="en-US" dirty="0" smtClean="0"/>
              <a:t>に驚く場面があります。</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25</a:t>
            </a:fld>
            <a:endParaRPr lang="en-US" altLang="ja-JP"/>
          </a:p>
        </p:txBody>
      </p:sp>
      <p:pic>
        <p:nvPicPr>
          <p:cNvPr id="1331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49300"/>
            <a:ext cx="4495800" cy="535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6306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229600" cy="562074"/>
          </a:xfrm>
        </p:spPr>
        <p:txBody>
          <a:bodyPr>
            <a:normAutofit fontScale="90000"/>
          </a:bodyPr>
          <a:lstStyle/>
          <a:p>
            <a:r>
              <a:rPr kumimoji="1" lang="ja-JP" altLang="en-US" dirty="0" smtClean="0"/>
              <a:t>ちょっとのつもりが？</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26</a:t>
            </a:fld>
            <a:endParaRPr lang="en-US" altLang="ja-JP"/>
          </a:p>
        </p:txBody>
      </p:sp>
      <p:pic>
        <p:nvPicPr>
          <p:cNvPr id="1229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25" y="836712"/>
            <a:ext cx="8032750" cy="572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649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人生に関わることを伝えたい</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27</a:t>
            </a:fld>
            <a:endParaRPr lang="en-US" altLang="ja-JP"/>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047263"/>
            <a:ext cx="8280919" cy="5586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920800"/>
            <a:ext cx="6349627" cy="582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393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dirty="0" smtClean="0"/>
              <a:t>悪意はなくても</a:t>
            </a:r>
            <a:endParaRPr kumimoji="1" lang="ja-JP" altLang="en-US" dirty="0"/>
          </a:p>
        </p:txBody>
      </p:sp>
      <p:sp>
        <p:nvSpPr>
          <p:cNvPr id="3" name="コンテンツ プレースホルダー 2"/>
          <p:cNvSpPr>
            <a:spLocks noGrp="1"/>
          </p:cNvSpPr>
          <p:nvPr>
            <p:ph idx="1"/>
          </p:nvPr>
        </p:nvSpPr>
        <p:spPr>
          <a:xfrm>
            <a:off x="374848" y="980728"/>
            <a:ext cx="8229600" cy="5102027"/>
          </a:xfrm>
        </p:spPr>
        <p:txBody>
          <a:bodyPr/>
          <a:lstStyle/>
          <a:p>
            <a:pPr marL="0" indent="0">
              <a:buNone/>
            </a:pPr>
            <a:r>
              <a:rPr lang="en-US" altLang="ja-JP" sz="3600" dirty="0" smtClean="0">
                <a:solidFill>
                  <a:schemeClr val="tx2"/>
                </a:solidFill>
              </a:rPr>
              <a:t>@</a:t>
            </a:r>
            <a:r>
              <a:rPr lang="en-US" altLang="ja-JP" sz="3600" dirty="0" err="1" smtClean="0">
                <a:solidFill>
                  <a:schemeClr val="tx2"/>
                </a:solidFill>
              </a:rPr>
              <a:t>hoge</a:t>
            </a:r>
            <a:r>
              <a:rPr lang="en-US" altLang="ja-JP" sz="3600" dirty="0" smtClean="0">
                <a:solidFill>
                  <a:schemeClr val="tx2"/>
                </a:solidFill>
              </a:rPr>
              <a:t/>
            </a:r>
            <a:br>
              <a:rPr lang="en-US" altLang="ja-JP" sz="3600" dirty="0" smtClean="0">
                <a:solidFill>
                  <a:schemeClr val="tx2"/>
                </a:solidFill>
              </a:rPr>
            </a:br>
            <a:r>
              <a:rPr lang="ja-JP" altLang="en-US" sz="3600" dirty="0" smtClean="0"/>
              <a:t>これから</a:t>
            </a:r>
            <a:r>
              <a:rPr lang="ja-JP" altLang="en-US" sz="3600" dirty="0"/>
              <a:t>試験です</a:t>
            </a:r>
            <a:r>
              <a:rPr lang="ja-JP" altLang="en-US" sz="3600" dirty="0" smtClean="0"/>
              <a:t>。</a:t>
            </a:r>
            <a:endParaRPr lang="ja-JP" altLang="en-US" sz="3600" dirty="0"/>
          </a:p>
          <a:p>
            <a:pPr marL="0" indent="0">
              <a:buNone/>
            </a:pPr>
            <a:r>
              <a:rPr lang="en-US" altLang="ja-JP" sz="3600" dirty="0" smtClean="0">
                <a:solidFill>
                  <a:schemeClr val="tx2"/>
                </a:solidFill>
              </a:rPr>
              <a:t>@</a:t>
            </a:r>
            <a:r>
              <a:rPr lang="en-US" altLang="ja-JP" sz="3600" dirty="0" err="1" smtClean="0">
                <a:solidFill>
                  <a:schemeClr val="tx2"/>
                </a:solidFill>
              </a:rPr>
              <a:t>moge</a:t>
            </a:r>
            <a:r>
              <a:rPr lang="en-US" altLang="ja-JP" sz="3600" dirty="0" smtClean="0">
                <a:solidFill>
                  <a:schemeClr val="tx2"/>
                </a:solidFill>
              </a:rPr>
              <a:t/>
            </a:r>
            <a:br>
              <a:rPr lang="en-US" altLang="ja-JP" sz="3600" dirty="0" smtClean="0">
                <a:solidFill>
                  <a:schemeClr val="tx2"/>
                </a:solidFill>
              </a:rPr>
            </a:br>
            <a:r>
              <a:rPr kumimoji="1" lang="ja-JP" altLang="en-US" sz="3600" dirty="0" smtClean="0"/>
              <a:t>○藤先生　試験　がんばって！</a:t>
            </a:r>
            <a:r>
              <a:rPr kumimoji="1" lang="en-US" altLang="ja-JP" sz="3600" dirty="0" smtClean="0"/>
              <a:t>RT:@</a:t>
            </a:r>
            <a:r>
              <a:rPr kumimoji="1" lang="en-US" altLang="ja-JP" sz="3600" dirty="0" err="1" smtClean="0"/>
              <a:t>hoge</a:t>
            </a:r>
            <a:r>
              <a:rPr kumimoji="1" lang="en-US" altLang="ja-JP" sz="3600" dirty="0" smtClean="0"/>
              <a:t> </a:t>
            </a:r>
            <a:r>
              <a:rPr kumimoji="1" lang="ja-JP" altLang="en-US" sz="3600" dirty="0" smtClean="0"/>
              <a:t>これから試験です</a:t>
            </a:r>
            <a:endParaRPr lang="en-US" altLang="ja-JP" sz="3600" dirty="0" smtClean="0"/>
          </a:p>
          <a:p>
            <a:pPr marL="0" indent="0">
              <a:buNone/>
            </a:pPr>
            <a:r>
              <a:rPr lang="en-US" altLang="ja-JP" sz="3600" dirty="0" smtClean="0">
                <a:solidFill>
                  <a:schemeClr val="tx2"/>
                </a:solidFill>
              </a:rPr>
              <a:t>@</a:t>
            </a:r>
            <a:r>
              <a:rPr lang="en-US" altLang="ja-JP" sz="3600" dirty="0" err="1" smtClean="0">
                <a:solidFill>
                  <a:schemeClr val="tx2"/>
                </a:solidFill>
              </a:rPr>
              <a:t>hage</a:t>
            </a:r>
            <a:r>
              <a:rPr lang="en-US" altLang="ja-JP" sz="3600" dirty="0" smtClean="0">
                <a:solidFill>
                  <a:schemeClr val="tx2"/>
                </a:solidFill>
              </a:rPr>
              <a:t/>
            </a:r>
            <a:br>
              <a:rPr lang="en-US" altLang="ja-JP" sz="3600" dirty="0" smtClean="0">
                <a:solidFill>
                  <a:schemeClr val="tx2"/>
                </a:solidFill>
              </a:rPr>
            </a:br>
            <a:r>
              <a:rPr lang="ja-JP" altLang="en-US" sz="3600" dirty="0" smtClean="0"/>
              <a:t>＠</a:t>
            </a:r>
            <a:r>
              <a:rPr lang="en-US" altLang="ja-JP" sz="3600" dirty="0" err="1" smtClean="0"/>
              <a:t>hoge</a:t>
            </a:r>
            <a:r>
              <a:rPr lang="ja-JP" altLang="en-US" sz="3600" dirty="0" smtClean="0"/>
              <a:t>　免許更新あと少し　佐○先生　がんばって！</a:t>
            </a:r>
            <a:endParaRPr lang="en-US" altLang="ja-JP" sz="3600" dirty="0" smtClean="0"/>
          </a:p>
          <a:p>
            <a:endParaRPr kumimoji="1" lang="en-US" altLang="ja-JP"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28</a:t>
            </a:fld>
            <a:endParaRPr lang="en-US" altLang="ja-JP"/>
          </a:p>
        </p:txBody>
      </p:sp>
      <p:sp>
        <p:nvSpPr>
          <p:cNvPr id="5" name="テキスト ボックス 4"/>
          <p:cNvSpPr txBox="1"/>
          <p:nvPr/>
        </p:nvSpPr>
        <p:spPr>
          <a:xfrm>
            <a:off x="1979712" y="6088940"/>
            <a:ext cx="5851089" cy="584775"/>
          </a:xfrm>
          <a:prstGeom prst="rect">
            <a:avLst/>
          </a:prstGeom>
          <a:noFill/>
        </p:spPr>
        <p:txBody>
          <a:bodyPr wrap="none" rtlCol="0">
            <a:spAutoFit/>
          </a:bodyPr>
          <a:lstStyle/>
          <a:p>
            <a:r>
              <a:rPr lang="ja-JP" altLang="en-US" sz="3200" dirty="0"/>
              <a:t>先日の</a:t>
            </a:r>
            <a:r>
              <a:rPr lang="en-US" altLang="ja-JP" sz="3200" dirty="0"/>
              <a:t>Twitter</a:t>
            </a:r>
            <a:r>
              <a:rPr lang="ja-JP" altLang="en-US" sz="3200" dirty="0"/>
              <a:t>のタイムライン</a:t>
            </a:r>
            <a:r>
              <a:rPr lang="ja-JP" altLang="en-US" sz="3200" dirty="0" smtClean="0"/>
              <a:t>から</a:t>
            </a:r>
            <a:endParaRPr lang="en-US" altLang="ja-JP" sz="3200" dirty="0"/>
          </a:p>
        </p:txBody>
      </p:sp>
    </p:spTree>
    <p:extLst>
      <p:ext uri="{BB962C8B-B14F-4D97-AF65-F5344CB8AC3E}">
        <p14:creationId xmlns:p14="http://schemas.microsoft.com/office/powerpoint/2010/main" val="2332669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16632"/>
            <a:ext cx="8229600" cy="562074"/>
          </a:xfrm>
        </p:spPr>
        <p:txBody>
          <a:bodyPr/>
          <a:lstStyle/>
          <a:p>
            <a:r>
              <a:rPr kumimoji="1" lang="ja-JP" altLang="en-US" dirty="0" smtClean="0"/>
              <a:t>悪意はなくても</a:t>
            </a:r>
            <a:endParaRPr kumimoji="1" lang="ja-JP" altLang="en-US" dirty="0"/>
          </a:p>
        </p:txBody>
      </p:sp>
      <p:sp>
        <p:nvSpPr>
          <p:cNvPr id="9" name="コンテンツ プレースホルダー 8"/>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29</a:t>
            </a:fld>
            <a:endParaRPr lang="en-US" altLang="ja-JP"/>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
            <a:ext cx="2211415" cy="68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1415" y="-40029"/>
            <a:ext cx="2306095" cy="6854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791" y="-8394"/>
            <a:ext cx="2211415" cy="692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725" y="0"/>
            <a:ext cx="2230215" cy="694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031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456228" y="6005"/>
            <a:ext cx="8229600" cy="850106"/>
          </a:xfrm>
        </p:spPr>
        <p:txBody>
          <a:bodyPr/>
          <a:lstStyle/>
          <a:p>
            <a:r>
              <a:rPr lang="ja-JP" altLang="en-US" dirty="0" smtClean="0"/>
              <a:t>ご覧になりましたか？</a:t>
            </a:r>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22" y="1124744"/>
            <a:ext cx="9161901" cy="489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5274920" y="4803229"/>
            <a:ext cx="3869080" cy="1908215"/>
          </a:xfrm>
          <a:prstGeom prst="rect">
            <a:avLst/>
          </a:prstGeom>
          <a:solidFill>
            <a:schemeClr val="accent2">
              <a:lumMod val="20000"/>
              <a:lumOff val="80000"/>
            </a:schemeClr>
          </a:solidFill>
          <a:ln>
            <a:solidFill>
              <a:schemeClr val="tx2">
                <a:lumMod val="75000"/>
              </a:schemeClr>
            </a:solidFill>
          </a:ln>
        </p:spPr>
        <p:txBody>
          <a:bodyPr wrap="square" rtlCol="0">
            <a:spAutoFit/>
          </a:bodyPr>
          <a:lstStyle/>
          <a:p>
            <a:r>
              <a:rPr lang="ja-JP" altLang="en-US" sz="2000" b="1" dirty="0"/>
              <a:t>スマホ・リアル・ストーリー</a:t>
            </a:r>
          </a:p>
          <a:p>
            <a:pPr lvl="1"/>
            <a:r>
              <a:rPr lang="en-US" altLang="ja-JP" sz="2000" dirty="0"/>
              <a:t>7</a:t>
            </a:r>
            <a:r>
              <a:rPr lang="ja-JP" altLang="en-US" sz="2000" dirty="0"/>
              <a:t>月</a:t>
            </a:r>
            <a:r>
              <a:rPr lang="en-US" altLang="ja-JP" sz="2000" dirty="0"/>
              <a:t>28</a:t>
            </a:r>
            <a:r>
              <a:rPr lang="ja-JP" altLang="en-US" sz="2000" dirty="0"/>
              <a:t>日（月）～</a:t>
            </a:r>
            <a:r>
              <a:rPr lang="en-US" altLang="ja-JP" sz="2000" dirty="0"/>
              <a:t>8</a:t>
            </a:r>
            <a:r>
              <a:rPr lang="ja-JP" altLang="en-US" sz="2000" dirty="0"/>
              <a:t>月</a:t>
            </a:r>
            <a:r>
              <a:rPr lang="en-US" altLang="ja-JP" sz="2000" dirty="0"/>
              <a:t>1</a:t>
            </a:r>
            <a:r>
              <a:rPr lang="ja-JP" altLang="en-US" sz="2000" dirty="0"/>
              <a:t>日（金）</a:t>
            </a:r>
            <a:br>
              <a:rPr lang="ja-JP" altLang="en-US" sz="2000" dirty="0"/>
            </a:br>
            <a:r>
              <a:rPr lang="ja-JP" altLang="en-US" sz="2000" dirty="0"/>
              <a:t>午前</a:t>
            </a:r>
            <a:r>
              <a:rPr lang="en-US" altLang="ja-JP" sz="2000" dirty="0"/>
              <a:t>9</a:t>
            </a:r>
            <a:r>
              <a:rPr lang="ja-JP" altLang="en-US" sz="2000" dirty="0"/>
              <a:t>時</a:t>
            </a:r>
            <a:r>
              <a:rPr lang="en-US" altLang="ja-JP" sz="2000" dirty="0"/>
              <a:t>35</a:t>
            </a:r>
            <a:r>
              <a:rPr lang="ja-JP" altLang="en-US" sz="2000" dirty="0"/>
              <a:t>分～</a:t>
            </a:r>
            <a:r>
              <a:rPr lang="en-US" altLang="ja-JP" sz="2000" dirty="0"/>
              <a:t>45</a:t>
            </a:r>
            <a:r>
              <a:rPr lang="ja-JP" altLang="en-US" sz="2000" dirty="0"/>
              <a:t>分</a:t>
            </a:r>
            <a:br>
              <a:rPr lang="ja-JP" altLang="en-US" sz="2000" dirty="0"/>
            </a:br>
            <a:r>
              <a:rPr lang="en-US" altLang="ja-JP" sz="2000" dirty="0"/>
              <a:t>8</a:t>
            </a:r>
            <a:r>
              <a:rPr lang="ja-JP" altLang="en-US" sz="2000" dirty="0"/>
              <a:t>月</a:t>
            </a:r>
            <a:r>
              <a:rPr lang="en-US" altLang="ja-JP" sz="2000" dirty="0"/>
              <a:t>8</a:t>
            </a:r>
            <a:r>
              <a:rPr lang="ja-JP" altLang="en-US" sz="2000" dirty="0"/>
              <a:t>日（金）</a:t>
            </a:r>
            <a:br>
              <a:rPr lang="ja-JP" altLang="en-US" sz="2000" dirty="0"/>
            </a:br>
            <a:r>
              <a:rPr lang="ja-JP" altLang="en-US" sz="2000" dirty="0"/>
              <a:t>午前</a:t>
            </a:r>
            <a:r>
              <a:rPr lang="en-US" altLang="ja-JP" sz="2000" dirty="0"/>
              <a:t>9</a:t>
            </a:r>
            <a:r>
              <a:rPr lang="ja-JP" altLang="en-US" sz="2000" dirty="0"/>
              <a:t>時～</a:t>
            </a:r>
            <a:r>
              <a:rPr lang="en-US" altLang="ja-JP" sz="2000" dirty="0"/>
              <a:t>50</a:t>
            </a:r>
            <a:r>
              <a:rPr lang="ja-JP" altLang="en-US" sz="2000" dirty="0"/>
              <a:t>分（再）</a:t>
            </a:r>
          </a:p>
          <a:p>
            <a:endParaRPr kumimoji="1" lang="ja-JP" altLang="en-US" dirty="0"/>
          </a:p>
        </p:txBody>
      </p:sp>
      <p:grpSp>
        <p:nvGrpSpPr>
          <p:cNvPr id="4" name="グループ化 3"/>
          <p:cNvGrpSpPr/>
          <p:nvPr/>
        </p:nvGrpSpPr>
        <p:grpSpPr>
          <a:xfrm>
            <a:off x="-9922" y="-12466"/>
            <a:ext cx="9046418" cy="6832600"/>
            <a:chOff x="-9922" y="-12466"/>
            <a:chExt cx="9046418" cy="683260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2" y="-12466"/>
              <a:ext cx="9046418" cy="683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3419872" y="1340768"/>
              <a:ext cx="5378524" cy="369332"/>
            </a:xfrm>
            <a:prstGeom prst="rect">
              <a:avLst/>
            </a:prstGeom>
            <a:noFill/>
          </p:spPr>
          <p:txBody>
            <a:bodyPr wrap="none" rtlCol="0">
              <a:spAutoFit/>
            </a:bodyPr>
            <a:lstStyle/>
            <a:p>
              <a:r>
                <a:rPr lang="en-US" altLang="ja-JP" dirty="0"/>
                <a:t>http://www.nhk.or.jp/sougou/sumaho/list_2014.html</a:t>
              </a:r>
              <a:endParaRPr kumimoji="1" lang="ja-JP" altLang="en-US" dirty="0"/>
            </a:p>
          </p:txBody>
        </p:sp>
      </p:grpSp>
    </p:spTree>
    <p:extLst>
      <p:ext uri="{BB962C8B-B14F-4D97-AF65-F5344CB8AC3E}">
        <p14:creationId xmlns:p14="http://schemas.microsoft.com/office/powerpoint/2010/main" val="35793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p>
            <a:fld id="{D5DA1D3A-E8FD-4A75-AB00-D0BE6348060C}" type="slidenum">
              <a:rPr lang="en-US" altLang="ja-JP" smtClean="0"/>
              <a:pPr/>
              <a:t>30</a:t>
            </a:fld>
            <a:endParaRPr lang="en-US" altLang="ja-JP" smtClean="0"/>
          </a:p>
        </p:txBody>
      </p:sp>
      <p:sp>
        <p:nvSpPr>
          <p:cNvPr id="29699"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実態把握が重要</a:t>
            </a:r>
            <a:endParaRPr lang="ja-JP" altLang="en-US" sz="3200"/>
          </a:p>
        </p:txBody>
      </p:sp>
      <p:sp>
        <p:nvSpPr>
          <p:cNvPr id="6" name="正方形/長方形 5"/>
          <p:cNvSpPr/>
          <p:nvPr/>
        </p:nvSpPr>
        <p:spPr bwMode="auto">
          <a:xfrm>
            <a:off x="1347788" y="1341438"/>
            <a:ext cx="2624137" cy="81280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実態把握</a:t>
            </a:r>
          </a:p>
        </p:txBody>
      </p:sp>
      <p:sp>
        <p:nvSpPr>
          <p:cNvPr id="7" name="正方形/長方形 6"/>
          <p:cNvSpPr/>
          <p:nvPr/>
        </p:nvSpPr>
        <p:spPr bwMode="auto">
          <a:xfrm>
            <a:off x="755650" y="3160713"/>
            <a:ext cx="3829050" cy="814387"/>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年間指導計画</a:t>
            </a:r>
          </a:p>
        </p:txBody>
      </p:sp>
      <p:sp>
        <p:nvSpPr>
          <p:cNvPr id="8" name="正方形/長方形 7"/>
          <p:cNvSpPr/>
          <p:nvPr/>
        </p:nvSpPr>
        <p:spPr bwMode="auto">
          <a:xfrm>
            <a:off x="1262063" y="5064125"/>
            <a:ext cx="2625725" cy="812800"/>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en-US" sz="4000" dirty="0">
                <a:latin typeface="+mj-ea"/>
                <a:ea typeface="+mj-ea"/>
              </a:rPr>
              <a:t>授業実践</a:t>
            </a:r>
          </a:p>
        </p:txBody>
      </p:sp>
      <p:sp>
        <p:nvSpPr>
          <p:cNvPr id="9" name="正方形/長方形 8"/>
          <p:cNvSpPr/>
          <p:nvPr/>
        </p:nvSpPr>
        <p:spPr bwMode="auto">
          <a:xfrm>
            <a:off x="5318125" y="3160713"/>
            <a:ext cx="2925763" cy="814387"/>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defRPr/>
            </a:pPr>
            <a:r>
              <a:rPr lang="ja-JP" altLang="en-US" sz="4000" dirty="0">
                <a:latin typeface="+mj-ea"/>
                <a:ea typeface="+mj-ea"/>
              </a:rPr>
              <a:t>評価・改善</a:t>
            </a:r>
          </a:p>
        </p:txBody>
      </p:sp>
      <p:sp>
        <p:nvSpPr>
          <p:cNvPr id="10" name="下矢印 9"/>
          <p:cNvSpPr/>
          <p:nvPr/>
        </p:nvSpPr>
        <p:spPr bwMode="auto">
          <a:xfrm>
            <a:off x="2446338" y="2333625"/>
            <a:ext cx="674687" cy="661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下矢印 10"/>
          <p:cNvSpPr/>
          <p:nvPr/>
        </p:nvSpPr>
        <p:spPr bwMode="auto">
          <a:xfrm>
            <a:off x="2360613" y="4237038"/>
            <a:ext cx="676275" cy="66198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屈折矢印 11"/>
          <p:cNvSpPr/>
          <p:nvPr/>
        </p:nvSpPr>
        <p:spPr bwMode="auto">
          <a:xfrm>
            <a:off x="4641850" y="4237038"/>
            <a:ext cx="2366963" cy="1322387"/>
          </a:xfrm>
          <a:prstGeom prst="bentUpArrow">
            <a:avLst>
              <a:gd name="adj1" fmla="val 20469"/>
              <a:gd name="adj2" fmla="val 22694"/>
              <a:gd name="adj3" fmla="val 2500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a:p>
        </p:txBody>
      </p:sp>
      <p:sp>
        <p:nvSpPr>
          <p:cNvPr id="13" name="屈折矢印 12"/>
          <p:cNvSpPr/>
          <p:nvPr/>
        </p:nvSpPr>
        <p:spPr bwMode="auto">
          <a:xfrm rot="16200000">
            <a:off x="5080794" y="1154907"/>
            <a:ext cx="1489075" cy="2027237"/>
          </a:xfrm>
          <a:prstGeom prst="bentUpArrow">
            <a:avLst>
              <a:gd name="adj1" fmla="val 20469"/>
              <a:gd name="adj2" fmla="val 22694"/>
              <a:gd name="adj3" fmla="val 25000"/>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dissolve">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p>
            <a:fld id="{78DB33DD-99CB-4607-BDB6-44A0BCB017CB}" type="slidenum">
              <a:rPr lang="en-US" altLang="ja-JP" smtClean="0"/>
              <a:pPr/>
              <a:t>31</a:t>
            </a:fld>
            <a:endParaRPr lang="en-US" altLang="ja-JP" smtClean="0"/>
          </a:p>
        </p:txBody>
      </p:sp>
      <p:sp>
        <p:nvSpPr>
          <p:cNvPr id="30723"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アンケート調査の項目例</a:t>
            </a:r>
            <a:endParaRPr lang="ja-JP" altLang="en-US" sz="3200"/>
          </a:p>
        </p:txBody>
      </p:sp>
      <p:sp>
        <p:nvSpPr>
          <p:cNvPr id="6" name="正方形/長方形 5"/>
          <p:cNvSpPr/>
          <p:nvPr/>
        </p:nvSpPr>
        <p:spPr>
          <a:xfrm>
            <a:off x="684213" y="1125538"/>
            <a:ext cx="7632700" cy="522446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r>
              <a:rPr lang="ja-JP" altLang="en-US" sz="2800">
                <a:solidFill>
                  <a:srgbClr val="000000"/>
                </a:solidFill>
                <a:latin typeface="ＭＳ Ｐゴシック" pitchFamily="50" charset="-128"/>
              </a:rPr>
              <a:t>個人の属性</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→校種、学年、性別</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情報環境</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→パソコン・携帯電話等の有無、所有形態、設置場所</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利用頻度</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→利用時間、メールや楽曲などのダウンロードの回数</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利用メディア</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→ＷＥＢの閲覧、プロフ、ブログ、ツイッター、ＳＮＳ、ゲーム、アプリ</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トラブルの有無と対処</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→トラブルの有無と内容、相談相手、解決方法</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家庭との関わり</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→家庭でのルールの有無、保護者との関わり</a:t>
            </a:r>
            <a:endParaRPr lang="en-US" altLang="ja-JP" sz="2000">
              <a:solidFill>
                <a:srgbClr val="000000"/>
              </a:solidFill>
              <a:latin typeface="ＭＳ Ｐゴシック" pitchFamily="50" charset="-128"/>
            </a:endParaRPr>
          </a:p>
          <a:p>
            <a:r>
              <a:rPr lang="ja-JP" altLang="en-US" sz="2800">
                <a:solidFill>
                  <a:srgbClr val="000000"/>
                </a:solidFill>
                <a:latin typeface="ＭＳ Ｐゴシック" pitchFamily="50" charset="-128"/>
              </a:rPr>
              <a:t>学校との関わり</a:t>
            </a:r>
            <a:endParaRPr lang="en-US" altLang="ja-JP" sz="2800">
              <a:solidFill>
                <a:srgbClr val="000000"/>
              </a:solidFill>
              <a:latin typeface="ＭＳ Ｐゴシック" pitchFamily="50" charset="-128"/>
            </a:endParaRPr>
          </a:p>
          <a:p>
            <a:r>
              <a:rPr lang="ja-JP" altLang="en-US" sz="2000">
                <a:solidFill>
                  <a:srgbClr val="000000"/>
                </a:solidFill>
                <a:latin typeface="ＭＳ Ｐゴシック" pitchFamily="50" charset="-128"/>
              </a:rPr>
              <a:t>　→情報モラルの学習履歴、教職員との関わり</a:t>
            </a:r>
            <a:endParaRPr lang="en-US" altLang="ja-JP" sz="2000">
              <a:solidFill>
                <a:srgbClr val="000000"/>
              </a:solidFill>
              <a:latin typeface="ＭＳ Ｐゴシック" pitchFamily="50" charset="-128"/>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p:spPr>
        <p:txBody>
          <a:bodyPr/>
          <a:lstStyle/>
          <a:p>
            <a:fld id="{66CFED34-56B6-4425-B30B-D284383161E4}" type="slidenum">
              <a:rPr lang="en-US" altLang="ja-JP" smtClean="0"/>
              <a:pPr/>
              <a:t>32</a:t>
            </a:fld>
            <a:endParaRPr lang="en-US" altLang="ja-JP" smtClean="0"/>
          </a:p>
        </p:txBody>
      </p:sp>
      <p:sp>
        <p:nvSpPr>
          <p:cNvPr id="31749" name="Text Box 7"/>
          <p:cNvSpPr txBox="1">
            <a:spLocks noChangeArrowheads="1"/>
          </p:cNvSpPr>
          <p:nvPr/>
        </p:nvSpPr>
        <p:spPr bwMode="auto">
          <a:xfrm>
            <a:off x="361950" y="6381750"/>
            <a:ext cx="7954963" cy="366713"/>
          </a:xfrm>
          <a:prstGeom prst="rect">
            <a:avLst/>
          </a:prstGeom>
          <a:noFill/>
          <a:ln w="9525">
            <a:noFill/>
            <a:miter lim="800000"/>
            <a:headEnd/>
            <a:tailEnd/>
          </a:ln>
        </p:spPr>
        <p:txBody>
          <a:bodyPr>
            <a:spAutoFit/>
          </a:bodyPr>
          <a:lstStyle/>
          <a:p>
            <a:pPr algn="ctr">
              <a:spcBef>
                <a:spcPct val="50000"/>
              </a:spcBef>
            </a:pPr>
            <a:r>
              <a:rPr lang="ja-JP" altLang="en-US" b="1" dirty="0">
                <a:latin typeface="ＭＳ Ｐゴシック" pitchFamily="50" charset="-128"/>
              </a:rPr>
              <a:t>教材ダウンロードＵＲＬ</a:t>
            </a:r>
            <a:r>
              <a:rPr lang="ja-JP" altLang="en-US" b="1" dirty="0" smtClean="0">
                <a:latin typeface="ＭＳ Ｐゴシック" pitchFamily="50" charset="-128"/>
              </a:rPr>
              <a:t>：</a:t>
            </a:r>
            <a:r>
              <a:rPr lang="en-US" altLang="ja-JP" b="1" dirty="0" smtClean="0">
                <a:hlinkClick r:id="rId3"/>
              </a:rPr>
              <a:t>http://www2.japet.or.jp/net-walk/otona_all.html</a:t>
            </a:r>
            <a:r>
              <a:rPr lang="en-US" altLang="ja-JP" dirty="0" smtClean="0"/>
              <a:t> </a:t>
            </a:r>
            <a:endParaRPr lang="ja-JP" altLang="en-US" dirty="0"/>
          </a:p>
        </p:txBody>
      </p:sp>
      <p:sp>
        <p:nvSpPr>
          <p:cNvPr id="31750"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アンケートの具体例</a:t>
            </a:r>
            <a:endParaRPr lang="ja-JP" altLang="en-US" sz="3200"/>
          </a:p>
        </p:txBody>
      </p:sp>
      <p:sp>
        <p:nvSpPr>
          <p:cNvPr id="31754" name="Line 10"/>
          <p:cNvSpPr>
            <a:spLocks noChangeShapeType="1"/>
          </p:cNvSpPr>
          <p:nvPr/>
        </p:nvSpPr>
        <p:spPr bwMode="auto">
          <a:xfrm>
            <a:off x="971550" y="766763"/>
            <a:ext cx="0" cy="5470525"/>
          </a:xfrm>
          <a:prstGeom prst="line">
            <a:avLst/>
          </a:prstGeom>
          <a:noFill/>
          <a:ln w="19050">
            <a:solidFill>
              <a:schemeClr val="tx1"/>
            </a:solidFill>
            <a:round/>
            <a:headEnd/>
            <a:tailEnd/>
          </a:ln>
          <a:effectLst/>
        </p:spPr>
        <p:txBody>
          <a:bodyPr/>
          <a:lstStyle/>
          <a:p>
            <a:endParaRPr lang="ja-JP" altLang="en-US"/>
          </a:p>
        </p:txBody>
      </p:sp>
      <p:sp>
        <p:nvSpPr>
          <p:cNvPr id="31755" name="Line 11"/>
          <p:cNvSpPr>
            <a:spLocks noChangeShapeType="1"/>
          </p:cNvSpPr>
          <p:nvPr/>
        </p:nvSpPr>
        <p:spPr bwMode="auto">
          <a:xfrm>
            <a:off x="8388350" y="765175"/>
            <a:ext cx="0" cy="5184775"/>
          </a:xfrm>
          <a:prstGeom prst="line">
            <a:avLst/>
          </a:prstGeom>
          <a:noFill/>
          <a:ln w="19050">
            <a:solidFill>
              <a:schemeClr val="tx1"/>
            </a:solidFill>
            <a:round/>
            <a:headEnd/>
            <a:tailEnd/>
          </a:ln>
          <a:effectLst/>
        </p:spPr>
        <p:txBody>
          <a:bodyPr/>
          <a:lstStyle/>
          <a:p>
            <a:endParaRPr lang="ja-JP" altLang="en-US"/>
          </a:p>
        </p:txBody>
      </p:sp>
      <p:sp>
        <p:nvSpPr>
          <p:cNvPr id="31756" name="Line 12"/>
          <p:cNvSpPr>
            <a:spLocks noChangeShapeType="1"/>
          </p:cNvSpPr>
          <p:nvPr/>
        </p:nvSpPr>
        <p:spPr bwMode="auto">
          <a:xfrm flipH="1" flipV="1">
            <a:off x="971550" y="765175"/>
            <a:ext cx="7416800" cy="0"/>
          </a:xfrm>
          <a:prstGeom prst="line">
            <a:avLst/>
          </a:prstGeom>
          <a:noFill/>
          <a:ln w="19050">
            <a:solidFill>
              <a:schemeClr val="tx1"/>
            </a:solidFill>
            <a:round/>
            <a:headEnd/>
            <a:tailEnd/>
          </a:ln>
          <a:effectLst/>
        </p:spPr>
        <p:txBody>
          <a:bodyPr/>
          <a:lstStyle/>
          <a:p>
            <a:endParaRPr lang="ja-JP" altLang="en-US"/>
          </a:p>
        </p:txBody>
      </p:sp>
      <p:sp>
        <p:nvSpPr>
          <p:cNvPr id="31757" name="Freeform 13"/>
          <p:cNvSpPr>
            <a:spLocks/>
          </p:cNvSpPr>
          <p:nvPr/>
        </p:nvSpPr>
        <p:spPr bwMode="auto">
          <a:xfrm>
            <a:off x="971550" y="5703888"/>
            <a:ext cx="7416800" cy="561975"/>
          </a:xfrm>
          <a:custGeom>
            <a:avLst/>
            <a:gdLst/>
            <a:ahLst/>
            <a:cxnLst>
              <a:cxn ang="0">
                <a:pos x="0" y="205"/>
              </a:cxn>
              <a:cxn ang="0">
                <a:pos x="1134" y="23"/>
              </a:cxn>
              <a:cxn ang="0">
                <a:pos x="3175" y="341"/>
              </a:cxn>
              <a:cxn ang="0">
                <a:pos x="4264" y="23"/>
              </a:cxn>
            </a:cxnLst>
            <a:rect l="0" t="0" r="r" b="b"/>
            <a:pathLst>
              <a:path w="4264" h="341">
                <a:moveTo>
                  <a:pt x="0" y="205"/>
                </a:moveTo>
                <a:cubicBezTo>
                  <a:pt x="302" y="102"/>
                  <a:pt x="605" y="0"/>
                  <a:pt x="1134" y="23"/>
                </a:cubicBezTo>
                <a:cubicBezTo>
                  <a:pt x="1663" y="46"/>
                  <a:pt x="2653" y="341"/>
                  <a:pt x="3175" y="341"/>
                </a:cubicBezTo>
                <a:cubicBezTo>
                  <a:pt x="3697" y="341"/>
                  <a:pt x="3980" y="182"/>
                  <a:pt x="4264" y="23"/>
                </a:cubicBezTo>
              </a:path>
            </a:pathLst>
          </a:custGeom>
          <a:noFill/>
          <a:ln w="19050">
            <a:solidFill>
              <a:schemeClr val="tx1"/>
            </a:solidFill>
            <a:round/>
            <a:headEnd/>
            <a:tailEnd/>
          </a:ln>
          <a:effectLst/>
        </p:spPr>
        <p:txBody>
          <a:bodyPr/>
          <a:lstStyle/>
          <a:p>
            <a:endParaRPr lang="ja-JP" altLang="en-US"/>
          </a:p>
        </p:txBody>
      </p:sp>
      <p:sp>
        <p:nvSpPr>
          <p:cNvPr id="31753" name="Freeform 9"/>
          <p:cNvSpPr>
            <a:spLocks/>
          </p:cNvSpPr>
          <p:nvPr/>
        </p:nvSpPr>
        <p:spPr bwMode="auto">
          <a:xfrm>
            <a:off x="971550" y="5889625"/>
            <a:ext cx="7416800" cy="563563"/>
          </a:xfrm>
          <a:custGeom>
            <a:avLst/>
            <a:gdLst/>
            <a:ahLst/>
            <a:cxnLst>
              <a:cxn ang="0">
                <a:pos x="0" y="205"/>
              </a:cxn>
              <a:cxn ang="0">
                <a:pos x="1134" y="23"/>
              </a:cxn>
              <a:cxn ang="0">
                <a:pos x="3175" y="341"/>
              </a:cxn>
              <a:cxn ang="0">
                <a:pos x="4264" y="23"/>
              </a:cxn>
            </a:cxnLst>
            <a:rect l="0" t="0" r="r" b="b"/>
            <a:pathLst>
              <a:path w="4264" h="341">
                <a:moveTo>
                  <a:pt x="0" y="205"/>
                </a:moveTo>
                <a:cubicBezTo>
                  <a:pt x="302" y="102"/>
                  <a:pt x="605" y="0"/>
                  <a:pt x="1134" y="23"/>
                </a:cubicBezTo>
                <a:cubicBezTo>
                  <a:pt x="1663" y="46"/>
                  <a:pt x="2653" y="341"/>
                  <a:pt x="3175" y="341"/>
                </a:cubicBezTo>
                <a:cubicBezTo>
                  <a:pt x="3697" y="341"/>
                  <a:pt x="3980" y="182"/>
                  <a:pt x="4264" y="23"/>
                </a:cubicBezTo>
              </a:path>
            </a:pathLst>
          </a:custGeom>
          <a:noFill/>
          <a:ln w="19050">
            <a:solidFill>
              <a:schemeClr val="tx1"/>
            </a:solidFill>
            <a:round/>
            <a:headEnd/>
            <a:tailEnd/>
          </a:ln>
          <a:effectLst/>
        </p:spPr>
        <p:txBody>
          <a:bodyPr/>
          <a:lstStyle/>
          <a:p>
            <a:endParaRPr lang="ja-JP" altLang="en-US"/>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836712"/>
            <a:ext cx="7225641" cy="484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25152" y="116632"/>
            <a:ext cx="8229600" cy="414883"/>
          </a:xfrm>
        </p:spPr>
        <p:txBody>
          <a:bodyPr/>
          <a:lstStyle/>
          <a:p>
            <a:r>
              <a:rPr lang="ja-JP" altLang="en-US" dirty="0" smtClean="0"/>
              <a:t>実態把握のために</a:t>
            </a:r>
            <a:endParaRPr kumimoji="1" lang="ja-JP"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48" y="786605"/>
            <a:ext cx="7480696" cy="571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848" y="763913"/>
            <a:ext cx="8136904" cy="5741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558" y="49481"/>
            <a:ext cx="8208912" cy="6825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動作設定ボタン : ドキュメント 2">
            <a:hlinkClick r:id="rId5" action="ppaction://hlinkfile" highlightClick="1"/>
          </p:cNvPr>
          <p:cNvSpPr/>
          <p:nvPr/>
        </p:nvSpPr>
        <p:spPr>
          <a:xfrm>
            <a:off x="8423920" y="5664802"/>
            <a:ext cx="720080" cy="1008112"/>
          </a:xfrm>
          <a:prstGeom prst="actionButton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8941693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0"/>
            <a:ext cx="8229600" cy="774923"/>
          </a:xfrm>
        </p:spPr>
        <p:txBody>
          <a:bodyPr/>
          <a:lstStyle/>
          <a:p>
            <a:r>
              <a:rPr kumimoji="1" lang="ja-JP" altLang="en-US" dirty="0" smtClean="0"/>
              <a:t>モラル検定より</a:t>
            </a:r>
            <a:endParaRPr kumimoji="1" lang="ja-JP" altLang="en-US" dirty="0"/>
          </a:p>
        </p:txBody>
      </p:sp>
      <p:graphicFrame>
        <p:nvGraphicFramePr>
          <p:cNvPr id="4" name="グラフ 3"/>
          <p:cNvGraphicFramePr>
            <a:graphicFrameLocks/>
          </p:cNvGraphicFramePr>
          <p:nvPr>
            <p:extLst>
              <p:ext uri="{D42A27DB-BD31-4B8C-83A1-F6EECF244321}">
                <p14:modId xmlns:p14="http://schemas.microsoft.com/office/powerpoint/2010/main" val="3490329083"/>
              </p:ext>
            </p:extLst>
          </p:nvPr>
        </p:nvGraphicFramePr>
        <p:xfrm>
          <a:off x="611560" y="1052736"/>
          <a:ext cx="7848872" cy="56166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グラフ 2"/>
          <p:cNvGraphicFramePr>
            <a:graphicFrameLocks/>
          </p:cNvGraphicFramePr>
          <p:nvPr>
            <p:extLst>
              <p:ext uri="{D42A27DB-BD31-4B8C-83A1-F6EECF244321}">
                <p14:modId xmlns:p14="http://schemas.microsoft.com/office/powerpoint/2010/main" val="3755556104"/>
              </p:ext>
            </p:extLst>
          </p:nvPr>
        </p:nvGraphicFramePr>
        <p:xfrm>
          <a:off x="683568" y="1268760"/>
          <a:ext cx="7992888" cy="52565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2568552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0"/>
            <a:ext cx="8229600" cy="630907"/>
          </a:xfrm>
        </p:spPr>
        <p:txBody>
          <a:bodyPr/>
          <a:lstStyle/>
          <a:p>
            <a:r>
              <a:rPr kumimoji="1" lang="ja-JP" altLang="en-US" dirty="0" smtClean="0"/>
              <a:t>ネットモラル検定</a:t>
            </a:r>
            <a:endParaRPr kumimoji="1" lang="ja-JP" altLang="en-US" dirty="0"/>
          </a:p>
        </p:txBody>
      </p:sp>
      <p:sp>
        <p:nvSpPr>
          <p:cNvPr id="3" name="スライド番号プレースホルダー 2"/>
          <p:cNvSpPr>
            <a:spLocks noGrp="1"/>
          </p:cNvSpPr>
          <p:nvPr>
            <p:ph type="sldNum" sz="quarter" idx="10"/>
          </p:nvPr>
        </p:nvSpPr>
        <p:spPr/>
        <p:txBody>
          <a:bodyPr/>
          <a:lstStyle/>
          <a:p>
            <a:pPr>
              <a:defRPr/>
            </a:pPr>
            <a:fld id="{91CC525F-157B-4EE0-A6C1-DC42C91A59D7}" type="slidenum">
              <a:rPr lang="ja-JP" altLang="en-US" smtClean="0"/>
              <a:pPr>
                <a:defRPr/>
              </a:pPr>
              <a:t>35</a:t>
            </a:fld>
            <a:endParaRPr lang="ja-JP" alt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545" y="755650"/>
            <a:ext cx="8464550" cy="610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3168607"/>
      </p:ext>
    </p:extLst>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p>
            <a:fld id="{EB2373CA-7EB5-4C5F-AD83-F894DB2B9B0E}" type="slidenum">
              <a:rPr lang="en-US" altLang="ja-JP" smtClean="0"/>
              <a:pPr/>
              <a:t>36</a:t>
            </a:fld>
            <a:endParaRPr lang="en-US" altLang="ja-JP" smtClean="0"/>
          </a:p>
        </p:txBody>
      </p:sp>
      <p:sp>
        <p:nvSpPr>
          <p:cNvPr id="32771" name="Rectangle 3"/>
          <p:cNvSpPr>
            <a:spLocks noGrp="1" noChangeArrowheads="1"/>
          </p:cNvSpPr>
          <p:nvPr>
            <p:ph type="body" idx="1"/>
          </p:nvPr>
        </p:nvSpPr>
        <p:spPr>
          <a:xfrm>
            <a:off x="323850" y="1600200"/>
            <a:ext cx="8362950" cy="4525963"/>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２　情報モラルの指導（理論編）</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6"/>
          <p:cNvSpPr>
            <a:spLocks noGrp="1" noChangeArrowheads="1"/>
          </p:cNvSpPr>
          <p:nvPr>
            <p:ph type="sldNum" sz="quarter" idx="12"/>
          </p:nvPr>
        </p:nvSpPr>
        <p:spPr>
          <a:noFill/>
        </p:spPr>
        <p:txBody>
          <a:bodyPr/>
          <a:lstStyle/>
          <a:p>
            <a:fld id="{243F9155-8636-46AE-B14A-7EA9DC91F139}" type="slidenum">
              <a:rPr lang="en-US" altLang="ja-JP" smtClean="0"/>
              <a:pPr/>
              <a:t>37</a:t>
            </a:fld>
            <a:endParaRPr lang="en-US" altLang="ja-JP" smtClean="0"/>
          </a:p>
        </p:txBody>
      </p:sp>
      <p:sp>
        <p:nvSpPr>
          <p:cNvPr id="68611" name="Rectangle 1"/>
          <p:cNvSpPr>
            <a:spLocks noChangeArrowheads="1"/>
          </p:cNvSpPr>
          <p:nvPr/>
        </p:nvSpPr>
        <p:spPr bwMode="auto">
          <a:xfrm>
            <a:off x="107950" y="765175"/>
            <a:ext cx="8964613" cy="5621338"/>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nchor="ctr">
            <a:spAutoFit/>
          </a:bodyPr>
          <a:lstStyle/>
          <a:p>
            <a:pPr eaLnBrk="0" hangingPunct="0">
              <a:defRPr/>
            </a:pPr>
            <a:r>
              <a:rPr lang="ja-JP" altLang="en-US" sz="2400" dirty="0">
                <a:solidFill>
                  <a:srgbClr val="0000CC"/>
                </a:solidFill>
                <a:latin typeface="ＭＳ Ｐゴシック" pitchFamily="50" charset="-128"/>
                <a:ea typeface="ShinGoPro-Regular"/>
                <a:cs typeface="ShinGoPro-Regular"/>
              </a:rPr>
              <a:t>１：情報の量と速さと密度の高まり</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高密度の情報が瞬く間に地球を駆けめぐり，一瞬のミスが大量の情報漏洩を引き起こす。情報の持つ社会的影響力の大きさを知ることが必要。</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２：情報の複製の容易さ</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デジタル化された情報は容易に同じ物が複製される。そのため，一度ネットワークに発信された情報は第三者によって複製され，回収することができない。</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３：情報の可塑性</a:t>
            </a:r>
            <a:r>
              <a:rPr lang="ja-JP" altLang="en-US" sz="20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ea typeface="ShinGoPro-Regular"/>
                <a:cs typeface="ShinGoPro-Regular"/>
              </a:rPr>
              <a:t>　情報は次々とその形を変える。アンケートに答えただけなのに，ＷＥＢページに載ったり，学校の学習活動の写真が不審なサイトに掲載されたりする。</a:t>
            </a:r>
          </a:p>
          <a:p>
            <a:pPr eaLnBrk="0" hangingPunct="0">
              <a:defRPr/>
            </a:pPr>
            <a:endParaRPr lang="ja-JP" altLang="en-US" sz="1000" dirty="0">
              <a:solidFill>
                <a:srgbClr val="000000"/>
              </a:solidFill>
              <a:latin typeface="ＭＳ Ｐゴシック" pitchFamily="50" charset="-128"/>
              <a:ea typeface="ShinGoPro-Regular"/>
              <a:cs typeface="ShinGoPro-Regular"/>
            </a:endParaRPr>
          </a:p>
          <a:p>
            <a:pPr eaLnBrk="0" hangingPunct="0">
              <a:defRPr/>
            </a:pPr>
            <a:r>
              <a:rPr lang="ja-JP" altLang="en-US" sz="2400" dirty="0">
                <a:solidFill>
                  <a:srgbClr val="0000CC"/>
                </a:solidFill>
                <a:latin typeface="ＭＳ Ｐゴシック" pitchFamily="50" charset="-128"/>
                <a:ea typeface="ShinGoPro-Regular"/>
                <a:cs typeface="ShinGoPro-Regular"/>
              </a:rPr>
              <a:t>４：情報の匿名性</a:t>
            </a:r>
            <a:endParaRPr lang="en-US" altLang="ja-JP" sz="2400" dirty="0">
              <a:solidFill>
                <a:srgbClr val="0000CC"/>
              </a:solidFill>
              <a:latin typeface="ＭＳ Ｐゴシック" pitchFamily="50" charset="-128"/>
              <a:ea typeface="ShinGoPro-Regular"/>
              <a:cs typeface="ShinGoPro-Regular"/>
            </a:endParaRPr>
          </a:p>
          <a:p>
            <a:pPr eaLnBrk="0" hangingPunct="0">
              <a:defRPr/>
            </a:pPr>
            <a:r>
              <a:rPr lang="ja-JP" altLang="en-US" dirty="0">
                <a:solidFill>
                  <a:srgbClr val="000000"/>
                </a:solidFill>
                <a:latin typeface="ＭＳ Ｐゴシック" pitchFamily="50" charset="-128"/>
                <a:ea typeface="ShinGoPro-Regular"/>
                <a:cs typeface="ShinGoPro-Regular"/>
              </a:rPr>
              <a:t>　ネットワークを介したコミュニケーションでは相手の顔が見えない。このため、なりすましの被害に遭うことがある。</a:t>
            </a:r>
            <a:endParaRPr lang="en-US" altLang="ja-JP" dirty="0">
              <a:solidFill>
                <a:srgbClr val="000000"/>
              </a:solidFill>
              <a:latin typeface="ＭＳ Ｐゴシック" pitchFamily="50" charset="-128"/>
              <a:ea typeface="ShinGoPro-Regular"/>
              <a:cs typeface="ShinGoPro-Regular"/>
            </a:endParaRPr>
          </a:p>
          <a:p>
            <a:pPr eaLnBrk="0" hangingPunct="0">
              <a:defRPr/>
            </a:pPr>
            <a:endParaRPr lang="en-US" altLang="ja-JP" sz="1000" dirty="0">
              <a:solidFill>
                <a:srgbClr val="000000"/>
              </a:solidFill>
              <a:latin typeface="ＭＳ Ｐゴシック" pitchFamily="50" charset="-128"/>
            </a:endParaRPr>
          </a:p>
          <a:p>
            <a:pPr eaLnBrk="0" hangingPunct="0">
              <a:defRPr/>
            </a:pPr>
            <a:r>
              <a:rPr lang="ja-JP" altLang="en-US" sz="2400" dirty="0">
                <a:solidFill>
                  <a:srgbClr val="0000CC"/>
                </a:solidFill>
                <a:latin typeface="ＭＳ Ｐゴシック" pitchFamily="50" charset="-128"/>
                <a:ea typeface="ShinGoPro-Regular"/>
                <a:cs typeface="ShinGoPro-Regular"/>
              </a:rPr>
              <a:t>５：情報の双方向性</a:t>
            </a:r>
            <a:r>
              <a:rPr lang="ja-JP" altLang="en-US" sz="2800" dirty="0">
                <a:solidFill>
                  <a:srgbClr val="000000"/>
                </a:solidFill>
                <a:latin typeface="ＭＳ Ｐゴシック" pitchFamily="50" charset="-128"/>
                <a:ea typeface="ShinGoPro-Regular"/>
                <a:cs typeface="ShinGoPro-Regular"/>
              </a:rPr>
              <a:t> </a:t>
            </a:r>
          </a:p>
          <a:p>
            <a:pPr eaLnBrk="0" hangingPunct="0">
              <a:defRPr/>
            </a:pPr>
            <a:r>
              <a:rPr lang="ja-JP" altLang="en-US" dirty="0">
                <a:solidFill>
                  <a:srgbClr val="000000"/>
                </a:solidFill>
                <a:latin typeface="ＭＳ Ｐゴシック" pitchFamily="50" charset="-128"/>
              </a:rPr>
              <a:t>　</a:t>
            </a:r>
            <a:r>
              <a:rPr lang="ja-JP" altLang="en-US" dirty="0">
                <a:solidFill>
                  <a:srgbClr val="000000"/>
                </a:solidFill>
                <a:latin typeface="ＭＳ Ｐゴシック" pitchFamily="50" charset="-128"/>
                <a:ea typeface="ShinGoPro-Regular"/>
                <a:cs typeface="ShinGoPro-Regular"/>
              </a:rPr>
              <a:t>情報を受け取るだけでなく，誰もが情報を発信することが可能になった。訓練を受けていない子どもたちのブレーキのかからない情報発信が始まっている。 </a:t>
            </a:r>
          </a:p>
        </p:txBody>
      </p:sp>
      <p:sp>
        <p:nvSpPr>
          <p:cNvPr id="33796" name="テキスト ボックス 5"/>
          <p:cNvSpPr txBox="1">
            <a:spLocks noChangeArrowheads="1"/>
          </p:cNvSpPr>
          <p:nvPr/>
        </p:nvSpPr>
        <p:spPr bwMode="auto">
          <a:xfrm>
            <a:off x="0" y="0"/>
            <a:ext cx="3027363"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情報社会の特性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dissolve">
                                      <p:cBhvr>
                                        <p:cTn id="7" dur="500"/>
                                        <p:tgtEl>
                                          <p:spTgt spid="68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dissolve">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8611">
                                            <p:txEl>
                                              <p:pRg st="3" end="3"/>
                                            </p:txEl>
                                          </p:spTgt>
                                        </p:tgtEl>
                                        <p:attrNameLst>
                                          <p:attrName>style.visibility</p:attrName>
                                        </p:attrNameLst>
                                      </p:cBhvr>
                                      <p:to>
                                        <p:strVal val="visible"/>
                                      </p:to>
                                    </p:set>
                                    <p:animEffect transition="in" filter="dissolve">
                                      <p:cBhvr>
                                        <p:cTn id="17" dur="500"/>
                                        <p:tgtEl>
                                          <p:spTgt spid="6861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8611">
                                            <p:txEl>
                                              <p:pRg st="4" end="4"/>
                                            </p:txEl>
                                          </p:spTgt>
                                        </p:tgtEl>
                                        <p:attrNameLst>
                                          <p:attrName>style.visibility</p:attrName>
                                        </p:attrNameLst>
                                      </p:cBhvr>
                                      <p:to>
                                        <p:strVal val="visible"/>
                                      </p:to>
                                    </p:set>
                                    <p:animEffect transition="in" filter="dissolve">
                                      <p:cBhvr>
                                        <p:cTn id="22" dur="500"/>
                                        <p:tgtEl>
                                          <p:spTgt spid="68611">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68611">
                                            <p:txEl>
                                              <p:pRg st="6" end="6"/>
                                            </p:txEl>
                                          </p:spTgt>
                                        </p:tgtEl>
                                        <p:attrNameLst>
                                          <p:attrName>style.visibility</p:attrName>
                                        </p:attrNameLst>
                                      </p:cBhvr>
                                      <p:to>
                                        <p:strVal val="visible"/>
                                      </p:to>
                                    </p:set>
                                    <p:animEffect transition="in" filter="dissolve">
                                      <p:cBhvr>
                                        <p:cTn id="27" dur="500"/>
                                        <p:tgtEl>
                                          <p:spTgt spid="68611">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68611">
                                            <p:txEl>
                                              <p:pRg st="7" end="7"/>
                                            </p:txEl>
                                          </p:spTgt>
                                        </p:tgtEl>
                                        <p:attrNameLst>
                                          <p:attrName>style.visibility</p:attrName>
                                        </p:attrNameLst>
                                      </p:cBhvr>
                                      <p:to>
                                        <p:strVal val="visible"/>
                                      </p:to>
                                    </p:set>
                                    <p:animEffect transition="in" filter="dissolve">
                                      <p:cBhvr>
                                        <p:cTn id="32" dur="500"/>
                                        <p:tgtEl>
                                          <p:spTgt spid="68611">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68611">
                                            <p:txEl>
                                              <p:pRg st="9" end="9"/>
                                            </p:txEl>
                                          </p:spTgt>
                                        </p:tgtEl>
                                        <p:attrNameLst>
                                          <p:attrName>style.visibility</p:attrName>
                                        </p:attrNameLst>
                                      </p:cBhvr>
                                      <p:to>
                                        <p:strVal val="visible"/>
                                      </p:to>
                                    </p:set>
                                    <p:animEffect transition="in" filter="dissolve">
                                      <p:cBhvr>
                                        <p:cTn id="37" dur="500"/>
                                        <p:tgtEl>
                                          <p:spTgt spid="68611">
                                            <p:txEl>
                                              <p:pRg st="9" end="9"/>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68611">
                                            <p:txEl>
                                              <p:pRg st="10" end="10"/>
                                            </p:txEl>
                                          </p:spTgt>
                                        </p:tgtEl>
                                        <p:attrNameLst>
                                          <p:attrName>style.visibility</p:attrName>
                                        </p:attrNameLst>
                                      </p:cBhvr>
                                      <p:to>
                                        <p:strVal val="visible"/>
                                      </p:to>
                                    </p:set>
                                    <p:animEffect transition="in" filter="dissolve">
                                      <p:cBhvr>
                                        <p:cTn id="42" dur="500"/>
                                        <p:tgtEl>
                                          <p:spTgt spid="68611">
                                            <p:txEl>
                                              <p:pRg st="10" end="1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68611">
                                            <p:txEl>
                                              <p:pRg st="12" end="12"/>
                                            </p:txEl>
                                          </p:spTgt>
                                        </p:tgtEl>
                                        <p:attrNameLst>
                                          <p:attrName>style.visibility</p:attrName>
                                        </p:attrNameLst>
                                      </p:cBhvr>
                                      <p:to>
                                        <p:strVal val="visible"/>
                                      </p:to>
                                    </p:set>
                                    <p:animEffect transition="in" filter="dissolve">
                                      <p:cBhvr>
                                        <p:cTn id="47" dur="500"/>
                                        <p:tgtEl>
                                          <p:spTgt spid="68611">
                                            <p:txEl>
                                              <p:pRg st="12" end="1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68611">
                                            <p:txEl>
                                              <p:pRg st="13" end="13"/>
                                            </p:txEl>
                                          </p:spTgt>
                                        </p:tgtEl>
                                        <p:attrNameLst>
                                          <p:attrName>style.visibility</p:attrName>
                                        </p:attrNameLst>
                                      </p:cBhvr>
                                      <p:to>
                                        <p:strVal val="visible"/>
                                      </p:to>
                                    </p:set>
                                    <p:animEffect transition="in" filter="dissolve">
                                      <p:cBhvr>
                                        <p:cTn id="52" dur="500"/>
                                        <p:tgtEl>
                                          <p:spTgt spid="686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D65F73C6-7061-4DD0-A040-02F84A385A34}" type="slidenum">
              <a:rPr lang="en-US" altLang="ja-JP" sz="2400" b="1">
                <a:latin typeface="ＭＳ Ｐゴシック" pitchFamily="50" charset="-128"/>
              </a:rPr>
              <a:pPr algn="r"/>
              <a:t>38</a:t>
            </a:fld>
            <a:endParaRPr lang="en-US" altLang="ja-JP" sz="2400" b="1">
              <a:latin typeface="ＭＳ Ｐゴシック" pitchFamily="50" charset="-128"/>
            </a:endParaRPr>
          </a:p>
        </p:txBody>
      </p:sp>
      <p:sp>
        <p:nvSpPr>
          <p:cNvPr id="8" name="テキスト ボックス 7"/>
          <p:cNvSpPr txBox="1">
            <a:spLocks noChangeArrowheads="1"/>
          </p:cNvSpPr>
          <p:nvPr/>
        </p:nvSpPr>
        <p:spPr bwMode="auto">
          <a:xfrm>
            <a:off x="468313" y="836613"/>
            <a:ext cx="8143875" cy="30575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2000" b="1">
                <a:solidFill>
                  <a:srgbClr val="000000"/>
                </a:solidFill>
                <a:latin typeface="ＭＳ Ｐゴシック" pitchFamily="50" charset="-128"/>
              </a:rPr>
              <a:t>情報教育の目標</a:t>
            </a:r>
          </a:p>
          <a:p>
            <a:pPr>
              <a:defRPr/>
            </a:pPr>
            <a:endParaRPr lang="en-US" altLang="ja-JP" sz="2000">
              <a:solidFill>
                <a:srgbClr val="000000"/>
              </a:solidFill>
              <a:latin typeface="ＭＳ Ｐゴシック" pitchFamily="50" charset="-128"/>
            </a:endParaRPr>
          </a:p>
          <a:p>
            <a:pPr>
              <a:defRPr/>
            </a:pPr>
            <a:r>
              <a:rPr lang="en-US" altLang="ja-JP" sz="2000">
                <a:solidFill>
                  <a:srgbClr val="000000"/>
                </a:solidFill>
                <a:latin typeface="ＭＳ Ｐゴシック" pitchFamily="50" charset="-128"/>
              </a:rPr>
              <a:t>A </a:t>
            </a:r>
            <a:r>
              <a:rPr lang="ja-JP" altLang="en-US" sz="2000">
                <a:solidFill>
                  <a:srgbClr val="000000"/>
                </a:solidFill>
                <a:latin typeface="ＭＳ Ｐゴシック" pitchFamily="50" charset="-128"/>
              </a:rPr>
              <a:t>情報活用の実践力</a:t>
            </a:r>
          </a:p>
          <a:p>
            <a:pPr>
              <a:defRPr/>
            </a:pPr>
            <a:r>
              <a:rPr lang="en-US" altLang="ja-JP" sz="2000">
                <a:solidFill>
                  <a:srgbClr val="000000"/>
                </a:solidFill>
                <a:latin typeface="ＭＳ Ｐゴシック" pitchFamily="50" charset="-128"/>
              </a:rPr>
              <a:t>B </a:t>
            </a:r>
            <a:r>
              <a:rPr lang="ja-JP" altLang="en-US" sz="2000">
                <a:solidFill>
                  <a:srgbClr val="000000"/>
                </a:solidFill>
                <a:latin typeface="ＭＳ Ｐゴシック" pitchFamily="50" charset="-128"/>
              </a:rPr>
              <a:t>情報の科学的な理解</a:t>
            </a:r>
          </a:p>
          <a:p>
            <a:pPr>
              <a:defRPr/>
            </a:pPr>
            <a:r>
              <a:rPr lang="en-US" altLang="ja-JP" sz="2000">
                <a:solidFill>
                  <a:srgbClr val="000000"/>
                </a:solidFill>
                <a:latin typeface="ＭＳ Ｐゴシック" pitchFamily="50" charset="-128"/>
              </a:rPr>
              <a:t>C </a:t>
            </a:r>
            <a:r>
              <a:rPr lang="ja-JP" altLang="en-US" sz="2000">
                <a:solidFill>
                  <a:srgbClr val="000000"/>
                </a:solidFill>
                <a:latin typeface="ＭＳ Ｐゴシック" pitchFamily="50" charset="-128"/>
              </a:rPr>
              <a:t>情報社会に参画する態度</a:t>
            </a:r>
          </a:p>
          <a:p>
            <a:pPr>
              <a:defRPr/>
            </a:pPr>
            <a:r>
              <a:rPr lang="ja-JP" altLang="en-US">
                <a:solidFill>
                  <a:srgbClr val="000000"/>
                </a:solidFill>
                <a:latin typeface="ＭＳ Ｐゴシック" pitchFamily="50" charset="-128"/>
              </a:rPr>
              <a:t>　　　</a:t>
            </a:r>
            <a:r>
              <a:rPr lang="ja-JP" altLang="en-US" sz="1600">
                <a:solidFill>
                  <a:schemeClr val="tx1"/>
                </a:solidFill>
              </a:rPr>
              <a:t>社会生活の中で情報や情報技術が果たしている役割や及ぼしている影響を理解し，</a:t>
            </a:r>
          </a:p>
          <a:p>
            <a:pPr>
              <a:defRPr/>
            </a:pPr>
            <a:r>
              <a:rPr lang="ja-JP" altLang="en-US" sz="1600">
                <a:solidFill>
                  <a:schemeClr val="tx1"/>
                </a:solidFill>
              </a:rPr>
              <a:t>　　情報モラルの必要性や情報に対する責任について考え，望ましい情報社会の創造に</a:t>
            </a:r>
          </a:p>
          <a:p>
            <a:pPr>
              <a:defRPr/>
            </a:pPr>
            <a:r>
              <a:rPr lang="ja-JP" altLang="en-US" sz="1600">
                <a:solidFill>
                  <a:schemeClr val="tx1"/>
                </a:solidFill>
              </a:rPr>
              <a:t>　　参画しようとする態度</a:t>
            </a:r>
            <a:r>
              <a:rPr lang="ja-JP" altLang="en-US">
                <a:solidFill>
                  <a:schemeClr val="tx1"/>
                </a:solidFill>
              </a:rPr>
              <a:t> </a:t>
            </a:r>
            <a:endParaRPr lang="ja-JP" altLang="en-US">
              <a:solidFill>
                <a:srgbClr val="000000"/>
              </a:solidFill>
              <a:latin typeface="ＭＳ Ｐゴシック" pitchFamily="50" charset="-128"/>
            </a:endParaRPr>
          </a:p>
          <a:p>
            <a:pPr>
              <a:defRPr/>
            </a:pPr>
            <a:endParaRPr lang="ja-JP" altLang="en-US" sz="1400">
              <a:solidFill>
                <a:srgbClr val="000000"/>
              </a:solidFill>
              <a:latin typeface="ＭＳ Ｐゴシック" pitchFamily="50" charset="-128"/>
            </a:endParaRPr>
          </a:p>
          <a:p>
            <a:pPr>
              <a:defRPr/>
            </a:pPr>
            <a:r>
              <a:rPr lang="ja-JP" altLang="ja-JP" sz="1400">
                <a:solidFill>
                  <a:srgbClr val="000000"/>
                </a:solidFill>
                <a:latin typeface="ＭＳ Ｐゴシック" pitchFamily="50" charset="-128"/>
              </a:rPr>
              <a:t>出典：平成22年10月文部科学省「教育の情報化に関する手引き」</a:t>
            </a:r>
            <a:r>
              <a:rPr lang="ja-JP" altLang="en-US" sz="1400">
                <a:solidFill>
                  <a:srgbClr val="000000"/>
                </a:solidFill>
                <a:latin typeface="ＭＳ Ｐゴシック" pitchFamily="50" charset="-128"/>
              </a:rPr>
              <a:t> </a:t>
            </a:r>
          </a:p>
          <a:p>
            <a:pPr>
              <a:defRPr/>
            </a:pPr>
            <a:r>
              <a:rPr lang="ja-JP" altLang="en-US" sz="1400">
                <a:solidFill>
                  <a:srgbClr val="000000"/>
                </a:solidFill>
                <a:latin typeface="ＭＳ Ｐゴシック" pitchFamily="50" charset="-128"/>
              </a:rPr>
              <a:t>　　　　　</a:t>
            </a:r>
            <a:r>
              <a:rPr lang="ja-JP" altLang="ja-JP" sz="1400">
                <a:solidFill>
                  <a:srgbClr val="000000"/>
                </a:solidFill>
                <a:latin typeface="ＭＳ Ｐゴシック" pitchFamily="50" charset="-128"/>
              </a:rPr>
              <a:t>第１章</a:t>
            </a:r>
            <a:r>
              <a:rPr lang="ja-JP" altLang="en-US" sz="1400">
                <a:solidFill>
                  <a:srgbClr val="000000"/>
                </a:solidFill>
                <a:latin typeface="ＭＳ Ｐゴシック" pitchFamily="50" charset="-128"/>
              </a:rPr>
              <a:t> </a:t>
            </a:r>
            <a:r>
              <a:rPr lang="ja-JP" altLang="ja-JP" sz="1400">
                <a:solidFill>
                  <a:srgbClr val="000000"/>
                </a:solidFill>
                <a:latin typeface="ＭＳ Ｐゴシック" pitchFamily="50" charset="-128"/>
              </a:rPr>
              <a:t>第２節　</a:t>
            </a:r>
            <a:r>
              <a:rPr lang="ja-JP" altLang="en-US" sz="1400">
                <a:solidFill>
                  <a:srgbClr val="000000"/>
                </a:solidFill>
                <a:latin typeface="ＭＳ Ｐゴシック" pitchFamily="50" charset="-128"/>
              </a:rPr>
              <a:t> ３．情報教育の目標より</a:t>
            </a:r>
            <a:endParaRPr lang="ja-JP" altLang="ja-JP" sz="1400">
              <a:solidFill>
                <a:srgbClr val="000000"/>
              </a:solidFill>
              <a:latin typeface="ＭＳ Ｐゴシック" pitchFamily="50" charset="-128"/>
            </a:endParaRPr>
          </a:p>
        </p:txBody>
      </p:sp>
      <p:sp>
        <p:nvSpPr>
          <p:cNvPr id="10" name="テキスト ボックス 9"/>
          <p:cNvSpPr txBox="1"/>
          <p:nvPr/>
        </p:nvSpPr>
        <p:spPr>
          <a:xfrm>
            <a:off x="468313" y="3994150"/>
            <a:ext cx="8143875" cy="26035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000" b="1">
                <a:solidFill>
                  <a:schemeClr val="tx1"/>
                </a:solidFill>
                <a:latin typeface="ＭＳ Ｐゴシック" pitchFamily="50" charset="-128"/>
              </a:rPr>
              <a:t>情報モラル教育の基本的な考え方</a:t>
            </a:r>
            <a:endParaRPr lang="ja-JP" altLang="en-US" sz="2000" b="1">
              <a:solidFill>
                <a:schemeClr val="tx1"/>
              </a:solidFill>
              <a:latin typeface="ＭＳ Ｐゴシック" pitchFamily="50" charset="-128"/>
            </a:endParaRPr>
          </a:p>
          <a:p>
            <a:pPr>
              <a:defRPr/>
            </a:pPr>
            <a:endParaRPr lang="ja-JP" altLang="ja-JP" b="1">
              <a:solidFill>
                <a:schemeClr val="tx1"/>
              </a:solidFill>
              <a:latin typeface="ＭＳ Ｐゴシック" pitchFamily="50" charset="-128"/>
            </a:endParaRPr>
          </a:p>
          <a:p>
            <a:pPr>
              <a:defRPr/>
            </a:pPr>
            <a:r>
              <a:rPr lang="ja-JP" altLang="ja-JP">
                <a:solidFill>
                  <a:schemeClr val="tx1"/>
                </a:solidFill>
                <a:latin typeface="ＭＳ Ｐゴシック" pitchFamily="50" charset="-128"/>
              </a:rPr>
              <a:t>　</a:t>
            </a:r>
            <a:r>
              <a:rPr lang="ja-JP" altLang="ja-JP" sz="1600" b="1">
                <a:solidFill>
                  <a:schemeClr val="tx1"/>
                </a:solidFill>
                <a:latin typeface="ＭＳ Ｐゴシック" pitchFamily="50" charset="-128"/>
              </a:rPr>
              <a:t>社会の情報化が進展する中で，</a:t>
            </a:r>
            <a:r>
              <a:rPr lang="ja-JP" altLang="ja-JP" sz="1600" b="1">
                <a:solidFill>
                  <a:srgbClr val="FF0000"/>
                </a:solidFill>
                <a:latin typeface="ＭＳ Ｐゴシック" pitchFamily="50" charset="-128"/>
              </a:rPr>
              <a:t>情報化の「影」の部分を十分理解した上で，情報社会に積極的に参画する態度を育てる</a:t>
            </a:r>
            <a:r>
              <a:rPr lang="ja-JP" altLang="ja-JP" sz="1600" b="1">
                <a:solidFill>
                  <a:schemeClr val="tx1"/>
                </a:solidFill>
                <a:latin typeface="ＭＳ Ｐゴシック" pitchFamily="50" charset="-128"/>
              </a:rPr>
              <a:t>ことは，今後ますます重要になる。児童生徒の間にも携帯電話やパソコンなどを通じたインターネット利用が急速に普及し，インターネット上での誹謗中傷やいじめ，インターネット上の犯罪や違法・有害情報などの問題が発生しており，こうした問題を踏まえ，「情報モラル」について指導することが必要となっている。</a:t>
            </a:r>
            <a:endParaRPr lang="ja-JP" altLang="en-US" sz="1600" b="1">
              <a:solidFill>
                <a:schemeClr val="tx1"/>
              </a:solidFill>
              <a:latin typeface="ＭＳ Ｐゴシック" pitchFamily="50" charset="-128"/>
            </a:endParaRPr>
          </a:p>
          <a:p>
            <a:pPr>
              <a:defRPr/>
            </a:pPr>
            <a:endParaRPr lang="ja-JP" altLang="en-US" sz="1600" b="1">
              <a:solidFill>
                <a:srgbClr val="000000"/>
              </a:solidFill>
            </a:endParaRPr>
          </a:p>
          <a:p>
            <a:pPr>
              <a:defRPr/>
            </a:pPr>
            <a:r>
              <a:rPr lang="ja-JP" altLang="ja-JP" sz="1400">
                <a:solidFill>
                  <a:srgbClr val="000000"/>
                </a:solidFill>
                <a:latin typeface="ＭＳ Ｐゴシック" pitchFamily="50" charset="-128"/>
              </a:rPr>
              <a:t>出典：平成22年10月文部科学省「教育の情報化に関する手引き」</a:t>
            </a:r>
            <a:endParaRPr lang="ja-JP" altLang="en-US" sz="1400">
              <a:solidFill>
                <a:srgbClr val="000000"/>
              </a:solidFill>
              <a:latin typeface="ＭＳ Ｐゴシック" pitchFamily="50" charset="-128"/>
            </a:endParaRPr>
          </a:p>
          <a:p>
            <a:pPr>
              <a:defRPr/>
            </a:pPr>
            <a:r>
              <a:rPr lang="ja-JP" altLang="ja-JP" sz="1400">
                <a:solidFill>
                  <a:srgbClr val="000000"/>
                </a:solidFill>
                <a:latin typeface="ＭＳ Ｐゴシック" pitchFamily="50" charset="-128"/>
              </a:rPr>
              <a:t>　　　　　第５章</a:t>
            </a:r>
            <a:r>
              <a:rPr lang="ja-JP" altLang="en-US" sz="1400">
                <a:solidFill>
                  <a:srgbClr val="000000"/>
                </a:solidFill>
                <a:latin typeface="ＭＳ Ｐゴシック" pitchFamily="50" charset="-128"/>
              </a:rPr>
              <a:t> </a:t>
            </a:r>
            <a:r>
              <a:rPr lang="ja-JP" altLang="ja-JP" sz="1400">
                <a:solidFill>
                  <a:srgbClr val="000000"/>
                </a:solidFill>
                <a:latin typeface="ＭＳ Ｐゴシック" pitchFamily="50" charset="-128"/>
              </a:rPr>
              <a:t>第１節　</a:t>
            </a:r>
            <a:r>
              <a:rPr lang="ja-JP" altLang="en-US" sz="1400">
                <a:solidFill>
                  <a:srgbClr val="000000"/>
                </a:solidFill>
                <a:latin typeface="ＭＳ Ｐゴシック" pitchFamily="50" charset="-128"/>
              </a:rPr>
              <a:t> １．</a:t>
            </a:r>
            <a:r>
              <a:rPr lang="ja-JP" altLang="ja-JP" sz="1400">
                <a:solidFill>
                  <a:schemeClr val="tx1"/>
                </a:solidFill>
                <a:latin typeface="ＭＳ Ｐゴシック" pitchFamily="50" charset="-128"/>
              </a:rPr>
              <a:t>情報モラル教育の基本的な考え方</a:t>
            </a:r>
            <a:r>
              <a:rPr lang="ja-JP" altLang="en-US" sz="1400">
                <a:solidFill>
                  <a:srgbClr val="000000"/>
                </a:solidFill>
                <a:latin typeface="ＭＳ Ｐゴシック" pitchFamily="50" charset="-128"/>
              </a:rPr>
              <a:t>より</a:t>
            </a:r>
          </a:p>
        </p:txBody>
      </p:sp>
      <p:sp>
        <p:nvSpPr>
          <p:cNvPr id="34821" name="テキスト ボックス 5"/>
          <p:cNvSpPr txBox="1">
            <a:spLocks noChangeArrowheads="1"/>
          </p:cNvSpPr>
          <p:nvPr/>
        </p:nvSpPr>
        <p:spPr bwMode="auto">
          <a:xfrm>
            <a:off x="0" y="0"/>
            <a:ext cx="68468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なぜ情報モラルが必要とされるのか（１）</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dissolve">
                                      <p:cBhvr>
                                        <p:cTn id="10" dur="500"/>
                                        <p:tgtEl>
                                          <p:spTgt spid="8">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animEffect transition="in" filter="dissolve">
                                      <p:cBhvr>
                                        <p:cTn id="13" dur="500"/>
                                        <p:tgtEl>
                                          <p:spTgt spid="8">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8">
                                            <p:txEl>
                                              <p:pRg st="4" end="4"/>
                                            </p:txEl>
                                          </p:spTgt>
                                        </p:tgtEl>
                                        <p:attrNameLst>
                                          <p:attrName>style.visibility</p:attrName>
                                        </p:attrNameLst>
                                      </p:cBhvr>
                                      <p:to>
                                        <p:strVal val="visible"/>
                                      </p:to>
                                    </p:set>
                                    <p:animEffect transition="in" filter="dissolve">
                                      <p:cBhvr>
                                        <p:cTn id="16" dur="500"/>
                                        <p:tgtEl>
                                          <p:spTgt spid="8">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animEffect transition="in" filter="dissolve">
                                      <p:cBhvr>
                                        <p:cTn id="19" dur="500"/>
                                        <p:tgtEl>
                                          <p:spTgt spid="8">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animEffect transition="in" filter="dissolve">
                                      <p:cBhvr>
                                        <p:cTn id="25" dur="500"/>
                                        <p:tgtEl>
                                          <p:spTgt spid="8">
                                            <p:txEl>
                                              <p:pRg st="7" end="7"/>
                                            </p:txEl>
                                          </p:spTgt>
                                        </p:tgtEl>
                                      </p:cBhvr>
                                    </p:animEffect>
                                  </p:childTnLst>
                                </p:cTn>
                              </p:par>
                              <p:par>
                                <p:cTn id="26" presetID="9" presetClass="entr" presetSubtype="0" fill="hold" nodeType="withEffect">
                                  <p:stCondLst>
                                    <p:cond delay="0"/>
                                  </p:stCondLst>
                                  <p:childTnLst>
                                    <p:set>
                                      <p:cBhvr>
                                        <p:cTn id="27" dur="1" fill="hold">
                                          <p:stCondLst>
                                            <p:cond delay="0"/>
                                          </p:stCondLst>
                                        </p:cTn>
                                        <p:tgtEl>
                                          <p:spTgt spid="8">
                                            <p:txEl>
                                              <p:pRg st="9" end="9"/>
                                            </p:txEl>
                                          </p:spTgt>
                                        </p:tgtEl>
                                        <p:attrNameLst>
                                          <p:attrName>style.visibility</p:attrName>
                                        </p:attrNameLst>
                                      </p:cBhvr>
                                      <p:to>
                                        <p:strVal val="visible"/>
                                      </p:to>
                                    </p:set>
                                    <p:animEffect transition="in" filter="dissolve">
                                      <p:cBhvr>
                                        <p:cTn id="28" dur="500"/>
                                        <p:tgtEl>
                                          <p:spTgt spid="8">
                                            <p:txEl>
                                              <p:pRg st="9" end="9"/>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animEffect transition="in" filter="dissolve">
                                      <p:cBhvr>
                                        <p:cTn id="31" dur="500"/>
                                        <p:tgtEl>
                                          <p:spTgt spid="8">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dissolve">
                                      <p:cBhvr>
                                        <p:cTn id="36" dur="500"/>
                                        <p:tgtEl>
                                          <p:spTgt spid="1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Effect transition="in" filter="dissolve">
                                      <p:cBhvr>
                                        <p:cTn id="39" dur="500"/>
                                        <p:tgtEl>
                                          <p:spTgt spid="10">
                                            <p:txEl>
                                              <p:pRg st="2" end="2"/>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Effect transition="in" filter="dissolve">
                                      <p:cBhvr>
                                        <p:cTn id="42" dur="500"/>
                                        <p:tgtEl>
                                          <p:spTgt spid="10">
                                            <p:txEl>
                                              <p:pRg st="4" end="4"/>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10">
                                            <p:txEl>
                                              <p:pRg st="5" end="5"/>
                                            </p:txEl>
                                          </p:spTgt>
                                        </p:tgtEl>
                                        <p:attrNameLst>
                                          <p:attrName>style.visibility</p:attrName>
                                        </p:attrNameLst>
                                      </p:cBhvr>
                                      <p:to>
                                        <p:strVal val="visible"/>
                                      </p:to>
                                    </p:set>
                                    <p:animEffect transition="in" filter="dissolve">
                                      <p:cBhvr>
                                        <p:cTn id="45"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p>
            <a:fld id="{7D0BB825-E299-4690-B539-7A725E0D2BFC}" type="slidenum">
              <a:rPr lang="en-US" altLang="ja-JP" smtClean="0"/>
              <a:pPr/>
              <a:t>39</a:t>
            </a:fld>
            <a:endParaRPr lang="en-US" altLang="ja-JP" smtClean="0"/>
          </a:p>
        </p:txBody>
      </p:sp>
      <p:sp>
        <p:nvSpPr>
          <p:cNvPr id="5" name="テキスト ボックス 4"/>
          <p:cNvSpPr txBox="1"/>
          <p:nvPr/>
        </p:nvSpPr>
        <p:spPr>
          <a:xfrm>
            <a:off x="214313" y="1571625"/>
            <a:ext cx="8572500" cy="1852613"/>
          </a:xfrm>
          <a:prstGeom prst="rect">
            <a:avLst/>
          </a:prstGeom>
          <a:ln>
            <a:solidFill>
              <a:srgbClr val="FF6600"/>
            </a:solidFill>
          </a:ln>
        </p:spPr>
        <p:style>
          <a:lnRef idx="2">
            <a:schemeClr val="accent2"/>
          </a:lnRef>
          <a:fillRef idx="1">
            <a:schemeClr val="lt1"/>
          </a:fillRef>
          <a:effectRef idx="0">
            <a:schemeClr val="accent2"/>
          </a:effectRef>
          <a:fontRef idx="minor">
            <a:schemeClr val="dk1"/>
          </a:fontRef>
        </p:style>
        <p:txBody>
          <a:bodyPr>
            <a:spAutoFit/>
          </a:bodyPr>
          <a:lstStyle/>
          <a:p>
            <a:pPr>
              <a:buFont typeface="Arial" pitchFamily="34" charset="0"/>
              <a:buNone/>
              <a:defRPr/>
            </a:pPr>
            <a:r>
              <a:rPr lang="ja-JP" altLang="en-US" sz="2400" dirty="0">
                <a:solidFill>
                  <a:srgbClr val="000000"/>
                </a:solidFill>
              </a:rPr>
              <a:t>・気持ちのよいあいさつ、言葉遣い、動作などに心掛けて、明るく接する。（低）</a:t>
            </a:r>
            <a:endParaRPr lang="en-US" altLang="ja-JP" sz="2400" dirty="0">
              <a:solidFill>
                <a:srgbClr val="000000"/>
              </a:solidFill>
            </a:endParaRPr>
          </a:p>
          <a:p>
            <a:pPr>
              <a:buFont typeface="Arial" pitchFamily="34" charset="0"/>
              <a:buNone/>
              <a:defRPr/>
            </a:pPr>
            <a:r>
              <a:rPr lang="ja-JP" altLang="en-US" sz="2400" dirty="0">
                <a:solidFill>
                  <a:srgbClr val="000000"/>
                </a:solidFill>
              </a:rPr>
              <a:t>・礼儀の大切さを知り、だれに対しても真心を持って接する。（中）</a:t>
            </a:r>
            <a:endParaRPr lang="en-US" altLang="ja-JP" sz="2400" dirty="0">
              <a:solidFill>
                <a:srgbClr val="000000"/>
              </a:solidFill>
            </a:endParaRPr>
          </a:p>
          <a:p>
            <a:pPr>
              <a:buFont typeface="Arial" pitchFamily="34" charset="0"/>
              <a:buNone/>
              <a:defRPr/>
            </a:pPr>
            <a:r>
              <a:rPr lang="ja-JP" altLang="en-US" sz="2400" dirty="0">
                <a:solidFill>
                  <a:srgbClr val="000000"/>
                </a:solidFill>
              </a:rPr>
              <a:t>・時と場をわきまえて、礼儀正しく真心を持って接する。（高）</a:t>
            </a:r>
            <a:endParaRPr lang="en-US" altLang="ja-JP" sz="2400" dirty="0">
              <a:solidFill>
                <a:srgbClr val="000000"/>
              </a:solidFill>
            </a:endParaRPr>
          </a:p>
          <a:p>
            <a:pPr algn="r">
              <a:defRPr/>
            </a:pPr>
            <a:r>
              <a:rPr lang="ja-JP" altLang="en-US" dirty="0">
                <a:solidFill>
                  <a:srgbClr val="000000"/>
                </a:solidFill>
              </a:rPr>
              <a:t>（小学校学習指導要領解説道徳編）</a:t>
            </a:r>
          </a:p>
        </p:txBody>
      </p:sp>
      <p:sp>
        <p:nvSpPr>
          <p:cNvPr id="35844" name="テキスト ボックス 5"/>
          <p:cNvSpPr txBox="1">
            <a:spLocks noChangeArrowheads="1"/>
          </p:cNvSpPr>
          <p:nvPr/>
        </p:nvSpPr>
        <p:spPr bwMode="auto">
          <a:xfrm>
            <a:off x="285750" y="928688"/>
            <a:ext cx="2214563" cy="523875"/>
          </a:xfrm>
          <a:prstGeom prst="rect">
            <a:avLst/>
          </a:prstGeom>
          <a:solidFill>
            <a:schemeClr val="bg1"/>
          </a:solidFill>
          <a:ln w="9525">
            <a:noFill/>
            <a:miter lim="800000"/>
            <a:headEnd/>
            <a:tailEnd/>
          </a:ln>
        </p:spPr>
        <p:txBody>
          <a:bodyPr>
            <a:spAutoFit/>
          </a:bodyPr>
          <a:lstStyle/>
          <a:p>
            <a:r>
              <a:rPr lang="ja-JP" altLang="en-US" sz="2800"/>
              <a:t>道徳の徳目</a:t>
            </a:r>
          </a:p>
        </p:txBody>
      </p:sp>
      <p:sp>
        <p:nvSpPr>
          <p:cNvPr id="7" name="テキスト ボックス 6"/>
          <p:cNvSpPr txBox="1"/>
          <p:nvPr/>
        </p:nvSpPr>
        <p:spPr>
          <a:xfrm>
            <a:off x="250825" y="5127625"/>
            <a:ext cx="6357938" cy="11969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buFont typeface="Arial" pitchFamily="34" charset="0"/>
              <a:buNone/>
              <a:defRPr/>
            </a:pPr>
            <a:r>
              <a:rPr lang="ja-JP" altLang="en-US" sz="2400">
                <a:solidFill>
                  <a:srgbClr val="000000"/>
                </a:solidFill>
              </a:rPr>
              <a:t>・不審なメールが届いた</a:t>
            </a:r>
            <a:endParaRPr lang="en-US" altLang="ja-JP" sz="2400">
              <a:solidFill>
                <a:srgbClr val="000000"/>
              </a:solidFill>
            </a:endParaRPr>
          </a:p>
          <a:p>
            <a:pPr>
              <a:buFont typeface="Arial" pitchFamily="34" charset="0"/>
              <a:buNone/>
              <a:defRPr/>
            </a:pPr>
            <a:r>
              <a:rPr lang="ja-JP" altLang="en-US" sz="2400">
                <a:solidFill>
                  <a:srgbClr val="000000"/>
                </a:solidFill>
              </a:rPr>
              <a:t>・知らない人から書き込みがあった</a:t>
            </a:r>
            <a:endParaRPr lang="en-US" altLang="ja-JP" sz="2400">
              <a:solidFill>
                <a:srgbClr val="000000"/>
              </a:solidFill>
            </a:endParaRPr>
          </a:p>
          <a:p>
            <a:pPr>
              <a:buFont typeface="Arial" pitchFamily="34" charset="0"/>
              <a:buNone/>
              <a:defRPr/>
            </a:pPr>
            <a:r>
              <a:rPr lang="ja-JP" altLang="en-US" sz="2400">
                <a:solidFill>
                  <a:srgbClr val="000000"/>
                </a:solidFill>
              </a:rPr>
              <a:t>・ネットで知り合った人から会いたいと言われた</a:t>
            </a:r>
          </a:p>
        </p:txBody>
      </p:sp>
      <p:sp>
        <p:nvSpPr>
          <p:cNvPr id="8" name="下矢印 7"/>
          <p:cNvSpPr/>
          <p:nvPr/>
        </p:nvSpPr>
        <p:spPr>
          <a:xfrm>
            <a:off x="1403350" y="3933825"/>
            <a:ext cx="928688" cy="763588"/>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p>
        </p:txBody>
      </p:sp>
      <p:sp>
        <p:nvSpPr>
          <p:cNvPr id="35847" name="テキスト ボックス 5"/>
          <p:cNvSpPr txBox="1">
            <a:spLocks noChangeArrowheads="1"/>
          </p:cNvSpPr>
          <p:nvPr/>
        </p:nvSpPr>
        <p:spPr bwMode="auto">
          <a:xfrm>
            <a:off x="0" y="0"/>
            <a:ext cx="68468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なぜ情報モラルが必要とされるのか（２）</a:t>
            </a:r>
          </a:p>
        </p:txBody>
      </p:sp>
      <p:sp>
        <p:nvSpPr>
          <p:cNvPr id="36877" name="Text Box 13"/>
          <p:cNvSpPr txBox="1">
            <a:spLocks noChangeArrowheads="1"/>
          </p:cNvSpPr>
          <p:nvPr/>
        </p:nvSpPr>
        <p:spPr bwMode="auto">
          <a:xfrm>
            <a:off x="2627313" y="3716338"/>
            <a:ext cx="5832475" cy="1006475"/>
          </a:xfrm>
          <a:prstGeom prst="rect">
            <a:avLst/>
          </a:prstGeom>
          <a:noFill/>
          <a:ln w="9525">
            <a:noFill/>
            <a:miter lim="800000"/>
            <a:headEnd/>
            <a:tailEnd/>
          </a:ln>
        </p:spPr>
        <p:txBody>
          <a:bodyPr>
            <a:spAutoFit/>
          </a:bodyPr>
          <a:lstStyle/>
          <a:p>
            <a:r>
              <a:rPr lang="ja-JP" altLang="ja-JP" sz="2000">
                <a:solidFill>
                  <a:srgbClr val="000000"/>
                </a:solidFill>
              </a:rPr>
              <a:t>従来の日常モラルでは解決できない新たな課題や</a:t>
            </a:r>
            <a:endParaRPr lang="ja-JP" altLang="en-US" sz="2000">
              <a:solidFill>
                <a:srgbClr val="000000"/>
              </a:solidFill>
            </a:endParaRPr>
          </a:p>
          <a:p>
            <a:r>
              <a:rPr lang="ja-JP" altLang="ja-JP" sz="2000">
                <a:solidFill>
                  <a:srgbClr val="000000"/>
                </a:solidFill>
              </a:rPr>
              <a:t>より慎重な判断を要する局面が</a:t>
            </a:r>
            <a:r>
              <a:rPr lang="ja-JP" altLang="en-US" sz="2000">
                <a:solidFill>
                  <a:srgbClr val="000000"/>
                </a:solidFill>
              </a:rPr>
              <a:t>生まれる</a:t>
            </a:r>
            <a:endParaRPr lang="en-US" altLang="ja-JP" sz="2000">
              <a:solidFill>
                <a:srgbClr val="000000"/>
              </a:solidFill>
            </a:endParaRPr>
          </a:p>
          <a:p>
            <a:r>
              <a:rPr lang="ja-JP" altLang="en-US" sz="2000">
                <a:solidFill>
                  <a:srgbClr val="000000"/>
                </a:solidFill>
              </a:rPr>
              <a:t>　→</a:t>
            </a:r>
            <a:r>
              <a:rPr lang="ja-JP" altLang="ja-JP" sz="2000">
                <a:solidFill>
                  <a:srgbClr val="000000"/>
                </a:solidFill>
              </a:rPr>
              <a:t>情報社会で求められる新しい課題への対応</a:t>
            </a:r>
            <a:endParaRPr lang="ja-JP" altLang="en-US" sz="20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6877"/>
                                        </p:tgtEl>
                                        <p:attrNameLst>
                                          <p:attrName>style.visibility</p:attrName>
                                        </p:attrNameLst>
                                      </p:cBhvr>
                                      <p:to>
                                        <p:strVal val="visible"/>
                                      </p:to>
                                    </p:set>
                                    <p:animEffect transition="in" filter="dissolve">
                                      <p:cBhvr>
                                        <p:cTn id="20"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368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pPr algn="r"/>
            <a:fld id="{0A5A4B86-9A0D-4356-A458-210EB57472AC}" type="slidenum">
              <a:rPr lang="ja-JP" altLang="en-US" smtClean="0"/>
              <a:t>4</a:t>
            </a:fld>
            <a:endParaRPr lang="ja-JP" altLang="en-US"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1724"/>
            <a:ext cx="9108504" cy="6069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79236"/>
            <a:ext cx="9071591" cy="6052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2699792" y="6348907"/>
            <a:ext cx="2595582" cy="369332"/>
          </a:xfrm>
          <a:prstGeom prst="rect">
            <a:avLst/>
          </a:prstGeom>
          <a:noFill/>
        </p:spPr>
        <p:txBody>
          <a:bodyPr wrap="none" rtlCol="0">
            <a:spAutoFit/>
          </a:bodyPr>
          <a:lstStyle/>
          <a:p>
            <a:r>
              <a:rPr kumimoji="1" lang="ja-JP" altLang="en-US" dirty="0" smtClean="0"/>
              <a:t>平成</a:t>
            </a:r>
            <a:r>
              <a:rPr kumimoji="1" lang="en-US" altLang="ja-JP" dirty="0" smtClean="0"/>
              <a:t>26</a:t>
            </a:r>
            <a:r>
              <a:rPr kumimoji="1" lang="ja-JP" altLang="en-US" dirty="0" smtClean="0"/>
              <a:t>年</a:t>
            </a:r>
            <a:r>
              <a:rPr kumimoji="1" lang="en-US" altLang="ja-JP" dirty="0" smtClean="0"/>
              <a:t>5</a:t>
            </a:r>
            <a:r>
              <a:rPr kumimoji="1" lang="ja-JP" altLang="en-US" dirty="0" smtClean="0"/>
              <a:t>月</a:t>
            </a:r>
            <a:r>
              <a:rPr kumimoji="1" lang="en-US" altLang="ja-JP" dirty="0" smtClean="0"/>
              <a:t>23</a:t>
            </a:r>
            <a:r>
              <a:rPr kumimoji="1" lang="ja-JP" altLang="en-US" dirty="0" smtClean="0"/>
              <a:t>日　撮影</a:t>
            </a:r>
            <a:endParaRPr kumimoji="1" lang="ja-JP" altLang="en-US" dirty="0"/>
          </a:p>
        </p:txBody>
      </p:sp>
    </p:spTree>
    <p:extLst>
      <p:ext uri="{BB962C8B-B14F-4D97-AF65-F5344CB8AC3E}">
        <p14:creationId xmlns:p14="http://schemas.microsoft.com/office/powerpoint/2010/main" val="4093204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6"/>
          <p:cNvSpPr>
            <a:spLocks noGrp="1" noChangeArrowheads="1"/>
          </p:cNvSpPr>
          <p:nvPr>
            <p:ph type="sldNum" sz="quarter" idx="12"/>
          </p:nvPr>
        </p:nvSpPr>
        <p:spPr>
          <a:noFill/>
        </p:spPr>
        <p:txBody>
          <a:bodyPr/>
          <a:lstStyle/>
          <a:p>
            <a:fld id="{C17FAD5A-E860-4831-96BD-DB3B41CE9D2B}" type="slidenum">
              <a:rPr lang="en-US" altLang="ja-JP" smtClean="0"/>
              <a:pPr/>
              <a:t>40</a:t>
            </a:fld>
            <a:endParaRPr lang="en-US" altLang="ja-JP" smtClean="0"/>
          </a:p>
        </p:txBody>
      </p:sp>
      <p:sp>
        <p:nvSpPr>
          <p:cNvPr id="3" name="正方形/長方形 2"/>
          <p:cNvSpPr>
            <a:spLocks noChangeArrowheads="1"/>
          </p:cNvSpPr>
          <p:nvPr/>
        </p:nvSpPr>
        <p:spPr bwMode="auto">
          <a:xfrm>
            <a:off x="1214438" y="2357438"/>
            <a:ext cx="3571875" cy="15621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buFont typeface="Arial" pitchFamily="34" charset="0"/>
              <a:buNone/>
              <a:defRPr/>
            </a:pPr>
            <a:r>
              <a:rPr lang="ja-JP" altLang="ja-JP" sz="2400">
                <a:solidFill>
                  <a:srgbClr val="000000"/>
                </a:solidFill>
              </a:rPr>
              <a:t>・個人情報の保護</a:t>
            </a:r>
            <a:endParaRPr lang="en-US" altLang="ja-JP" sz="2400">
              <a:solidFill>
                <a:srgbClr val="000000"/>
              </a:solidFill>
            </a:endParaRPr>
          </a:p>
          <a:p>
            <a:pPr>
              <a:buFont typeface="Arial" pitchFamily="34" charset="0"/>
              <a:buNone/>
              <a:defRPr/>
            </a:pPr>
            <a:r>
              <a:rPr lang="ja-JP" altLang="en-US" sz="2400">
                <a:solidFill>
                  <a:srgbClr val="000000"/>
                </a:solidFill>
              </a:rPr>
              <a:t>・著作権</a:t>
            </a:r>
            <a:r>
              <a:rPr lang="ja-JP" altLang="ja-JP" sz="2400">
                <a:solidFill>
                  <a:srgbClr val="000000"/>
                </a:solidFill>
              </a:rPr>
              <a:t>の保護</a:t>
            </a:r>
            <a:endParaRPr lang="en-US" altLang="ja-JP" sz="2400">
              <a:solidFill>
                <a:srgbClr val="000000"/>
              </a:solidFill>
            </a:endParaRPr>
          </a:p>
          <a:p>
            <a:pPr>
              <a:buFont typeface="Arial" pitchFamily="34" charset="0"/>
              <a:buNone/>
              <a:defRPr/>
            </a:pPr>
            <a:r>
              <a:rPr lang="ja-JP" altLang="en-US" sz="2400">
                <a:solidFill>
                  <a:srgbClr val="000000"/>
                </a:solidFill>
              </a:rPr>
              <a:t>・肖像権</a:t>
            </a:r>
            <a:r>
              <a:rPr lang="ja-JP" altLang="ja-JP" sz="2400">
                <a:solidFill>
                  <a:srgbClr val="000000"/>
                </a:solidFill>
              </a:rPr>
              <a:t>の保護</a:t>
            </a:r>
            <a:endParaRPr lang="en-US" altLang="ja-JP" sz="2400">
              <a:solidFill>
                <a:srgbClr val="000000"/>
              </a:solidFill>
            </a:endParaRPr>
          </a:p>
          <a:p>
            <a:pPr>
              <a:buFont typeface="Arial" pitchFamily="34" charset="0"/>
              <a:buNone/>
              <a:defRPr/>
            </a:pPr>
            <a:r>
              <a:rPr lang="ja-JP" altLang="en-US" sz="2400">
                <a:solidFill>
                  <a:srgbClr val="000000"/>
                </a:solidFill>
              </a:rPr>
              <a:t>・人権侵害を防ぐ</a:t>
            </a:r>
            <a:endParaRPr lang="en-US" altLang="ja-JP" sz="2400">
              <a:solidFill>
                <a:srgbClr val="000000"/>
              </a:solidFill>
            </a:endParaRPr>
          </a:p>
        </p:txBody>
      </p:sp>
      <p:sp>
        <p:nvSpPr>
          <p:cNvPr id="36868" name="テキスト ボックス 5"/>
          <p:cNvSpPr txBox="1">
            <a:spLocks noChangeArrowheads="1"/>
          </p:cNvSpPr>
          <p:nvPr/>
        </p:nvSpPr>
        <p:spPr bwMode="auto">
          <a:xfrm>
            <a:off x="357188" y="857250"/>
            <a:ext cx="8786812" cy="523875"/>
          </a:xfrm>
          <a:prstGeom prst="rect">
            <a:avLst/>
          </a:prstGeom>
          <a:noFill/>
          <a:ln w="9525">
            <a:noFill/>
            <a:miter lim="800000"/>
            <a:headEnd/>
            <a:tailEnd/>
          </a:ln>
        </p:spPr>
        <p:txBody>
          <a:bodyPr>
            <a:spAutoFit/>
          </a:bodyPr>
          <a:lstStyle/>
          <a:p>
            <a:r>
              <a:rPr lang="ja-JP" altLang="en-US" sz="2800"/>
              <a:t>新しいコミュニケーションツールの登場による新たな課題</a:t>
            </a:r>
          </a:p>
        </p:txBody>
      </p:sp>
      <p:sp>
        <p:nvSpPr>
          <p:cNvPr id="7" name="正方形/長方形 6"/>
          <p:cNvSpPr>
            <a:spLocks noChangeArrowheads="1"/>
          </p:cNvSpPr>
          <p:nvPr/>
        </p:nvSpPr>
        <p:spPr bwMode="auto">
          <a:xfrm>
            <a:off x="571500" y="4286250"/>
            <a:ext cx="5248275" cy="461963"/>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ja-JP" altLang="en-US" sz="2400"/>
              <a:t>情報の交流（</a:t>
            </a:r>
            <a:r>
              <a:rPr lang="ja-JP" altLang="ja-JP" sz="2400"/>
              <a:t>メールや掲示板</a:t>
            </a:r>
            <a:r>
              <a:rPr lang="ja-JP" altLang="en-US" sz="2400"/>
              <a:t>、チャット）</a:t>
            </a:r>
          </a:p>
        </p:txBody>
      </p:sp>
      <p:sp>
        <p:nvSpPr>
          <p:cNvPr id="8" name="正方形/長方形 7"/>
          <p:cNvSpPr>
            <a:spLocks noChangeArrowheads="1"/>
          </p:cNvSpPr>
          <p:nvPr/>
        </p:nvSpPr>
        <p:spPr bwMode="auto">
          <a:xfrm>
            <a:off x="500063" y="1714500"/>
            <a:ext cx="5572125" cy="4826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lang="ja-JP" altLang="en-US" sz="2400">
                <a:solidFill>
                  <a:srgbClr val="000000"/>
                </a:solidFill>
              </a:rPr>
              <a:t>情報発信（ホームページや</a:t>
            </a:r>
            <a:r>
              <a:rPr lang="ja-JP" altLang="ja-JP" sz="2400">
                <a:solidFill>
                  <a:srgbClr val="000000"/>
                </a:solidFill>
              </a:rPr>
              <a:t>ブログ</a:t>
            </a:r>
            <a:r>
              <a:rPr lang="ja-JP" altLang="en-US" sz="2400">
                <a:solidFill>
                  <a:srgbClr val="000000"/>
                </a:solidFill>
              </a:rPr>
              <a:t>、</a:t>
            </a:r>
            <a:r>
              <a:rPr lang="ja-JP" altLang="ja-JP" sz="2400">
                <a:solidFill>
                  <a:srgbClr val="000000"/>
                </a:solidFill>
              </a:rPr>
              <a:t>プロフ</a:t>
            </a:r>
            <a:r>
              <a:rPr lang="ja-JP" altLang="en-US" sz="2400">
                <a:solidFill>
                  <a:srgbClr val="000000"/>
                </a:solidFill>
              </a:rPr>
              <a:t>）</a:t>
            </a:r>
          </a:p>
        </p:txBody>
      </p:sp>
      <p:sp>
        <p:nvSpPr>
          <p:cNvPr id="9" name="正方形/長方形 8"/>
          <p:cNvSpPr>
            <a:spLocks noChangeArrowheads="1"/>
          </p:cNvSpPr>
          <p:nvPr/>
        </p:nvSpPr>
        <p:spPr bwMode="auto">
          <a:xfrm>
            <a:off x="1214438" y="4857750"/>
            <a:ext cx="3500437" cy="156210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buFont typeface="Arial" pitchFamily="34" charset="0"/>
              <a:buNone/>
              <a:defRPr/>
            </a:pPr>
            <a:r>
              <a:rPr lang="ja-JP" altLang="ja-JP" sz="2400">
                <a:solidFill>
                  <a:srgbClr val="000000"/>
                </a:solidFill>
              </a:rPr>
              <a:t>・ネットいじめ</a:t>
            </a:r>
            <a:endParaRPr lang="en-US" altLang="ja-JP" sz="2400">
              <a:solidFill>
                <a:srgbClr val="000000"/>
              </a:solidFill>
            </a:endParaRPr>
          </a:p>
          <a:p>
            <a:pPr>
              <a:buFont typeface="Arial" pitchFamily="34" charset="0"/>
              <a:buNone/>
              <a:defRPr/>
            </a:pPr>
            <a:r>
              <a:rPr lang="ja-JP" altLang="ja-JP" sz="2400">
                <a:solidFill>
                  <a:srgbClr val="000000"/>
                </a:solidFill>
              </a:rPr>
              <a:t>・誹謗中傷</a:t>
            </a:r>
            <a:endParaRPr lang="en-US" altLang="ja-JP" sz="2400">
              <a:solidFill>
                <a:srgbClr val="000000"/>
              </a:solidFill>
            </a:endParaRPr>
          </a:p>
          <a:p>
            <a:pPr>
              <a:buFont typeface="Arial" pitchFamily="34" charset="0"/>
              <a:buNone/>
              <a:defRPr/>
            </a:pPr>
            <a:r>
              <a:rPr lang="ja-JP" altLang="en-US" sz="2400">
                <a:solidFill>
                  <a:srgbClr val="000000"/>
                </a:solidFill>
              </a:rPr>
              <a:t>・不審者対応</a:t>
            </a:r>
            <a:endParaRPr lang="en-US" altLang="ja-JP" sz="2400">
              <a:solidFill>
                <a:srgbClr val="000000"/>
              </a:solidFill>
            </a:endParaRPr>
          </a:p>
          <a:p>
            <a:pPr>
              <a:buFont typeface="Arial" pitchFamily="34" charset="0"/>
              <a:buNone/>
              <a:defRPr/>
            </a:pPr>
            <a:r>
              <a:rPr lang="ja-JP" altLang="en-US" sz="2400">
                <a:solidFill>
                  <a:srgbClr val="000000"/>
                </a:solidFill>
              </a:rPr>
              <a:t>・なりすましの危険</a:t>
            </a:r>
          </a:p>
        </p:txBody>
      </p:sp>
      <p:sp>
        <p:nvSpPr>
          <p:cNvPr id="36872" name="テキスト ボックス 5"/>
          <p:cNvSpPr txBox="1">
            <a:spLocks noChangeArrowheads="1"/>
          </p:cNvSpPr>
          <p:nvPr/>
        </p:nvSpPr>
        <p:spPr bwMode="auto">
          <a:xfrm>
            <a:off x="0" y="0"/>
            <a:ext cx="68468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なぜ情報モラルが必要とされるのか（３）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E828E201-8094-4856-853C-F5BF5BB39F62}" type="slidenum">
              <a:rPr lang="en-US" altLang="ja-JP" sz="2400" b="1">
                <a:latin typeface="ＭＳ Ｐゴシック" charset="-128"/>
              </a:rPr>
              <a:pPr algn="r"/>
              <a:t>41</a:t>
            </a:fld>
            <a:endParaRPr lang="en-US" altLang="ja-JP" sz="2400" b="1">
              <a:latin typeface="ＭＳ Ｐゴシック" charset="-128"/>
            </a:endParaRPr>
          </a:p>
        </p:txBody>
      </p:sp>
      <p:sp>
        <p:nvSpPr>
          <p:cNvPr id="3" name="正方形/長方形 2"/>
          <p:cNvSpPr>
            <a:spLocks noChangeArrowheads="1"/>
          </p:cNvSpPr>
          <p:nvPr/>
        </p:nvSpPr>
        <p:spPr bwMode="auto">
          <a:xfrm>
            <a:off x="323850" y="1700213"/>
            <a:ext cx="8208963" cy="265747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r>
              <a:rPr lang="ja-JP" altLang="ja-JP" sz="2400" b="1">
                <a:solidFill>
                  <a:schemeClr val="tx1"/>
                </a:solidFill>
              </a:rPr>
              <a:t>（インターネットを通じて行われるいじめに対する対策の推進）</a:t>
            </a:r>
          </a:p>
          <a:p>
            <a:r>
              <a:rPr lang="ja-JP" altLang="ja-JP" sz="2400" b="1">
                <a:solidFill>
                  <a:schemeClr val="tx1"/>
                </a:solidFill>
              </a:rPr>
              <a:t>第十九条　学校の設置者及びその設置する学校は、当該学校に在籍する児童等及びその保護者が、発信された情報の高度の流通性、発信者の匿名性その他のインターネットを通じて送信される情報の特性を踏まえて、インターネットを通じて行われるいじめを防止し、及び効果的に対処することができるよう、</a:t>
            </a:r>
            <a:r>
              <a:rPr lang="ja-JP" altLang="ja-JP" sz="2400" b="1" u="sng">
                <a:solidFill>
                  <a:srgbClr val="FF0000"/>
                </a:solidFill>
              </a:rPr>
              <a:t>これらの者に対し、必要な啓発活動を行うものとする。</a:t>
            </a:r>
            <a:endParaRPr lang="en-US" altLang="ja-JP" sz="2400" b="1" u="sng">
              <a:solidFill>
                <a:srgbClr val="FF0000"/>
              </a:solidFill>
            </a:endParaRPr>
          </a:p>
        </p:txBody>
      </p:sp>
      <p:sp>
        <p:nvSpPr>
          <p:cNvPr id="316420" name="テキスト ボックス 5"/>
          <p:cNvSpPr txBox="1">
            <a:spLocks noChangeArrowheads="1"/>
          </p:cNvSpPr>
          <p:nvPr/>
        </p:nvSpPr>
        <p:spPr bwMode="auto">
          <a:xfrm>
            <a:off x="357188" y="857250"/>
            <a:ext cx="8786812" cy="519113"/>
          </a:xfrm>
          <a:prstGeom prst="rect">
            <a:avLst/>
          </a:prstGeom>
          <a:noFill/>
          <a:ln w="9525">
            <a:noFill/>
            <a:miter lim="800000"/>
            <a:headEnd/>
            <a:tailEnd/>
          </a:ln>
        </p:spPr>
        <p:txBody>
          <a:bodyPr>
            <a:spAutoFit/>
          </a:bodyPr>
          <a:lstStyle/>
          <a:p>
            <a:r>
              <a:rPr lang="ja-JP" altLang="en-US" sz="2800"/>
              <a:t>「いじめ防止対策推進法」で求められる対応</a:t>
            </a:r>
          </a:p>
        </p:txBody>
      </p:sp>
      <p:sp>
        <p:nvSpPr>
          <p:cNvPr id="316424" name="テキスト ボックス 5"/>
          <p:cNvSpPr txBox="1">
            <a:spLocks noChangeArrowheads="1"/>
          </p:cNvSpPr>
          <p:nvPr/>
        </p:nvSpPr>
        <p:spPr bwMode="auto">
          <a:xfrm>
            <a:off x="0" y="0"/>
            <a:ext cx="68468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なぜ情報モラルが必要とされるのか（４）</a:t>
            </a:r>
          </a:p>
        </p:txBody>
      </p:sp>
      <p:grpSp>
        <p:nvGrpSpPr>
          <p:cNvPr id="316427" name="Group 11"/>
          <p:cNvGrpSpPr>
            <a:grpSpLocks/>
          </p:cNvGrpSpPr>
          <p:nvPr/>
        </p:nvGrpSpPr>
        <p:grpSpPr bwMode="auto">
          <a:xfrm>
            <a:off x="755650" y="4508500"/>
            <a:ext cx="7048500" cy="1347788"/>
            <a:chOff x="476" y="2840"/>
            <a:chExt cx="4440" cy="849"/>
          </a:xfrm>
        </p:grpSpPr>
        <p:sp>
          <p:nvSpPr>
            <p:cNvPr id="8" name="下矢印 7"/>
            <p:cNvSpPr/>
            <p:nvPr/>
          </p:nvSpPr>
          <p:spPr>
            <a:xfrm>
              <a:off x="2381" y="2840"/>
              <a:ext cx="585" cy="481"/>
            </a:xfrm>
            <a:prstGeom prst="downArrow">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a:defRPr/>
              </a:pPr>
              <a:endParaRPr lang="ja-JP" altLang="en-US"/>
            </a:p>
          </p:txBody>
        </p:sp>
        <p:sp>
          <p:nvSpPr>
            <p:cNvPr id="7" name="正方形/長方形 6"/>
            <p:cNvSpPr>
              <a:spLocks noChangeArrowheads="1"/>
            </p:cNvSpPr>
            <p:nvPr/>
          </p:nvSpPr>
          <p:spPr bwMode="auto">
            <a:xfrm>
              <a:off x="476" y="3385"/>
              <a:ext cx="4440" cy="304"/>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spAutoFit/>
            </a:bodyPr>
            <a:lstStyle/>
            <a:p>
              <a:r>
                <a:rPr lang="ja-JP" altLang="en-US" sz="2400">
                  <a:solidFill>
                    <a:srgbClr val="000000"/>
                  </a:solidFill>
                </a:rPr>
                <a:t>児童・生徒・保護者へ情報モラルの指導・啓発を行う。</a:t>
              </a:r>
            </a:p>
          </p:txBody>
        </p:sp>
      </p:grpSp>
    </p:spTree>
    <p:extLst>
      <p:ext uri="{BB962C8B-B14F-4D97-AF65-F5344CB8AC3E}">
        <p14:creationId xmlns:p14="http://schemas.microsoft.com/office/powerpoint/2010/main" val="2013290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16427"/>
                                        </p:tgtEl>
                                        <p:attrNameLst>
                                          <p:attrName>style.visibility</p:attrName>
                                        </p:attrNameLst>
                                      </p:cBhvr>
                                      <p:to>
                                        <p:strVal val="visible"/>
                                      </p:to>
                                    </p:set>
                                    <p:animEffect transition="in" filter="dissolve">
                                      <p:cBhvr>
                                        <p:cTn id="12" dur="500"/>
                                        <p:tgtEl>
                                          <p:spTgt spid="316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p>
            <a:fld id="{1B927399-C5C2-483B-B6B5-7120666387EE}" type="slidenum">
              <a:rPr lang="en-US" altLang="ja-JP" smtClean="0"/>
              <a:pPr/>
              <a:t>42</a:t>
            </a:fld>
            <a:endParaRPr lang="en-US" altLang="ja-JP" smtClean="0"/>
          </a:p>
        </p:txBody>
      </p:sp>
      <p:sp>
        <p:nvSpPr>
          <p:cNvPr id="6" name="正方形/長方形 5"/>
          <p:cNvSpPr>
            <a:spLocks noChangeArrowheads="1"/>
          </p:cNvSpPr>
          <p:nvPr/>
        </p:nvSpPr>
        <p:spPr bwMode="auto">
          <a:xfrm>
            <a:off x="323850" y="1341438"/>
            <a:ext cx="8501063" cy="38830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b="1">
                <a:solidFill>
                  <a:srgbClr val="000000"/>
                </a:solidFill>
                <a:ea typeface="HGP創英角ｺﾞｼｯｸUB" pitchFamily="50" charset="-128"/>
              </a:rPr>
              <a:t>情報モラル</a:t>
            </a:r>
            <a:endParaRPr lang="en-US" altLang="ja-JP" sz="2800">
              <a:solidFill>
                <a:srgbClr val="000000"/>
              </a:solidFill>
            </a:endParaRPr>
          </a:p>
          <a:p>
            <a:pPr>
              <a:defRPr/>
            </a:pPr>
            <a:r>
              <a:rPr lang="en-US" altLang="ja-JP" sz="2800">
                <a:solidFill>
                  <a:srgbClr val="000000"/>
                </a:solidFill>
              </a:rPr>
              <a:t>1987</a:t>
            </a:r>
            <a:r>
              <a:rPr lang="ja-JP" altLang="ja-JP" sz="2800">
                <a:solidFill>
                  <a:srgbClr val="000000"/>
                </a:solidFill>
              </a:rPr>
              <a:t>年</a:t>
            </a:r>
            <a:r>
              <a:rPr lang="ja-JP" altLang="en-US" sz="2800">
                <a:solidFill>
                  <a:srgbClr val="000000"/>
                </a:solidFill>
              </a:rPr>
              <a:t>の臨</a:t>
            </a:r>
            <a:r>
              <a:rPr lang="ja-JP" altLang="ja-JP" sz="2800">
                <a:solidFill>
                  <a:srgbClr val="000000"/>
                </a:solidFill>
              </a:rPr>
              <a:t>教審第三次答申</a:t>
            </a:r>
            <a:r>
              <a:rPr lang="ja-JP" altLang="en-US" sz="2800">
                <a:solidFill>
                  <a:srgbClr val="000000"/>
                </a:solidFill>
              </a:rPr>
              <a:t>で初めて文部省（当時）で使われた造語</a:t>
            </a:r>
            <a:endParaRPr lang="ja-JP" altLang="ja-JP" sz="2800">
              <a:solidFill>
                <a:srgbClr val="000000"/>
              </a:solidFill>
            </a:endParaRPr>
          </a:p>
          <a:p>
            <a:pPr>
              <a:defRPr/>
            </a:pPr>
            <a:endParaRPr lang="en-US" altLang="ja-JP" sz="2800" b="1">
              <a:solidFill>
                <a:schemeClr val="tx1"/>
              </a:solidFill>
              <a:ea typeface="HGP創英角ｺﾞｼｯｸUB" pitchFamily="50" charset="-128"/>
            </a:endParaRPr>
          </a:p>
          <a:p>
            <a:pPr>
              <a:defRPr/>
            </a:pPr>
            <a:r>
              <a:rPr lang="ja-JP" altLang="ja-JP" sz="2800" b="1">
                <a:solidFill>
                  <a:schemeClr val="tx1"/>
                </a:solidFill>
                <a:ea typeface="HGP創英角ｺﾞｼｯｸUB" pitchFamily="50" charset="-128"/>
              </a:rPr>
              <a:t>情報モラル</a:t>
            </a:r>
            <a:r>
              <a:rPr lang="ja-JP" altLang="en-US" sz="2800" b="1">
                <a:solidFill>
                  <a:schemeClr val="tx1"/>
                </a:solidFill>
                <a:ea typeface="HGP創英角ｺﾞｼｯｸUB" pitchFamily="50" charset="-128"/>
              </a:rPr>
              <a:t>の定義</a:t>
            </a:r>
            <a:endParaRPr lang="en-US" altLang="ja-JP" sz="2400">
              <a:solidFill>
                <a:schemeClr val="tx1"/>
              </a:solidFill>
            </a:endParaRPr>
          </a:p>
          <a:p>
            <a:pPr>
              <a:defRPr/>
            </a:pPr>
            <a:r>
              <a:rPr lang="ja-JP" altLang="ja-JP" sz="4000">
                <a:solidFill>
                  <a:srgbClr val="000000"/>
                </a:solidFill>
              </a:rPr>
              <a:t>「情報社会で適正な活動を行うための基になる考え方と態度」</a:t>
            </a:r>
            <a:endParaRPr lang="en-US" altLang="ja-JP" sz="4000">
              <a:solidFill>
                <a:srgbClr val="000000"/>
              </a:solidFill>
            </a:endParaRPr>
          </a:p>
          <a:p>
            <a:pPr algn="r">
              <a:defRPr/>
            </a:pPr>
            <a:r>
              <a:rPr lang="ja-JP" altLang="en-US" sz="2800">
                <a:solidFill>
                  <a:srgbClr val="000000"/>
                </a:solidFill>
              </a:rPr>
              <a:t>（</a:t>
            </a:r>
            <a:r>
              <a:rPr lang="ja-JP" altLang="ja-JP" sz="2800">
                <a:solidFill>
                  <a:srgbClr val="000000"/>
                </a:solidFill>
              </a:rPr>
              <a:t>高等学校学習指導要領解説情報編</a:t>
            </a:r>
            <a:r>
              <a:rPr lang="ja-JP" altLang="en-US" sz="2800">
                <a:solidFill>
                  <a:srgbClr val="000000"/>
                </a:solidFill>
              </a:rPr>
              <a:t>　</a:t>
            </a:r>
            <a:r>
              <a:rPr lang="en-US" altLang="ja-JP" sz="2800">
                <a:solidFill>
                  <a:srgbClr val="000000"/>
                </a:solidFill>
              </a:rPr>
              <a:t>2000</a:t>
            </a:r>
            <a:r>
              <a:rPr lang="ja-JP" altLang="ja-JP" sz="2800">
                <a:solidFill>
                  <a:srgbClr val="000000"/>
                </a:solidFill>
              </a:rPr>
              <a:t>年３月</a:t>
            </a:r>
            <a:r>
              <a:rPr lang="ja-JP" altLang="en-US" sz="2800">
                <a:solidFill>
                  <a:srgbClr val="000000"/>
                </a:solidFill>
              </a:rPr>
              <a:t>）</a:t>
            </a:r>
          </a:p>
        </p:txBody>
      </p:sp>
      <p:sp>
        <p:nvSpPr>
          <p:cNvPr id="37892" name="テキスト ボックス 5"/>
          <p:cNvSpPr txBox="1">
            <a:spLocks noChangeArrowheads="1"/>
          </p:cNvSpPr>
          <p:nvPr/>
        </p:nvSpPr>
        <p:spPr bwMode="auto">
          <a:xfrm>
            <a:off x="0" y="0"/>
            <a:ext cx="3286125"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情報モラルの定義</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dissolve">
                                      <p:cBhvr>
                                        <p:cTn id="17" dur="500"/>
                                        <p:tgtEl>
                                          <p:spTgt spid="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dissolve">
                                      <p:cBhvr>
                                        <p:cTn id="22" dur="500"/>
                                        <p:tgtEl>
                                          <p:spTgt spid="6">
                                            <p:txEl>
                                              <p:pRg st="4" end="4"/>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animEffect transition="in" filter="dissolve">
                                      <p:cBhvr>
                                        <p:cTn id="25"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p>
            <a:fld id="{A43480BB-4417-4B68-8EC5-E1FDF3247F8B}" type="slidenum">
              <a:rPr lang="en-US" altLang="ja-JP" smtClean="0"/>
              <a:pPr/>
              <a:t>43</a:t>
            </a:fld>
            <a:endParaRPr lang="en-US" altLang="ja-JP" smtClean="0"/>
          </a:p>
        </p:txBody>
      </p:sp>
      <p:pic>
        <p:nvPicPr>
          <p:cNvPr id="38915" name="Picture 2" descr="http://kayoo.org/moral-guidebook/img/top-image.gif">
            <a:hlinkClick r:id="rId3"/>
          </p:cNvPr>
          <p:cNvPicPr>
            <a:picLocks noChangeAspect="1" noChangeArrowheads="1"/>
          </p:cNvPicPr>
          <p:nvPr/>
        </p:nvPicPr>
        <p:blipFill>
          <a:blip r:embed="rId4" cstate="print"/>
          <a:srcRect/>
          <a:stretch>
            <a:fillRect/>
          </a:stretch>
        </p:blipFill>
        <p:spPr bwMode="auto">
          <a:xfrm>
            <a:off x="2483768" y="764704"/>
            <a:ext cx="3983037" cy="5448300"/>
          </a:xfrm>
          <a:prstGeom prst="rect">
            <a:avLst/>
          </a:prstGeom>
          <a:noFill/>
          <a:ln w="9525">
            <a:solidFill>
              <a:schemeClr val="tx1"/>
            </a:solidFill>
            <a:miter lim="800000"/>
            <a:headEnd/>
            <a:tailEnd/>
          </a:ln>
        </p:spPr>
      </p:pic>
      <p:sp>
        <p:nvSpPr>
          <p:cNvPr id="38916" name="テキスト ボックス 5"/>
          <p:cNvSpPr txBox="1">
            <a:spLocks noChangeArrowheads="1"/>
          </p:cNvSpPr>
          <p:nvPr/>
        </p:nvSpPr>
        <p:spPr bwMode="auto">
          <a:xfrm>
            <a:off x="0" y="0"/>
            <a:ext cx="47799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情報モラルの指導内容（１）</a:t>
            </a:r>
          </a:p>
        </p:txBody>
      </p:sp>
      <p:sp>
        <p:nvSpPr>
          <p:cNvPr id="5" name="テキスト ボックス 4"/>
          <p:cNvSpPr txBox="1"/>
          <p:nvPr/>
        </p:nvSpPr>
        <p:spPr>
          <a:xfrm>
            <a:off x="755576" y="6309320"/>
            <a:ext cx="7560840" cy="369332"/>
          </a:xfrm>
          <a:prstGeom prst="rect">
            <a:avLst/>
          </a:prstGeom>
          <a:noFill/>
        </p:spPr>
        <p:txBody>
          <a:bodyPr wrap="square" rtlCol="0">
            <a:spAutoFit/>
          </a:bodyPr>
          <a:lstStyle/>
          <a:p>
            <a:r>
              <a:rPr lang="en-US" altLang="ja-JP" dirty="0" smtClean="0">
                <a:hlinkClick r:id="rId3"/>
              </a:rPr>
              <a:t>http://kayoo.info/moral-guidebook-2007/kickoff/pdf/moralguide_all.pdf</a:t>
            </a:r>
            <a:endParaRPr kumimoji="1" lang="ja-JP"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p>
            <a:fld id="{2DDE1396-3EEE-48A6-9F95-0C4B4C993751}" type="slidenum">
              <a:rPr lang="en-US" altLang="ja-JP" smtClean="0"/>
              <a:pPr/>
              <a:t>44</a:t>
            </a:fld>
            <a:endParaRPr lang="en-US" altLang="ja-JP" smtClean="0"/>
          </a:p>
        </p:txBody>
      </p:sp>
      <p:sp>
        <p:nvSpPr>
          <p:cNvPr id="3" name="正方形/長方形 2"/>
          <p:cNvSpPr/>
          <p:nvPr/>
        </p:nvSpPr>
        <p:spPr>
          <a:xfrm>
            <a:off x="2051050" y="6396038"/>
            <a:ext cx="5000625" cy="461962"/>
          </a:xfrm>
          <a:prstGeom prst="rect">
            <a:avLst/>
          </a:prstGeom>
        </p:spPr>
        <p:txBody>
          <a:bodyPr>
            <a:spAutoFit/>
          </a:bodyPr>
          <a:lstStyle/>
          <a:p>
            <a:pPr fontAlgn="auto">
              <a:spcBef>
                <a:spcPts val="0"/>
              </a:spcBef>
              <a:spcAft>
                <a:spcPts val="0"/>
              </a:spcAft>
              <a:defRPr/>
            </a:pPr>
            <a:r>
              <a:rPr lang="ja-JP" altLang="en-US" sz="2400" dirty="0">
                <a:latin typeface="+mj-lt"/>
                <a:ea typeface="+mj-ea"/>
                <a:cs typeface="+mj-cs"/>
              </a:rPr>
              <a:t>情報モラル指導モデルカリキュラム表</a:t>
            </a:r>
          </a:p>
        </p:txBody>
      </p:sp>
      <p:pic>
        <p:nvPicPr>
          <p:cNvPr id="39940" name="Picture 3"/>
          <p:cNvPicPr>
            <a:picLocks noChangeAspect="1" noChangeArrowheads="1"/>
          </p:cNvPicPr>
          <p:nvPr/>
        </p:nvPicPr>
        <p:blipFill>
          <a:blip r:embed="rId3" cstate="print"/>
          <a:srcRect/>
          <a:stretch>
            <a:fillRect/>
          </a:stretch>
        </p:blipFill>
        <p:spPr bwMode="auto">
          <a:xfrm>
            <a:off x="611188" y="836613"/>
            <a:ext cx="7848600" cy="5441950"/>
          </a:xfrm>
          <a:prstGeom prst="rect">
            <a:avLst/>
          </a:prstGeom>
          <a:noFill/>
          <a:ln w="9525">
            <a:solidFill>
              <a:schemeClr val="tx1"/>
            </a:solidFill>
            <a:miter lim="800000"/>
            <a:headEnd/>
            <a:tailEnd/>
          </a:ln>
        </p:spPr>
      </p:pic>
      <p:sp>
        <p:nvSpPr>
          <p:cNvPr id="39941" name="テキスト ボックス 5"/>
          <p:cNvSpPr txBox="1">
            <a:spLocks noChangeArrowheads="1"/>
          </p:cNvSpPr>
          <p:nvPr/>
        </p:nvSpPr>
        <p:spPr bwMode="auto">
          <a:xfrm>
            <a:off x="0" y="0"/>
            <a:ext cx="8885238" cy="1077913"/>
          </a:xfrm>
          <a:prstGeom prst="rect">
            <a:avLst/>
          </a:prstGeom>
          <a:noFill/>
          <a:ln w="9525">
            <a:noFill/>
            <a:miter lim="800000"/>
            <a:headEnd/>
            <a:tailEnd/>
          </a:ln>
        </p:spPr>
        <p:txBody>
          <a:bodyPr>
            <a:spAutoFit/>
          </a:bodyPr>
          <a:lstStyle/>
          <a:p>
            <a:r>
              <a:rPr lang="ja-JP" altLang="en-US" sz="3200">
                <a:ea typeface="HGP創英角ｺﾞｼｯｸUB" pitchFamily="50" charset="-128"/>
              </a:rPr>
              <a:t>情報モラルの指導内容（２）</a:t>
            </a:r>
            <a:r>
              <a:rPr lang="ja-JP" altLang="en-US" sz="2400"/>
              <a:t>モデルカリキュラムとその構成</a:t>
            </a:r>
          </a:p>
          <a:p>
            <a:endParaRPr lang="ja-JP" altLang="en-US" sz="3200">
              <a:ea typeface="HGP創英角ｺﾞｼｯｸUB" pitchFamily="50"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F2023210-49FC-4ABA-92A3-8A1E9453C71E}" type="slidenum">
              <a:rPr lang="en-US" altLang="ja-JP" sz="2400" b="1">
                <a:latin typeface="ＭＳ Ｐゴシック" pitchFamily="50" charset="-128"/>
              </a:rPr>
              <a:pPr algn="r"/>
              <a:t>45</a:t>
            </a:fld>
            <a:endParaRPr lang="en-US" altLang="ja-JP" sz="2400" b="1">
              <a:latin typeface="ＭＳ Ｐゴシック" pitchFamily="50" charset="-128"/>
            </a:endParaRPr>
          </a:p>
        </p:txBody>
      </p:sp>
      <p:sp>
        <p:nvSpPr>
          <p:cNvPr id="2052" name="Rectangle 4"/>
          <p:cNvSpPr>
            <a:spLocks noChangeArrowheads="1"/>
          </p:cNvSpPr>
          <p:nvPr/>
        </p:nvSpPr>
        <p:spPr bwMode="auto">
          <a:xfrm>
            <a:off x="500063" y="857250"/>
            <a:ext cx="8064500" cy="26638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none"/>
          <a:lstStyle/>
          <a:p>
            <a:pPr>
              <a:defRPr/>
            </a:pPr>
            <a:endParaRPr lang="ja-JP" altLang="en-US" sz="2800">
              <a:solidFill>
                <a:srgbClr val="000000"/>
              </a:solidFill>
            </a:endParaRPr>
          </a:p>
          <a:p>
            <a:pPr>
              <a:defRPr/>
            </a:pPr>
            <a:endParaRPr lang="ja-JP" altLang="en-US">
              <a:solidFill>
                <a:srgbClr val="000000"/>
              </a:solidFill>
            </a:endParaRPr>
          </a:p>
        </p:txBody>
      </p:sp>
      <p:sp>
        <p:nvSpPr>
          <p:cNvPr id="2053" name="Rectangle 5"/>
          <p:cNvSpPr>
            <a:spLocks noChangeArrowheads="1"/>
          </p:cNvSpPr>
          <p:nvPr/>
        </p:nvSpPr>
        <p:spPr bwMode="auto">
          <a:xfrm>
            <a:off x="500063" y="3714750"/>
            <a:ext cx="8072437" cy="280828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lstStyle/>
          <a:p>
            <a:pPr>
              <a:defRPr/>
            </a:pPr>
            <a:endParaRPr lang="ja-JP" altLang="en-US">
              <a:solidFill>
                <a:srgbClr val="000000"/>
              </a:solidFill>
            </a:endParaRPr>
          </a:p>
        </p:txBody>
      </p:sp>
      <p:sp>
        <p:nvSpPr>
          <p:cNvPr id="2056" name="Oval 8"/>
          <p:cNvSpPr>
            <a:spLocks noChangeArrowheads="1"/>
          </p:cNvSpPr>
          <p:nvPr/>
        </p:nvSpPr>
        <p:spPr bwMode="auto">
          <a:xfrm>
            <a:off x="4635500" y="1643063"/>
            <a:ext cx="2592388" cy="1295400"/>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dirty="0">
                <a:latin typeface="Calibri" pitchFamily="34" charset="0"/>
                <a:ea typeface="ＤＦ特太ゴシック体" pitchFamily="1" charset="-128"/>
              </a:rPr>
              <a:t>法の理解と遵守</a:t>
            </a:r>
          </a:p>
        </p:txBody>
      </p:sp>
      <p:sp>
        <p:nvSpPr>
          <p:cNvPr id="2054" name="Oval 6"/>
          <p:cNvSpPr>
            <a:spLocks noChangeArrowheads="1"/>
          </p:cNvSpPr>
          <p:nvPr/>
        </p:nvSpPr>
        <p:spPr bwMode="auto">
          <a:xfrm>
            <a:off x="2135188" y="1714500"/>
            <a:ext cx="2232025" cy="1295400"/>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dirty="0">
                <a:latin typeface="Calibri" pitchFamily="34" charset="0"/>
                <a:ea typeface="ＤＦ特太ゴシック体" pitchFamily="1" charset="-128"/>
              </a:rPr>
              <a:t>情報社会の倫理</a:t>
            </a:r>
          </a:p>
        </p:txBody>
      </p:sp>
      <p:sp>
        <p:nvSpPr>
          <p:cNvPr id="2057" name="Oval 9"/>
          <p:cNvSpPr>
            <a:spLocks noChangeArrowheads="1"/>
          </p:cNvSpPr>
          <p:nvPr/>
        </p:nvSpPr>
        <p:spPr bwMode="auto">
          <a:xfrm>
            <a:off x="4849813" y="4357688"/>
            <a:ext cx="2357437" cy="1295400"/>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dirty="0">
                <a:latin typeface="Calibri" pitchFamily="34" charset="0"/>
                <a:ea typeface="ＤＦ特太ゴシック体" pitchFamily="1" charset="-128"/>
              </a:rPr>
              <a:t>情報セキュリティ</a:t>
            </a:r>
          </a:p>
        </p:txBody>
      </p:sp>
      <p:sp>
        <p:nvSpPr>
          <p:cNvPr id="2058" name="Oval 10"/>
          <p:cNvSpPr>
            <a:spLocks noChangeArrowheads="1"/>
          </p:cNvSpPr>
          <p:nvPr/>
        </p:nvSpPr>
        <p:spPr bwMode="auto">
          <a:xfrm>
            <a:off x="2124075" y="4292600"/>
            <a:ext cx="2357438" cy="1295400"/>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dirty="0">
                <a:latin typeface="Calibri" pitchFamily="34" charset="0"/>
                <a:ea typeface="ＤＦ特太ゴシック体" pitchFamily="1" charset="-128"/>
              </a:rPr>
              <a:t>安全への知恵</a:t>
            </a:r>
          </a:p>
        </p:txBody>
      </p:sp>
      <p:sp>
        <p:nvSpPr>
          <p:cNvPr id="2059" name="Oval 11"/>
          <p:cNvSpPr>
            <a:spLocks noChangeArrowheads="1"/>
          </p:cNvSpPr>
          <p:nvPr/>
        </p:nvSpPr>
        <p:spPr bwMode="auto">
          <a:xfrm>
            <a:off x="2987675" y="2928938"/>
            <a:ext cx="3600450" cy="1436687"/>
          </a:xfrm>
          <a:prstGeom prst="ellipse">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p>
            <a:pPr algn="ctr">
              <a:defRPr/>
            </a:pPr>
            <a:r>
              <a:rPr lang="ja-JP" altLang="en-US" dirty="0">
                <a:latin typeface="Calibri" pitchFamily="34" charset="0"/>
                <a:ea typeface="ＤＦ特太ゴシック体" pitchFamily="1" charset="-128"/>
              </a:rPr>
              <a:t>公共的なネットワーク社会の構築</a:t>
            </a:r>
          </a:p>
        </p:txBody>
      </p:sp>
      <p:sp>
        <p:nvSpPr>
          <p:cNvPr id="40970" name="テキスト ボックス 5"/>
          <p:cNvSpPr txBox="1">
            <a:spLocks noChangeArrowheads="1"/>
          </p:cNvSpPr>
          <p:nvPr/>
        </p:nvSpPr>
        <p:spPr bwMode="auto">
          <a:xfrm>
            <a:off x="0" y="0"/>
            <a:ext cx="47799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情報モラルの指導内容（３）</a:t>
            </a:r>
          </a:p>
        </p:txBody>
      </p:sp>
      <p:sp>
        <p:nvSpPr>
          <p:cNvPr id="43022" name="AutoShape 14"/>
          <p:cNvSpPr>
            <a:spLocks noChangeArrowheads="1"/>
          </p:cNvSpPr>
          <p:nvPr/>
        </p:nvSpPr>
        <p:spPr bwMode="auto">
          <a:xfrm rot="5400000" flipH="1">
            <a:off x="-935831" y="2817019"/>
            <a:ext cx="4895850" cy="1223962"/>
          </a:xfrm>
          <a:prstGeom prst="curvedUpArrow">
            <a:avLst>
              <a:gd name="adj1" fmla="val 69500"/>
              <a:gd name="adj2" fmla="val 149500"/>
              <a:gd name="adj3" fmla="val 33333"/>
            </a:avLst>
          </a:prstGeom>
          <a:solidFill>
            <a:srgbClr val="CC99FF">
              <a:alpha val="58823"/>
            </a:srgbClr>
          </a:solidFill>
          <a:ln w="9525">
            <a:noFill/>
            <a:miter lim="800000"/>
            <a:headEnd/>
            <a:tailEnd/>
          </a:ln>
        </p:spPr>
        <p:txBody>
          <a:bodyPr wrap="none" anchor="ctr"/>
          <a:lstStyle/>
          <a:p>
            <a:endParaRPr lang="ja-JP" altLang="en-US"/>
          </a:p>
        </p:txBody>
      </p:sp>
      <p:sp>
        <p:nvSpPr>
          <p:cNvPr id="43023" name="AutoShape 15"/>
          <p:cNvSpPr>
            <a:spLocks noChangeArrowheads="1"/>
          </p:cNvSpPr>
          <p:nvPr/>
        </p:nvSpPr>
        <p:spPr bwMode="auto">
          <a:xfrm rot="16200000" flipH="1">
            <a:off x="5472113" y="3105150"/>
            <a:ext cx="4895850" cy="1079500"/>
          </a:xfrm>
          <a:prstGeom prst="curvedUpArrow">
            <a:avLst>
              <a:gd name="adj1" fmla="val 78801"/>
              <a:gd name="adj2" fmla="val 169507"/>
              <a:gd name="adj3" fmla="val 33333"/>
            </a:avLst>
          </a:prstGeom>
          <a:solidFill>
            <a:srgbClr val="CC99FF">
              <a:alpha val="58823"/>
            </a:srgbClr>
          </a:solidFill>
          <a:ln w="9525">
            <a:noFill/>
            <a:miter lim="800000"/>
            <a:headEnd/>
            <a:tailEnd/>
          </a:ln>
        </p:spPr>
        <p:txBody>
          <a:bodyPr wrap="none" anchor="ctr"/>
          <a:lstStyle/>
          <a:p>
            <a:endParaRPr lang="ja-JP" altLang="en-US"/>
          </a:p>
        </p:txBody>
      </p:sp>
      <p:sp>
        <p:nvSpPr>
          <p:cNvPr id="296973" name="Text Box 16"/>
          <p:cNvSpPr txBox="1">
            <a:spLocks noChangeArrowheads="1"/>
          </p:cNvSpPr>
          <p:nvPr/>
        </p:nvSpPr>
        <p:spPr bwMode="auto">
          <a:xfrm>
            <a:off x="2987675" y="5805488"/>
            <a:ext cx="3744913" cy="519112"/>
          </a:xfrm>
          <a:prstGeom prst="rect">
            <a:avLst/>
          </a:prstGeom>
          <a:noFill/>
          <a:ln w="9525">
            <a:noFill/>
            <a:miter lim="800000"/>
            <a:headEnd/>
            <a:tailEnd/>
          </a:ln>
        </p:spPr>
        <p:txBody>
          <a:bodyPr>
            <a:spAutoFit/>
          </a:bodyPr>
          <a:lstStyle/>
          <a:p>
            <a:pPr>
              <a:spcBef>
                <a:spcPct val="50000"/>
              </a:spcBef>
            </a:pPr>
            <a:r>
              <a:rPr lang="ja-JP" altLang="en-US" sz="2800">
                <a:solidFill>
                  <a:srgbClr val="000000"/>
                </a:solidFill>
              </a:rPr>
              <a:t>情報安全（知恵を磨く）</a:t>
            </a:r>
          </a:p>
        </p:txBody>
      </p:sp>
      <p:sp>
        <p:nvSpPr>
          <p:cNvPr id="296974" name="Text Box 17"/>
          <p:cNvSpPr txBox="1">
            <a:spLocks noChangeArrowheads="1"/>
          </p:cNvSpPr>
          <p:nvPr/>
        </p:nvSpPr>
        <p:spPr bwMode="auto">
          <a:xfrm>
            <a:off x="3132138" y="908050"/>
            <a:ext cx="3311525" cy="519113"/>
          </a:xfrm>
          <a:prstGeom prst="rect">
            <a:avLst/>
          </a:prstGeom>
          <a:noFill/>
          <a:ln w="9525">
            <a:noFill/>
            <a:miter lim="800000"/>
            <a:headEnd/>
            <a:tailEnd/>
          </a:ln>
        </p:spPr>
        <p:txBody>
          <a:bodyPr>
            <a:spAutoFit/>
          </a:bodyPr>
          <a:lstStyle/>
          <a:p>
            <a:pPr>
              <a:spcBef>
                <a:spcPct val="50000"/>
              </a:spcBef>
            </a:pPr>
            <a:r>
              <a:rPr lang="ja-JP" altLang="en-US" sz="2800">
                <a:solidFill>
                  <a:srgbClr val="000000"/>
                </a:solidFill>
              </a:rPr>
              <a:t>情報倫理（心を磨く）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6974"/>
                                        </p:tgtEl>
                                        <p:attrNameLst>
                                          <p:attrName>style.visibility</p:attrName>
                                        </p:attrNameLst>
                                      </p:cBhvr>
                                      <p:to>
                                        <p:strVal val="visible"/>
                                      </p:to>
                                    </p:set>
                                    <p:animEffect transition="in" filter="dissolve">
                                      <p:cBhvr>
                                        <p:cTn id="7" dur="500"/>
                                        <p:tgtEl>
                                          <p:spTgt spid="29697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6973"/>
                                        </p:tgtEl>
                                        <p:attrNameLst>
                                          <p:attrName>style.visibility</p:attrName>
                                        </p:attrNameLst>
                                      </p:cBhvr>
                                      <p:to>
                                        <p:strVal val="visible"/>
                                      </p:to>
                                    </p:set>
                                    <p:animEffect transition="in" filter="dissolve">
                                      <p:cBhvr>
                                        <p:cTn id="10" dur="500"/>
                                        <p:tgtEl>
                                          <p:spTgt spid="296973"/>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43023"/>
                                        </p:tgtEl>
                                        <p:attrNameLst>
                                          <p:attrName>style.visibility</p:attrName>
                                        </p:attrNameLst>
                                      </p:cBhvr>
                                      <p:to>
                                        <p:strVal val="visible"/>
                                      </p:to>
                                    </p:set>
                                    <p:animEffect transition="in" filter="dissolve">
                                      <p:cBhvr>
                                        <p:cTn id="14" dur="500"/>
                                        <p:tgtEl>
                                          <p:spTgt spid="43023"/>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43022"/>
                                        </p:tgtEl>
                                        <p:attrNameLst>
                                          <p:attrName>style.visibility</p:attrName>
                                        </p:attrNameLst>
                                      </p:cBhvr>
                                      <p:to>
                                        <p:strVal val="visible"/>
                                      </p:to>
                                    </p:set>
                                    <p:animEffect transition="in" filter="dissolve">
                                      <p:cBhvr>
                                        <p:cTn id="18" dur="500"/>
                                        <p:tgtEl>
                                          <p:spTgt spid="43022"/>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dissolve">
                                      <p:cBhvr>
                                        <p:cTn id="23" dur="500"/>
                                        <p:tgtEl>
                                          <p:spTgt spid="2054"/>
                                        </p:tgtEl>
                                      </p:cBhvr>
                                    </p:animEffect>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dissolve">
                                      <p:cBhvr>
                                        <p:cTn id="27" dur="500"/>
                                        <p:tgtEl>
                                          <p:spTgt spid="20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058"/>
                                        </p:tgtEl>
                                        <p:attrNameLst>
                                          <p:attrName>style.visibility</p:attrName>
                                        </p:attrNameLst>
                                      </p:cBhvr>
                                      <p:to>
                                        <p:strVal val="visible"/>
                                      </p:to>
                                    </p:set>
                                    <p:animEffect transition="in" filter="dissolve">
                                      <p:cBhvr>
                                        <p:cTn id="32" dur="500"/>
                                        <p:tgtEl>
                                          <p:spTgt spid="2058"/>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2057"/>
                                        </p:tgtEl>
                                        <p:attrNameLst>
                                          <p:attrName>style.visibility</p:attrName>
                                        </p:attrNameLst>
                                      </p:cBhvr>
                                      <p:to>
                                        <p:strVal val="visible"/>
                                      </p:to>
                                    </p:set>
                                    <p:animEffect transition="in" filter="dissolve">
                                      <p:cBhvr>
                                        <p:cTn id="36" dur="500"/>
                                        <p:tgtEl>
                                          <p:spTgt spid="205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2059"/>
                                        </p:tgtEl>
                                        <p:attrNameLst>
                                          <p:attrName>style.visibility</p:attrName>
                                        </p:attrNameLst>
                                      </p:cBhvr>
                                      <p:to>
                                        <p:strVal val="visible"/>
                                      </p:to>
                                    </p:set>
                                    <p:animEffect transition="in" filter="dissolve">
                                      <p:cBhvr>
                                        <p:cTn id="41"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animBg="1"/>
      <p:bldP spid="2054" grpId="0" animBg="1"/>
      <p:bldP spid="2057" grpId="0" animBg="1"/>
      <p:bldP spid="2058" grpId="0" animBg="1"/>
      <p:bldP spid="2059" grpId="0" animBg="1"/>
      <p:bldP spid="43022" grpId="0" animBg="1"/>
      <p:bldP spid="43023" grpId="0" animBg="1"/>
      <p:bldP spid="296973" grpId="0"/>
      <p:bldP spid="29697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7C83B9F6-34AC-4F68-A25C-79669D5B3639}" type="slidenum">
              <a:rPr lang="en-US" altLang="ja-JP" sz="2400" b="1">
                <a:latin typeface="ＭＳ Ｐゴシック" pitchFamily="50" charset="-128"/>
              </a:rPr>
              <a:pPr algn="r"/>
              <a:t>46</a:t>
            </a:fld>
            <a:endParaRPr lang="en-US" altLang="ja-JP" sz="2400" b="1">
              <a:latin typeface="ＭＳ Ｐゴシック" pitchFamily="50" charset="-128"/>
            </a:endParaRPr>
          </a:p>
        </p:txBody>
      </p:sp>
      <p:pic>
        <p:nvPicPr>
          <p:cNvPr id="41987"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41988" name="テキスト ボックス 5"/>
          <p:cNvSpPr txBox="1">
            <a:spLocks noChangeArrowheads="1"/>
          </p:cNvSpPr>
          <p:nvPr/>
        </p:nvSpPr>
        <p:spPr bwMode="auto">
          <a:xfrm>
            <a:off x="0" y="0"/>
            <a:ext cx="47799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情報モラルの指導内容（４）</a:t>
            </a:r>
          </a:p>
        </p:txBody>
      </p:sp>
      <p:sp>
        <p:nvSpPr>
          <p:cNvPr id="278533" name="Rectangle 5"/>
          <p:cNvSpPr>
            <a:spLocks noChangeArrowheads="1"/>
          </p:cNvSpPr>
          <p:nvPr/>
        </p:nvSpPr>
        <p:spPr bwMode="auto">
          <a:xfrm>
            <a:off x="684213" y="1628775"/>
            <a:ext cx="7056437" cy="1223963"/>
          </a:xfrm>
          <a:prstGeom prst="rect">
            <a:avLst/>
          </a:prstGeom>
          <a:noFill/>
          <a:ln w="57150">
            <a:solidFill>
              <a:schemeClr val="hlink"/>
            </a:solidFill>
            <a:miter lim="800000"/>
            <a:headEnd/>
            <a:tailEnd/>
          </a:ln>
        </p:spPr>
        <p:txBody>
          <a:bodyPr wrap="none" anchor="ctr"/>
          <a:lstStyle/>
          <a:p>
            <a:endParaRPr lang="ja-JP" altLang="en-US"/>
          </a:p>
        </p:txBody>
      </p:sp>
      <p:pic>
        <p:nvPicPr>
          <p:cNvPr id="278534" name="Picture 2"/>
          <p:cNvPicPr>
            <a:picLocks noChangeAspect="1" noChangeArrowheads="1"/>
          </p:cNvPicPr>
          <p:nvPr/>
        </p:nvPicPr>
        <p:blipFill>
          <a:blip r:embed="rId4" cstate="print">
            <a:lum bright="-10000" contrast="20000"/>
          </a:blip>
          <a:srcRect/>
          <a:stretch>
            <a:fillRect/>
          </a:stretch>
        </p:blipFill>
        <p:spPr bwMode="auto">
          <a:xfrm>
            <a:off x="714375" y="1714500"/>
            <a:ext cx="6913563" cy="1076325"/>
          </a:xfrm>
          <a:prstGeom prst="rect">
            <a:avLst/>
          </a:prstGeom>
          <a:noFill/>
          <a:ln w="9525">
            <a:noFill/>
            <a:miter lim="800000"/>
            <a:headEnd/>
            <a:tailEnd/>
          </a:ln>
        </p:spPr>
      </p:pic>
      <p:sp>
        <p:nvSpPr>
          <p:cNvPr id="278535" name="Text Box 7"/>
          <p:cNvSpPr txBox="1">
            <a:spLocks noChangeArrowheads="1"/>
          </p:cNvSpPr>
          <p:nvPr/>
        </p:nvSpPr>
        <p:spPr bwMode="auto">
          <a:xfrm>
            <a:off x="2268538" y="1916113"/>
            <a:ext cx="4321175" cy="70167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ja-JP" altLang="en-US" sz="4000"/>
              <a:t>情報社会の倫理</a:t>
            </a:r>
          </a:p>
        </p:txBody>
      </p:sp>
      <p:grpSp>
        <p:nvGrpSpPr>
          <p:cNvPr id="9" name="グループ化 8"/>
          <p:cNvGrpSpPr/>
          <p:nvPr/>
        </p:nvGrpSpPr>
        <p:grpSpPr>
          <a:xfrm>
            <a:off x="741136" y="2708275"/>
            <a:ext cx="7056437" cy="865188"/>
            <a:chOff x="684213" y="2708275"/>
            <a:chExt cx="7056437" cy="865188"/>
          </a:xfrm>
        </p:grpSpPr>
        <p:grpSp>
          <p:nvGrpSpPr>
            <p:cNvPr id="10" name="グループ化 7"/>
            <p:cNvGrpSpPr>
              <a:grpSpLocks/>
            </p:cNvGrpSpPr>
            <p:nvPr/>
          </p:nvGrpSpPr>
          <p:grpSpPr bwMode="auto">
            <a:xfrm>
              <a:off x="684213" y="2708275"/>
              <a:ext cx="7056437" cy="865188"/>
              <a:chOff x="684213" y="2708275"/>
              <a:chExt cx="7056437" cy="865188"/>
            </a:xfrm>
          </p:grpSpPr>
          <p:pic>
            <p:nvPicPr>
              <p:cNvPr id="12" name="Picture 2"/>
              <p:cNvPicPr>
                <a:picLocks noChangeAspect="1" noChangeArrowheads="1"/>
              </p:cNvPicPr>
              <p:nvPr/>
            </p:nvPicPr>
            <p:blipFill>
              <a:blip r:embed="rId5" cstate="print">
                <a:lum bright="-10000" contrast="30000"/>
              </a:blip>
              <a:srcRect/>
              <a:stretch>
                <a:fillRect/>
              </a:stretch>
            </p:blipFill>
            <p:spPr bwMode="auto">
              <a:xfrm>
                <a:off x="714375" y="2786063"/>
                <a:ext cx="6929438" cy="747712"/>
              </a:xfrm>
              <a:prstGeom prst="rect">
                <a:avLst/>
              </a:prstGeom>
              <a:noFill/>
              <a:ln w="9525">
                <a:noFill/>
                <a:miter lim="800000"/>
                <a:headEnd/>
                <a:tailEnd/>
              </a:ln>
            </p:spPr>
          </p:pic>
          <p:sp>
            <p:nvSpPr>
              <p:cNvPr id="13" name="Rectangle 5"/>
              <p:cNvSpPr>
                <a:spLocks noChangeArrowheads="1"/>
              </p:cNvSpPr>
              <p:nvPr/>
            </p:nvSpPr>
            <p:spPr bwMode="auto">
              <a:xfrm>
                <a:off x="684213" y="2708275"/>
                <a:ext cx="7056437" cy="865188"/>
              </a:xfrm>
              <a:prstGeom prst="rect">
                <a:avLst/>
              </a:prstGeom>
              <a:noFill/>
              <a:ln w="57150">
                <a:solidFill>
                  <a:schemeClr val="hlink"/>
                </a:solidFill>
                <a:miter lim="800000"/>
                <a:headEnd/>
                <a:tailEnd/>
              </a:ln>
            </p:spPr>
            <p:txBody>
              <a:bodyPr wrap="none" anchor="ctr"/>
              <a:lstStyle/>
              <a:p>
                <a:endParaRPr lang="ja-JP" altLang="en-US"/>
              </a:p>
            </p:txBody>
          </p:sp>
        </p:grpSp>
        <p:sp>
          <p:nvSpPr>
            <p:cNvPr id="11" name="Text Box 8"/>
            <p:cNvSpPr txBox="1">
              <a:spLocks noChangeArrowheads="1"/>
            </p:cNvSpPr>
            <p:nvPr/>
          </p:nvSpPr>
          <p:spPr bwMode="auto">
            <a:xfrm>
              <a:off x="2195513" y="2781300"/>
              <a:ext cx="4176712" cy="70167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ja-JP" altLang="en-US" sz="4000" dirty="0"/>
                <a:t>法の理解と遵守</a:t>
              </a:r>
            </a:p>
          </p:txBody>
        </p:sp>
      </p:grpSp>
      <p:grpSp>
        <p:nvGrpSpPr>
          <p:cNvPr id="14" name="グループ化 13"/>
          <p:cNvGrpSpPr/>
          <p:nvPr/>
        </p:nvGrpSpPr>
        <p:grpSpPr>
          <a:xfrm>
            <a:off x="714375" y="3500438"/>
            <a:ext cx="7097713" cy="1800225"/>
            <a:chOff x="714375" y="3500438"/>
            <a:chExt cx="7097713" cy="1800225"/>
          </a:xfrm>
        </p:grpSpPr>
        <p:grpSp>
          <p:nvGrpSpPr>
            <p:cNvPr id="15" name="グループ化 7"/>
            <p:cNvGrpSpPr>
              <a:grpSpLocks/>
            </p:cNvGrpSpPr>
            <p:nvPr/>
          </p:nvGrpSpPr>
          <p:grpSpPr bwMode="auto">
            <a:xfrm>
              <a:off x="714375" y="3500438"/>
              <a:ext cx="7097713" cy="1800225"/>
              <a:chOff x="714375" y="3500438"/>
              <a:chExt cx="7097713" cy="1800225"/>
            </a:xfrm>
          </p:grpSpPr>
          <p:pic>
            <p:nvPicPr>
              <p:cNvPr id="17" name="Picture 2"/>
              <p:cNvPicPr>
                <a:picLocks noChangeAspect="1" noChangeArrowheads="1"/>
              </p:cNvPicPr>
              <p:nvPr/>
            </p:nvPicPr>
            <p:blipFill>
              <a:blip r:embed="rId6" cstate="print">
                <a:lum bright="-10000" contrast="30000"/>
              </a:blip>
              <a:srcRect/>
              <a:stretch>
                <a:fillRect/>
              </a:stretch>
            </p:blipFill>
            <p:spPr bwMode="auto">
              <a:xfrm>
                <a:off x="714375" y="3571875"/>
                <a:ext cx="6929438" cy="1677988"/>
              </a:xfrm>
              <a:prstGeom prst="rect">
                <a:avLst/>
              </a:prstGeom>
              <a:noFill/>
              <a:ln w="9525">
                <a:noFill/>
                <a:miter lim="800000"/>
                <a:headEnd/>
                <a:tailEnd/>
              </a:ln>
            </p:spPr>
          </p:pic>
          <p:sp>
            <p:nvSpPr>
              <p:cNvPr id="18" name="Rectangle 5"/>
              <p:cNvSpPr>
                <a:spLocks noChangeArrowheads="1"/>
              </p:cNvSpPr>
              <p:nvPr/>
            </p:nvSpPr>
            <p:spPr bwMode="auto">
              <a:xfrm>
                <a:off x="755650" y="3500438"/>
                <a:ext cx="7056438" cy="1800225"/>
              </a:xfrm>
              <a:prstGeom prst="rect">
                <a:avLst/>
              </a:prstGeom>
              <a:noFill/>
              <a:ln w="57150">
                <a:solidFill>
                  <a:schemeClr val="hlink"/>
                </a:solidFill>
                <a:miter lim="800000"/>
                <a:headEnd/>
                <a:tailEnd/>
              </a:ln>
            </p:spPr>
            <p:txBody>
              <a:bodyPr wrap="none" anchor="ctr"/>
              <a:lstStyle/>
              <a:p>
                <a:endParaRPr lang="ja-JP" altLang="en-US"/>
              </a:p>
            </p:txBody>
          </p:sp>
        </p:grpSp>
        <p:sp>
          <p:nvSpPr>
            <p:cNvPr id="16" name="Text Box 8"/>
            <p:cNvSpPr txBox="1">
              <a:spLocks noChangeArrowheads="1"/>
            </p:cNvSpPr>
            <p:nvPr/>
          </p:nvSpPr>
          <p:spPr bwMode="auto">
            <a:xfrm>
              <a:off x="2339975" y="4076700"/>
              <a:ext cx="4176713" cy="70167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ja-JP" altLang="en-US" sz="4000"/>
                <a:t>安全への知恵</a:t>
              </a:r>
            </a:p>
          </p:txBody>
        </p:sp>
      </p:grpSp>
      <p:grpSp>
        <p:nvGrpSpPr>
          <p:cNvPr id="19" name="グループ化 18"/>
          <p:cNvGrpSpPr/>
          <p:nvPr/>
        </p:nvGrpSpPr>
        <p:grpSpPr>
          <a:xfrm>
            <a:off x="755650" y="5084763"/>
            <a:ext cx="7056438" cy="936625"/>
            <a:chOff x="755650" y="5084763"/>
            <a:chExt cx="7056438" cy="936625"/>
          </a:xfrm>
        </p:grpSpPr>
        <p:grpSp>
          <p:nvGrpSpPr>
            <p:cNvPr id="20" name="グループ化 7"/>
            <p:cNvGrpSpPr>
              <a:grpSpLocks/>
            </p:cNvGrpSpPr>
            <p:nvPr/>
          </p:nvGrpSpPr>
          <p:grpSpPr bwMode="auto">
            <a:xfrm>
              <a:off x="755650" y="5084763"/>
              <a:ext cx="7056438" cy="936625"/>
              <a:chOff x="755650" y="5084763"/>
              <a:chExt cx="7056438" cy="936625"/>
            </a:xfrm>
          </p:grpSpPr>
          <p:pic>
            <p:nvPicPr>
              <p:cNvPr id="22" name="Picture 2"/>
              <p:cNvPicPr>
                <a:picLocks noChangeAspect="1" noChangeArrowheads="1"/>
              </p:cNvPicPr>
              <p:nvPr/>
            </p:nvPicPr>
            <p:blipFill>
              <a:blip r:embed="rId7" cstate="print">
                <a:lum bright="-10000" contrast="30000"/>
              </a:blip>
              <a:srcRect/>
              <a:stretch>
                <a:fillRect/>
              </a:stretch>
            </p:blipFill>
            <p:spPr bwMode="auto">
              <a:xfrm>
                <a:off x="785813" y="5214938"/>
                <a:ext cx="6858000" cy="733425"/>
              </a:xfrm>
              <a:prstGeom prst="rect">
                <a:avLst/>
              </a:prstGeom>
              <a:noFill/>
              <a:ln w="9525">
                <a:noFill/>
                <a:miter lim="800000"/>
                <a:headEnd/>
                <a:tailEnd/>
              </a:ln>
            </p:spPr>
          </p:pic>
          <p:sp>
            <p:nvSpPr>
              <p:cNvPr id="23" name="Rectangle 5"/>
              <p:cNvSpPr>
                <a:spLocks noChangeArrowheads="1"/>
              </p:cNvSpPr>
              <p:nvPr/>
            </p:nvSpPr>
            <p:spPr bwMode="auto">
              <a:xfrm>
                <a:off x="755650" y="5084763"/>
                <a:ext cx="7056438" cy="936625"/>
              </a:xfrm>
              <a:prstGeom prst="rect">
                <a:avLst/>
              </a:prstGeom>
              <a:noFill/>
              <a:ln w="57150">
                <a:solidFill>
                  <a:schemeClr val="hlink"/>
                </a:solidFill>
                <a:miter lim="800000"/>
                <a:headEnd/>
                <a:tailEnd/>
              </a:ln>
            </p:spPr>
            <p:txBody>
              <a:bodyPr wrap="none" anchor="ctr"/>
              <a:lstStyle/>
              <a:p>
                <a:endParaRPr lang="ja-JP" altLang="en-US"/>
              </a:p>
            </p:txBody>
          </p:sp>
        </p:grpSp>
        <p:sp>
          <p:nvSpPr>
            <p:cNvPr id="21" name="Text Box 8"/>
            <p:cNvSpPr txBox="1">
              <a:spLocks noChangeArrowheads="1"/>
            </p:cNvSpPr>
            <p:nvPr/>
          </p:nvSpPr>
          <p:spPr bwMode="auto">
            <a:xfrm>
              <a:off x="2339975" y="5175250"/>
              <a:ext cx="4176713" cy="70167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ja-JP" altLang="en-US" sz="4000"/>
                <a:t>情報セキュリティ</a:t>
              </a:r>
            </a:p>
          </p:txBody>
        </p:sp>
      </p:grpSp>
      <p:grpSp>
        <p:nvGrpSpPr>
          <p:cNvPr id="24" name="グループ化 23"/>
          <p:cNvGrpSpPr/>
          <p:nvPr/>
        </p:nvGrpSpPr>
        <p:grpSpPr>
          <a:xfrm>
            <a:off x="714375" y="5876925"/>
            <a:ext cx="7097713" cy="576263"/>
            <a:chOff x="714375" y="5876925"/>
            <a:chExt cx="7097713" cy="576263"/>
          </a:xfrm>
        </p:grpSpPr>
        <p:grpSp>
          <p:nvGrpSpPr>
            <p:cNvPr id="25" name="グループ化 8"/>
            <p:cNvGrpSpPr>
              <a:grpSpLocks/>
            </p:cNvGrpSpPr>
            <p:nvPr/>
          </p:nvGrpSpPr>
          <p:grpSpPr bwMode="auto">
            <a:xfrm>
              <a:off x="714375" y="5876925"/>
              <a:ext cx="7097713" cy="576263"/>
              <a:chOff x="714375" y="5876925"/>
              <a:chExt cx="7097713" cy="576263"/>
            </a:xfrm>
          </p:grpSpPr>
          <p:pic>
            <p:nvPicPr>
              <p:cNvPr id="27" name="Picture 2"/>
              <p:cNvPicPr>
                <a:picLocks noChangeAspect="1" noChangeArrowheads="1"/>
              </p:cNvPicPr>
              <p:nvPr/>
            </p:nvPicPr>
            <p:blipFill>
              <a:blip r:embed="rId8" cstate="print">
                <a:lum bright="-10000" contrast="30000"/>
              </a:blip>
              <a:srcRect/>
              <a:stretch>
                <a:fillRect/>
              </a:stretch>
            </p:blipFill>
            <p:spPr bwMode="auto">
              <a:xfrm>
                <a:off x="714375" y="6000750"/>
                <a:ext cx="6929438" cy="411163"/>
              </a:xfrm>
              <a:prstGeom prst="rect">
                <a:avLst/>
              </a:prstGeom>
              <a:noFill/>
              <a:ln w="9525">
                <a:noFill/>
                <a:miter lim="800000"/>
                <a:headEnd/>
                <a:tailEnd/>
              </a:ln>
            </p:spPr>
          </p:pic>
          <p:sp>
            <p:nvSpPr>
              <p:cNvPr id="28" name="Rectangle 5"/>
              <p:cNvSpPr>
                <a:spLocks noChangeArrowheads="1"/>
              </p:cNvSpPr>
              <p:nvPr/>
            </p:nvSpPr>
            <p:spPr bwMode="auto">
              <a:xfrm>
                <a:off x="755650" y="5876925"/>
                <a:ext cx="7056438" cy="576263"/>
              </a:xfrm>
              <a:prstGeom prst="rect">
                <a:avLst/>
              </a:prstGeom>
              <a:noFill/>
              <a:ln w="57150">
                <a:solidFill>
                  <a:schemeClr val="hlink"/>
                </a:solidFill>
                <a:miter lim="800000"/>
                <a:headEnd/>
                <a:tailEnd/>
              </a:ln>
            </p:spPr>
            <p:txBody>
              <a:bodyPr wrap="none" anchor="ctr"/>
              <a:lstStyle/>
              <a:p>
                <a:endParaRPr lang="ja-JP" altLang="en-US"/>
              </a:p>
            </p:txBody>
          </p:sp>
        </p:grpSp>
        <p:sp>
          <p:nvSpPr>
            <p:cNvPr id="26" name="Text Box 8"/>
            <p:cNvSpPr txBox="1">
              <a:spLocks noChangeArrowheads="1"/>
            </p:cNvSpPr>
            <p:nvPr/>
          </p:nvSpPr>
          <p:spPr bwMode="auto">
            <a:xfrm>
              <a:off x="971550" y="5924550"/>
              <a:ext cx="6553200" cy="457200"/>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lang="ja-JP" altLang="en-US" sz="2400"/>
                <a:t>公共的なネットワーク社会の構築</a:t>
              </a:r>
            </a:p>
          </p:txBody>
        </p:sp>
      </p:grpSp>
    </p:spTree>
    <p:extLst>
      <p:ext uri="{BB962C8B-B14F-4D97-AF65-F5344CB8AC3E}">
        <p14:creationId xmlns:p14="http://schemas.microsoft.com/office/powerpoint/2010/main" val="18871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3"/>
                                        </p:tgtEl>
                                        <p:attrNameLst>
                                          <p:attrName>style.visibility</p:attrName>
                                        </p:attrNameLst>
                                      </p:cBhvr>
                                      <p:to>
                                        <p:strVal val="visible"/>
                                      </p:to>
                                    </p:set>
                                    <p:animEffect transition="in" filter="dissolve">
                                      <p:cBhvr>
                                        <p:cTn id="7" dur="500"/>
                                        <p:tgtEl>
                                          <p:spTgt spid="278533"/>
                                        </p:tgtEl>
                                      </p:cBhvr>
                                    </p:animEffect>
                                  </p:childTnLst>
                                </p:cTn>
                              </p:par>
                              <p:par>
                                <p:cTn id="8" presetID="9" presetClass="entr" presetSubtype="0" fill="hold" nodeType="withEffect">
                                  <p:stCondLst>
                                    <p:cond delay="0"/>
                                  </p:stCondLst>
                                  <p:childTnLst>
                                    <p:set>
                                      <p:cBhvr>
                                        <p:cTn id="9" dur="1" fill="hold">
                                          <p:stCondLst>
                                            <p:cond delay="0"/>
                                          </p:stCondLst>
                                        </p:cTn>
                                        <p:tgtEl>
                                          <p:spTgt spid="278534"/>
                                        </p:tgtEl>
                                        <p:attrNameLst>
                                          <p:attrName>style.visibility</p:attrName>
                                        </p:attrNameLst>
                                      </p:cBhvr>
                                      <p:to>
                                        <p:strVal val="visible"/>
                                      </p:to>
                                    </p:set>
                                    <p:animEffect transition="in" filter="dissolve">
                                      <p:cBhvr>
                                        <p:cTn id="10" dur="500"/>
                                        <p:tgtEl>
                                          <p:spTgt spid="2785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8535"/>
                                        </p:tgtEl>
                                        <p:attrNameLst>
                                          <p:attrName>style.visibility</p:attrName>
                                        </p:attrNameLst>
                                      </p:cBhvr>
                                      <p:to>
                                        <p:strVal val="visible"/>
                                      </p:to>
                                    </p:set>
                                    <p:animEffect transition="in" filter="dissolve">
                                      <p:cBhvr>
                                        <p:cTn id="13" dur="500"/>
                                        <p:tgtEl>
                                          <p:spTgt spid="27853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3" grpId="0" animBg="1"/>
      <p:bldP spid="27853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p:spPr>
        <p:txBody>
          <a:bodyPr/>
          <a:lstStyle/>
          <a:p>
            <a:fld id="{C384F508-5FEC-47DF-AC8F-51A29D60EC5D}" type="slidenum">
              <a:rPr lang="en-US" altLang="ja-JP" smtClean="0"/>
              <a:pPr/>
              <a:t>47</a:t>
            </a:fld>
            <a:endParaRPr lang="en-US" altLang="ja-JP" smtClean="0"/>
          </a:p>
        </p:txBody>
      </p:sp>
      <p:sp>
        <p:nvSpPr>
          <p:cNvPr id="47107" name="タイトル 1"/>
          <p:cNvSpPr txBox="1">
            <a:spLocks/>
          </p:cNvSpPr>
          <p:nvPr/>
        </p:nvSpPr>
        <p:spPr bwMode="auto">
          <a:xfrm>
            <a:off x="0" y="0"/>
            <a:ext cx="8358188" cy="714375"/>
          </a:xfrm>
          <a:prstGeom prst="rect">
            <a:avLst/>
          </a:prstGeom>
          <a:noFill/>
          <a:ln w="9525">
            <a:noFill/>
            <a:miter lim="800000"/>
            <a:headEnd/>
            <a:tailEnd/>
          </a:ln>
        </p:spPr>
        <p:txBody>
          <a:bodyPr/>
          <a:lstStyle/>
          <a:p>
            <a:r>
              <a:rPr lang="ja-JP" altLang="ja-JP" sz="3200">
                <a:ea typeface="HGP創英角ｺﾞｼｯｸUB" pitchFamily="50" charset="-128"/>
              </a:rPr>
              <a:t>情報モラルの</a:t>
            </a:r>
            <a:r>
              <a:rPr lang="ja-JP" altLang="en-US" sz="3200">
                <a:ea typeface="HGP創英角ｺﾞｼｯｸUB" pitchFamily="50" charset="-128"/>
              </a:rPr>
              <a:t>指導</a:t>
            </a:r>
            <a:r>
              <a:rPr lang="ja-JP" altLang="ja-JP" sz="3200">
                <a:ea typeface="HGP創英角ｺﾞｼｯｸUB" pitchFamily="50" charset="-128"/>
              </a:rPr>
              <a:t>内容</a:t>
            </a:r>
            <a:r>
              <a:rPr lang="ja-JP" altLang="en-US" sz="3200">
                <a:ea typeface="HGP創英角ｺﾞｼｯｸUB" pitchFamily="50" charset="-128"/>
              </a:rPr>
              <a:t>（９）</a:t>
            </a:r>
          </a:p>
        </p:txBody>
      </p:sp>
      <p:pic>
        <p:nvPicPr>
          <p:cNvPr id="47108"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11" name="Rectangle 5"/>
          <p:cNvSpPr>
            <a:spLocks noChangeArrowheads="1"/>
          </p:cNvSpPr>
          <p:nvPr/>
        </p:nvSpPr>
        <p:spPr bwMode="auto">
          <a:xfrm>
            <a:off x="1357313" y="1785938"/>
            <a:ext cx="1071562" cy="4643437"/>
          </a:xfrm>
          <a:prstGeom prst="rect">
            <a:avLst/>
          </a:prstGeom>
          <a:solidFill>
            <a:srgbClr val="0070C0">
              <a:alpha val="18039"/>
            </a:srgbClr>
          </a:solidFill>
          <a:ln w="57150">
            <a:solidFill>
              <a:schemeClr val="hlink"/>
            </a:solidFill>
            <a:miter lim="800000"/>
            <a:headEnd/>
            <a:tailEnd/>
          </a:ln>
        </p:spPr>
        <p:txBody>
          <a:bodyPr wrap="none" anchor="ctr"/>
          <a:lstStyle/>
          <a:p>
            <a:pPr algn="ctr"/>
            <a:r>
              <a:rPr lang="ja-JP" altLang="en-US" sz="2800"/>
              <a:t>小学校</a:t>
            </a:r>
            <a:endParaRPr lang="en-US" altLang="ja-JP" sz="2800"/>
          </a:p>
          <a:p>
            <a:pPr algn="ctr"/>
            <a:r>
              <a:rPr lang="ja-JP" altLang="en-US" sz="2800"/>
              <a:t>低学年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p>
            <a:fld id="{E625A28E-AF33-4E12-9AC4-BB1559CC12A9}" type="slidenum">
              <a:rPr lang="en-US" altLang="ja-JP" smtClean="0"/>
              <a:pPr/>
              <a:t>48</a:t>
            </a:fld>
            <a:endParaRPr lang="en-US" altLang="ja-JP" smtClean="0"/>
          </a:p>
        </p:txBody>
      </p:sp>
      <p:sp>
        <p:nvSpPr>
          <p:cNvPr id="48131" name="タイトル 1"/>
          <p:cNvSpPr txBox="1">
            <a:spLocks/>
          </p:cNvSpPr>
          <p:nvPr/>
        </p:nvSpPr>
        <p:spPr bwMode="auto">
          <a:xfrm>
            <a:off x="0" y="0"/>
            <a:ext cx="8358188" cy="714375"/>
          </a:xfrm>
          <a:prstGeom prst="rect">
            <a:avLst/>
          </a:prstGeom>
          <a:noFill/>
          <a:ln w="9525">
            <a:noFill/>
            <a:miter lim="800000"/>
            <a:headEnd/>
            <a:tailEnd/>
          </a:ln>
        </p:spPr>
        <p:txBody>
          <a:bodyPr/>
          <a:lstStyle/>
          <a:p>
            <a:r>
              <a:rPr lang="ja-JP" altLang="ja-JP" sz="3200">
                <a:ea typeface="HGP創英角ｺﾞｼｯｸUB" pitchFamily="50" charset="-128"/>
              </a:rPr>
              <a:t>情報モラルの</a:t>
            </a:r>
            <a:r>
              <a:rPr lang="ja-JP" altLang="en-US" sz="3200">
                <a:ea typeface="HGP創英角ｺﾞｼｯｸUB" pitchFamily="50" charset="-128"/>
              </a:rPr>
              <a:t>指導</a:t>
            </a:r>
            <a:r>
              <a:rPr lang="ja-JP" altLang="ja-JP" sz="3200">
                <a:ea typeface="HGP創英角ｺﾞｼｯｸUB" pitchFamily="50" charset="-128"/>
              </a:rPr>
              <a:t>内容</a:t>
            </a:r>
            <a:r>
              <a:rPr lang="ja-JP" altLang="en-US" sz="3200">
                <a:ea typeface="HGP創英角ｺﾞｼｯｸUB" pitchFamily="50" charset="-128"/>
              </a:rPr>
              <a:t>（１０）</a:t>
            </a:r>
          </a:p>
        </p:txBody>
      </p:sp>
      <p:pic>
        <p:nvPicPr>
          <p:cNvPr id="48132"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48133" name="Rectangle 5"/>
          <p:cNvSpPr>
            <a:spLocks noChangeArrowheads="1"/>
          </p:cNvSpPr>
          <p:nvPr/>
        </p:nvSpPr>
        <p:spPr bwMode="auto">
          <a:xfrm>
            <a:off x="2286000" y="1785938"/>
            <a:ext cx="1071563" cy="4643437"/>
          </a:xfrm>
          <a:prstGeom prst="rect">
            <a:avLst/>
          </a:prstGeom>
          <a:solidFill>
            <a:srgbClr val="0070C0">
              <a:alpha val="18823"/>
            </a:srgbClr>
          </a:solidFill>
          <a:ln w="57150">
            <a:solidFill>
              <a:schemeClr val="hlink"/>
            </a:solidFill>
            <a:miter lim="800000"/>
            <a:headEnd/>
            <a:tailEnd/>
          </a:ln>
        </p:spPr>
        <p:txBody>
          <a:bodyPr wrap="none" anchor="ctr"/>
          <a:lstStyle/>
          <a:p>
            <a:pPr algn="ctr"/>
            <a:r>
              <a:rPr lang="ja-JP" altLang="en-US" sz="2800"/>
              <a:t>小学校</a:t>
            </a:r>
            <a:endParaRPr lang="en-US" altLang="ja-JP" sz="2800"/>
          </a:p>
          <a:p>
            <a:pPr algn="ctr"/>
            <a:r>
              <a:rPr lang="ja-JP" altLang="en-US" sz="2800"/>
              <a:t>中学年</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Grp="1" noChangeArrowheads="1"/>
          </p:cNvSpPr>
          <p:nvPr>
            <p:ph type="sldNum" sz="quarter" idx="12"/>
          </p:nvPr>
        </p:nvSpPr>
        <p:spPr>
          <a:noFill/>
        </p:spPr>
        <p:txBody>
          <a:bodyPr/>
          <a:lstStyle/>
          <a:p>
            <a:fld id="{0DF47B53-3055-4F43-941C-A2B6D451E624}" type="slidenum">
              <a:rPr lang="en-US" altLang="ja-JP" smtClean="0"/>
              <a:pPr/>
              <a:t>49</a:t>
            </a:fld>
            <a:endParaRPr lang="en-US" altLang="ja-JP" smtClean="0"/>
          </a:p>
        </p:txBody>
      </p:sp>
      <p:sp>
        <p:nvSpPr>
          <p:cNvPr id="49155" name="タイトル 1"/>
          <p:cNvSpPr txBox="1">
            <a:spLocks/>
          </p:cNvSpPr>
          <p:nvPr/>
        </p:nvSpPr>
        <p:spPr bwMode="auto">
          <a:xfrm>
            <a:off x="0" y="0"/>
            <a:ext cx="8358188" cy="714375"/>
          </a:xfrm>
          <a:prstGeom prst="rect">
            <a:avLst/>
          </a:prstGeom>
          <a:noFill/>
          <a:ln w="9525">
            <a:noFill/>
            <a:miter lim="800000"/>
            <a:headEnd/>
            <a:tailEnd/>
          </a:ln>
        </p:spPr>
        <p:txBody>
          <a:bodyPr/>
          <a:lstStyle/>
          <a:p>
            <a:r>
              <a:rPr lang="ja-JP" altLang="ja-JP" sz="3200">
                <a:ea typeface="HGP創英角ｺﾞｼｯｸUB" pitchFamily="50" charset="-128"/>
              </a:rPr>
              <a:t>情報モラルの</a:t>
            </a:r>
            <a:r>
              <a:rPr lang="ja-JP" altLang="en-US" sz="3200">
                <a:ea typeface="HGP創英角ｺﾞｼｯｸUB" pitchFamily="50" charset="-128"/>
              </a:rPr>
              <a:t>指導</a:t>
            </a:r>
            <a:r>
              <a:rPr lang="ja-JP" altLang="ja-JP" sz="3200">
                <a:ea typeface="HGP創英角ｺﾞｼｯｸUB" pitchFamily="50" charset="-128"/>
              </a:rPr>
              <a:t>内容</a:t>
            </a:r>
            <a:r>
              <a:rPr lang="ja-JP" altLang="en-US" sz="3200">
                <a:ea typeface="HGP創英角ｺﾞｼｯｸUB" pitchFamily="50" charset="-128"/>
              </a:rPr>
              <a:t>（１１）</a:t>
            </a:r>
          </a:p>
        </p:txBody>
      </p:sp>
      <p:pic>
        <p:nvPicPr>
          <p:cNvPr id="49156"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49157" name="Rectangle 5"/>
          <p:cNvSpPr>
            <a:spLocks noChangeArrowheads="1"/>
          </p:cNvSpPr>
          <p:nvPr/>
        </p:nvSpPr>
        <p:spPr bwMode="auto">
          <a:xfrm>
            <a:off x="3214688" y="1785938"/>
            <a:ext cx="1071562" cy="4643437"/>
          </a:xfrm>
          <a:prstGeom prst="rect">
            <a:avLst/>
          </a:prstGeom>
          <a:solidFill>
            <a:srgbClr val="0070C0">
              <a:alpha val="18039"/>
            </a:srgbClr>
          </a:solidFill>
          <a:ln w="57150">
            <a:solidFill>
              <a:schemeClr val="hlink"/>
            </a:solidFill>
            <a:miter lim="800000"/>
            <a:headEnd/>
            <a:tailEnd/>
          </a:ln>
        </p:spPr>
        <p:txBody>
          <a:bodyPr wrap="none" anchor="ctr"/>
          <a:lstStyle/>
          <a:p>
            <a:pPr algn="ctr"/>
            <a:r>
              <a:rPr lang="ja-JP" altLang="en-US" sz="2800"/>
              <a:t>小学校</a:t>
            </a:r>
            <a:endParaRPr lang="en-US" altLang="ja-JP" sz="2800"/>
          </a:p>
          <a:p>
            <a:pPr algn="ctr"/>
            <a:r>
              <a:rPr lang="ja-JP" altLang="en-US" sz="2800"/>
              <a:t>高学年</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p>
            <a:fld id="{F28B9480-0F87-4F47-8DF6-A7A2A160BF56}" type="slidenum">
              <a:rPr lang="en-US" altLang="ja-JP" smtClean="0"/>
              <a:pPr/>
              <a:t>5</a:t>
            </a:fld>
            <a:endParaRPr lang="en-US" altLang="ja-JP" smtClean="0"/>
          </a:p>
        </p:txBody>
      </p:sp>
      <p:sp>
        <p:nvSpPr>
          <p:cNvPr id="12291" name="Rectangle 3"/>
          <p:cNvSpPr>
            <a:spLocks noGrp="1" noChangeArrowheads="1"/>
          </p:cNvSpPr>
          <p:nvPr>
            <p:ph type="body" idx="4294967295"/>
          </p:nvPr>
        </p:nvSpPr>
        <p:spPr>
          <a:xfrm>
            <a:off x="250825" y="836613"/>
            <a:ext cx="8229600" cy="792162"/>
          </a:xfrm>
        </p:spPr>
        <p:txBody>
          <a:bodyPr/>
          <a:lstStyle/>
          <a:p>
            <a:pPr>
              <a:buFontTx/>
              <a:buNone/>
            </a:pPr>
            <a:r>
              <a:rPr lang="ja-JP" altLang="en-US" sz="4800" smtClean="0">
                <a:ea typeface="HGP創英角ｺﾞｼｯｸUB" pitchFamily="50" charset="-128"/>
              </a:rPr>
              <a:t>　はじめに</a:t>
            </a:r>
          </a:p>
        </p:txBody>
      </p:sp>
      <p:sp>
        <p:nvSpPr>
          <p:cNvPr id="12292" name="Rectangle 3"/>
          <p:cNvSpPr>
            <a:spLocks noChangeArrowheads="1"/>
          </p:cNvSpPr>
          <p:nvPr/>
        </p:nvSpPr>
        <p:spPr bwMode="auto">
          <a:xfrm>
            <a:off x="250825" y="3429000"/>
            <a:ext cx="8229600" cy="2260600"/>
          </a:xfrm>
          <a:prstGeom prst="rect">
            <a:avLst/>
          </a:prstGeom>
          <a:noFill/>
          <a:ln w="9525">
            <a:noFill/>
            <a:miter lim="800000"/>
            <a:headEnd/>
            <a:tailEnd/>
          </a:ln>
        </p:spPr>
        <p:txBody>
          <a:bodyPr/>
          <a:lstStyle/>
          <a:p>
            <a:pPr marL="342900" indent="-342900" eaLnBrk="0" hangingPunct="0">
              <a:spcBef>
                <a:spcPct val="20000"/>
              </a:spcBef>
            </a:pPr>
            <a:r>
              <a:rPr lang="ja-JP" altLang="en-US" sz="2800"/>
              <a:t>　　　</a:t>
            </a:r>
          </a:p>
        </p:txBody>
      </p:sp>
      <p:sp>
        <p:nvSpPr>
          <p:cNvPr id="2" name="角丸四角形 1"/>
          <p:cNvSpPr/>
          <p:nvPr/>
        </p:nvSpPr>
        <p:spPr>
          <a:xfrm>
            <a:off x="323850" y="2060575"/>
            <a:ext cx="8497888" cy="7207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altLang="ja-JP" sz="2800" dirty="0"/>
              <a:t>ICT</a:t>
            </a:r>
            <a:r>
              <a:rPr lang="ja-JP" altLang="en-US" sz="2800" dirty="0"/>
              <a:t>を積極的・主体的に活用していく子どもたちの育成</a:t>
            </a:r>
            <a:endParaRPr lang="ja-JP" altLang="en-US" dirty="0"/>
          </a:p>
        </p:txBody>
      </p:sp>
      <p:sp>
        <p:nvSpPr>
          <p:cNvPr id="6" name="角丸四角形 5"/>
          <p:cNvSpPr/>
          <p:nvPr/>
        </p:nvSpPr>
        <p:spPr>
          <a:xfrm>
            <a:off x="323850" y="3213100"/>
            <a:ext cx="8497888" cy="72072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ja-JP" altLang="en-US" sz="2800" dirty="0"/>
              <a:t>多様な問題に適切に対応できる「情報モラル」の育成</a:t>
            </a:r>
            <a:endParaRPr lang="ja-JP" altLang="en-US" dirty="0"/>
          </a:p>
        </p:txBody>
      </p:sp>
      <p:sp>
        <p:nvSpPr>
          <p:cNvPr id="8" name="角丸四角形 7"/>
          <p:cNvSpPr/>
          <p:nvPr/>
        </p:nvSpPr>
        <p:spPr>
          <a:xfrm>
            <a:off x="250825" y="4437063"/>
            <a:ext cx="8496300" cy="143827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defRPr/>
            </a:pPr>
            <a:r>
              <a:rPr lang="ja-JP" altLang="en-US" sz="2800" dirty="0"/>
              <a:t>新学習指導要領が義務づけた「すべての教科等においてすべての教員が情報モラル教育を実施すること」を可能とする研修を行うことができるようにする</a:t>
            </a:r>
            <a:endParaRPr lang="ja-JP"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6"/>
          <p:cNvSpPr>
            <a:spLocks noGrp="1" noChangeArrowheads="1"/>
          </p:cNvSpPr>
          <p:nvPr>
            <p:ph type="sldNum" sz="quarter" idx="12"/>
          </p:nvPr>
        </p:nvSpPr>
        <p:spPr>
          <a:noFill/>
        </p:spPr>
        <p:txBody>
          <a:bodyPr/>
          <a:lstStyle/>
          <a:p>
            <a:fld id="{25E82C3E-52A8-4009-8FD8-2E401ACB6699}" type="slidenum">
              <a:rPr lang="en-US" altLang="ja-JP" smtClean="0"/>
              <a:pPr/>
              <a:t>50</a:t>
            </a:fld>
            <a:endParaRPr lang="en-US" altLang="ja-JP" smtClean="0"/>
          </a:p>
        </p:txBody>
      </p:sp>
      <p:pic>
        <p:nvPicPr>
          <p:cNvPr id="50179"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50180" name="Rectangle 5"/>
          <p:cNvSpPr>
            <a:spLocks noChangeArrowheads="1"/>
          </p:cNvSpPr>
          <p:nvPr/>
        </p:nvSpPr>
        <p:spPr bwMode="auto">
          <a:xfrm>
            <a:off x="4714875" y="1785938"/>
            <a:ext cx="1428750" cy="4643437"/>
          </a:xfrm>
          <a:prstGeom prst="rect">
            <a:avLst/>
          </a:prstGeom>
          <a:solidFill>
            <a:srgbClr val="0070C0">
              <a:alpha val="18039"/>
            </a:srgbClr>
          </a:solidFill>
          <a:ln w="57150">
            <a:solidFill>
              <a:schemeClr val="hlink"/>
            </a:solidFill>
            <a:miter lim="800000"/>
            <a:headEnd/>
            <a:tailEnd/>
          </a:ln>
        </p:spPr>
        <p:txBody>
          <a:bodyPr wrap="none" anchor="ctr"/>
          <a:lstStyle/>
          <a:p>
            <a:pPr algn="ctr"/>
            <a:r>
              <a:rPr lang="ja-JP" altLang="en-US" sz="2800"/>
              <a:t>中学校</a:t>
            </a:r>
            <a:endParaRPr lang="en-US" altLang="ja-JP" sz="2800"/>
          </a:p>
        </p:txBody>
      </p:sp>
      <p:sp>
        <p:nvSpPr>
          <p:cNvPr id="50181" name="テキスト ボックス 5"/>
          <p:cNvSpPr txBox="1">
            <a:spLocks noChangeArrowheads="1"/>
          </p:cNvSpPr>
          <p:nvPr/>
        </p:nvSpPr>
        <p:spPr bwMode="auto">
          <a:xfrm>
            <a:off x="0" y="0"/>
            <a:ext cx="50847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情報モラルの指導内容（１２）</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3" cstate="print">
            <a:lum bright="30000" contrast="-10000"/>
          </a:blip>
          <a:srcRect/>
          <a:stretch>
            <a:fillRect/>
          </a:stretch>
        </p:blipFill>
        <p:spPr bwMode="auto">
          <a:xfrm>
            <a:off x="642938" y="1285875"/>
            <a:ext cx="7666037" cy="5314950"/>
          </a:xfrm>
          <a:prstGeom prst="rect">
            <a:avLst/>
          </a:prstGeom>
          <a:noFill/>
          <a:ln w="9525">
            <a:solidFill>
              <a:schemeClr val="tx1"/>
            </a:solidFill>
            <a:miter lim="800000"/>
            <a:headEnd/>
            <a:tailEnd/>
          </a:ln>
        </p:spPr>
      </p:pic>
      <p:sp>
        <p:nvSpPr>
          <p:cNvPr id="51203" name="Rectangle 6"/>
          <p:cNvSpPr>
            <a:spLocks noGrp="1" noChangeArrowheads="1"/>
          </p:cNvSpPr>
          <p:nvPr>
            <p:ph type="sldNum" sz="quarter" idx="12"/>
          </p:nvPr>
        </p:nvSpPr>
        <p:spPr>
          <a:noFill/>
        </p:spPr>
        <p:txBody>
          <a:bodyPr/>
          <a:lstStyle/>
          <a:p>
            <a:fld id="{06EBDE71-6201-407B-8E15-401169382990}" type="slidenum">
              <a:rPr lang="en-US" altLang="ja-JP" smtClean="0"/>
              <a:pPr/>
              <a:t>51</a:t>
            </a:fld>
            <a:endParaRPr lang="en-US" altLang="ja-JP" smtClean="0"/>
          </a:p>
        </p:txBody>
      </p:sp>
      <p:sp>
        <p:nvSpPr>
          <p:cNvPr id="51204" name="Rectangle 5"/>
          <p:cNvSpPr>
            <a:spLocks noChangeArrowheads="1"/>
          </p:cNvSpPr>
          <p:nvPr/>
        </p:nvSpPr>
        <p:spPr bwMode="auto">
          <a:xfrm>
            <a:off x="6156325" y="1773238"/>
            <a:ext cx="1428750" cy="4643437"/>
          </a:xfrm>
          <a:prstGeom prst="rect">
            <a:avLst/>
          </a:prstGeom>
          <a:solidFill>
            <a:srgbClr val="0070C0">
              <a:alpha val="18039"/>
            </a:srgbClr>
          </a:solidFill>
          <a:ln w="57150">
            <a:solidFill>
              <a:schemeClr val="hlink"/>
            </a:solidFill>
            <a:miter lim="800000"/>
            <a:headEnd/>
            <a:tailEnd/>
          </a:ln>
        </p:spPr>
        <p:txBody>
          <a:bodyPr wrap="none" anchor="ctr"/>
          <a:lstStyle/>
          <a:p>
            <a:pPr algn="ctr"/>
            <a:r>
              <a:rPr lang="ja-JP" altLang="en-US" sz="2800"/>
              <a:t>高校</a:t>
            </a:r>
            <a:endParaRPr lang="en-US" altLang="ja-JP" sz="2800"/>
          </a:p>
        </p:txBody>
      </p:sp>
      <p:sp>
        <p:nvSpPr>
          <p:cNvPr id="51205" name="テキスト ボックス 5"/>
          <p:cNvSpPr txBox="1">
            <a:spLocks noChangeArrowheads="1"/>
          </p:cNvSpPr>
          <p:nvPr/>
        </p:nvSpPr>
        <p:spPr bwMode="auto">
          <a:xfrm>
            <a:off x="0" y="0"/>
            <a:ext cx="50847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情報モラルの指導内容（１３）</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FD22140B-746F-4F12-A782-EFB11ACB4BDB}" type="slidenum">
              <a:rPr lang="en-US" altLang="ja-JP" sz="2400" b="1">
                <a:latin typeface="ＭＳ Ｐゴシック" pitchFamily="50" charset="-128"/>
              </a:rPr>
              <a:pPr algn="r"/>
              <a:t>52</a:t>
            </a:fld>
            <a:endParaRPr lang="en-US" altLang="ja-JP" sz="2400" b="1">
              <a:latin typeface="ＭＳ Ｐゴシック" pitchFamily="50" charset="-128"/>
            </a:endParaRPr>
          </a:p>
        </p:txBody>
      </p:sp>
      <p:sp>
        <p:nvSpPr>
          <p:cNvPr id="52227" name="Text Box 4"/>
          <p:cNvSpPr txBox="1">
            <a:spLocks noChangeArrowheads="1"/>
          </p:cNvSpPr>
          <p:nvPr/>
        </p:nvSpPr>
        <p:spPr bwMode="auto">
          <a:xfrm>
            <a:off x="250825" y="836613"/>
            <a:ext cx="8640763" cy="2868612"/>
          </a:xfrm>
          <a:prstGeom prst="rect">
            <a:avLst/>
          </a:prstGeom>
          <a:noFill/>
          <a:ln w="9525">
            <a:noFill/>
            <a:miter lim="800000"/>
            <a:headEnd/>
            <a:tailEnd/>
          </a:ln>
        </p:spPr>
        <p:txBody>
          <a:bodyPr>
            <a:spAutoFit/>
          </a:bodyPr>
          <a:lstStyle/>
          <a:p>
            <a:pPr>
              <a:spcBef>
                <a:spcPct val="50000"/>
              </a:spcBef>
            </a:pPr>
            <a:r>
              <a:rPr lang="ja-JP" altLang="en-US" sz="2800">
                <a:latin typeface="ＭＳ Ｐゴシック" pitchFamily="50" charset="-128"/>
              </a:rPr>
              <a:t>　なお、小中学校については、「情報モラル指導実践キックオフガイド」の情報モラル指導モデルカリキュラム表を新学習指導要領に対応させるべく文部科学省で改訂しました。</a:t>
            </a:r>
          </a:p>
          <a:p>
            <a:pPr>
              <a:spcBef>
                <a:spcPct val="50000"/>
              </a:spcBef>
            </a:pPr>
            <a:r>
              <a:rPr lang="ja-JP" altLang="en-US" sz="2800">
                <a:latin typeface="ＭＳ Ｐゴシック" pitchFamily="50" charset="-128"/>
              </a:rPr>
              <a:t>それは「情報モラル教育実践ガイダンス」で情報モラル指導カリキュラムチェックリストとして紹介されています。 </a:t>
            </a:r>
          </a:p>
        </p:txBody>
      </p:sp>
      <p:pic>
        <p:nvPicPr>
          <p:cNvPr id="52228" name="Picture 4">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92250" y="3933825"/>
            <a:ext cx="1784350" cy="2506663"/>
          </a:xfrm>
          <a:prstGeom prst="rect">
            <a:avLst/>
          </a:prstGeom>
          <a:noFill/>
          <a:ln w="12700">
            <a:solidFill>
              <a:schemeClr val="tx1"/>
            </a:solidFill>
            <a:miter lim="800000"/>
            <a:headEnd/>
            <a:tailEnd/>
          </a:ln>
        </p:spPr>
      </p:pic>
      <p:sp>
        <p:nvSpPr>
          <p:cNvPr id="52229" name="Text Box 5"/>
          <p:cNvSpPr txBox="1">
            <a:spLocks noChangeArrowheads="1"/>
          </p:cNvSpPr>
          <p:nvPr/>
        </p:nvSpPr>
        <p:spPr bwMode="auto">
          <a:xfrm>
            <a:off x="4067175" y="5373688"/>
            <a:ext cx="4248150" cy="1187450"/>
          </a:xfrm>
          <a:prstGeom prst="rect">
            <a:avLst/>
          </a:prstGeom>
          <a:noFill/>
          <a:ln w="9525">
            <a:noFill/>
            <a:miter lim="800000"/>
            <a:headEnd/>
            <a:tailEnd/>
          </a:ln>
        </p:spPr>
        <p:txBody>
          <a:bodyPr>
            <a:spAutoFit/>
          </a:bodyPr>
          <a:lstStyle/>
          <a:p>
            <a:pPr>
              <a:spcBef>
                <a:spcPct val="50000"/>
              </a:spcBef>
            </a:pPr>
            <a:r>
              <a:rPr lang="ja-JP" altLang="en-US" sz="2400"/>
              <a:t>情報モラル指導カリキュラムチェックリストは、後のページで説明します。</a:t>
            </a:r>
            <a:endParaRPr lang="en-US" altLang="ja-JP" sz="24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p>
            <a:fld id="{722805C3-3F60-4B60-A6D9-E99204EDA16E}" type="slidenum">
              <a:rPr lang="en-US" altLang="ja-JP" smtClean="0"/>
              <a:pPr/>
              <a:t>53</a:t>
            </a:fld>
            <a:endParaRPr lang="en-US" altLang="ja-JP" smtClean="0"/>
          </a:p>
        </p:txBody>
      </p:sp>
      <p:sp>
        <p:nvSpPr>
          <p:cNvPr id="53251" name="Rectangle 3"/>
          <p:cNvSpPr>
            <a:spLocks noGrp="1" noChangeArrowheads="1"/>
          </p:cNvSpPr>
          <p:nvPr>
            <p:ph type="body" idx="1"/>
          </p:nvPr>
        </p:nvSpPr>
        <p:spPr>
          <a:xfrm>
            <a:off x="250825" y="1600200"/>
            <a:ext cx="8435975" cy="4525963"/>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３　情報モラルの指導（実践編）</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7351AC24-7C83-460B-972F-04CE58E7AA1F}" type="slidenum">
              <a:rPr lang="en-US" altLang="ja-JP"/>
              <a:pPr>
                <a:defRPr/>
              </a:pPr>
              <a:t>54</a:t>
            </a:fld>
            <a:endParaRPr lang="en-US" altLang="ja-JP"/>
          </a:p>
        </p:txBody>
      </p:sp>
      <p:sp>
        <p:nvSpPr>
          <p:cNvPr id="37890" name="正方形/長方形 3"/>
          <p:cNvSpPr>
            <a:spLocks noChangeArrowheads="1"/>
          </p:cNvSpPr>
          <p:nvPr/>
        </p:nvSpPr>
        <p:spPr bwMode="auto">
          <a:xfrm>
            <a:off x="571500" y="1500188"/>
            <a:ext cx="8143875" cy="3108325"/>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2800" dirty="0"/>
              <a:t>「各教科等の指導に当たっては，児童がコンピュータや情報通信ネットワークなどの情報手段に慣れ親しみ，コンピュータで文字を入力するなどの基本的な操作や情報モラルを身に付け，適切に活用できるようにするための学習活動を充実するとともに，これらの情報手段に加え視聴覚教材や教育機器などの教材・教具の適切な活用を図ること。」</a:t>
            </a:r>
          </a:p>
        </p:txBody>
      </p:sp>
      <p:sp>
        <p:nvSpPr>
          <p:cNvPr id="54275"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「総則」</a:t>
            </a:r>
          </a:p>
        </p:txBody>
      </p:sp>
      <p:cxnSp>
        <p:nvCxnSpPr>
          <p:cNvPr id="5" name="直線コネクタ 4"/>
          <p:cNvCxnSpPr/>
          <p:nvPr/>
        </p:nvCxnSpPr>
        <p:spPr>
          <a:xfrm>
            <a:off x="3357563" y="3214688"/>
            <a:ext cx="13573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357313" y="3214688"/>
            <a:ext cx="15716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3B508D3-F037-4BC3-AECE-F2D1748F4271}" type="slidenum">
              <a:rPr lang="en-US" altLang="ja-JP"/>
              <a:pPr>
                <a:defRPr/>
              </a:pPr>
              <a:t>55</a:t>
            </a:fld>
            <a:endParaRPr lang="en-US" altLang="ja-JP"/>
          </a:p>
        </p:txBody>
      </p:sp>
      <p:sp>
        <p:nvSpPr>
          <p:cNvPr id="55298" name="正方形/長方形 4"/>
          <p:cNvSpPr>
            <a:spLocks noChangeArrowheads="1"/>
          </p:cNvSpPr>
          <p:nvPr/>
        </p:nvSpPr>
        <p:spPr bwMode="auto">
          <a:xfrm>
            <a:off x="468313" y="0"/>
            <a:ext cx="7011987"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a:t>
            </a:r>
            <a:r>
              <a:rPr lang="ja-JP" altLang="ja-JP" sz="4000"/>
              <a:t>国語</a:t>
            </a:r>
            <a:r>
              <a:rPr lang="ja-JP" altLang="en-US" sz="4000"/>
              <a:t>５．６年（解説）」</a:t>
            </a:r>
          </a:p>
        </p:txBody>
      </p:sp>
      <p:sp>
        <p:nvSpPr>
          <p:cNvPr id="5" name="正方形/長方形 4"/>
          <p:cNvSpPr/>
          <p:nvPr/>
        </p:nvSpPr>
        <p:spPr>
          <a:xfrm>
            <a:off x="785813" y="1928813"/>
            <a:ext cx="7572375" cy="18161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a:t>
            </a:r>
            <a:r>
              <a:rPr lang="ja-JP" altLang="en-US" sz="2800" dirty="0"/>
              <a:t>出典については必ず明記するとともに、引用部分が適切な量になるよう指導する必要がある。このような指導が</a:t>
            </a:r>
            <a:r>
              <a:rPr lang="ja-JP" altLang="ja-JP" sz="2800" dirty="0"/>
              <a:t>、</a:t>
            </a:r>
            <a:r>
              <a:rPr lang="ja-JP" altLang="en-US" sz="2800" dirty="0"/>
              <a:t>著作権を尊重し、保護することにつながる</a:t>
            </a:r>
            <a:r>
              <a:rPr lang="ja-JP" altLang="ja-JP" sz="2800" dirty="0"/>
              <a:t>」</a:t>
            </a:r>
            <a:endParaRPr lang="ja-JP" altLang="en-US" dirty="0"/>
          </a:p>
        </p:txBody>
      </p:sp>
      <p:cxnSp>
        <p:nvCxnSpPr>
          <p:cNvPr id="6" name="直線コネクタ 5"/>
          <p:cNvCxnSpPr/>
          <p:nvPr/>
        </p:nvCxnSpPr>
        <p:spPr>
          <a:xfrm>
            <a:off x="3714750" y="3286125"/>
            <a:ext cx="385762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E4F71A10-B66A-4D69-9CE7-3B7CF0B7B24A}" type="slidenum">
              <a:rPr lang="en-US" altLang="ja-JP"/>
              <a:pPr>
                <a:defRPr/>
              </a:pPr>
              <a:t>56</a:t>
            </a:fld>
            <a:endParaRPr lang="en-US" altLang="ja-JP"/>
          </a:p>
        </p:txBody>
      </p:sp>
      <p:sp>
        <p:nvSpPr>
          <p:cNvPr id="2" name="正方形/長方形 1"/>
          <p:cNvSpPr/>
          <p:nvPr/>
        </p:nvSpPr>
        <p:spPr>
          <a:xfrm>
            <a:off x="500063" y="1714500"/>
            <a:ext cx="8286750" cy="13843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2800" dirty="0"/>
              <a:t>「</a:t>
            </a:r>
            <a:r>
              <a:rPr lang="ja-JP" altLang="en-US" sz="2800" dirty="0"/>
              <a:t>・・・情報化の進展は国民の生活に大きな影響を及ぼしていることや情報の有効な活用が大切であることを考えるようにする。</a:t>
            </a:r>
            <a:r>
              <a:rPr lang="ja-JP" altLang="ja-JP" sz="2800" dirty="0"/>
              <a:t>」</a:t>
            </a:r>
            <a:endParaRPr lang="ja-JP" altLang="ja-JP" sz="2400" dirty="0">
              <a:cs typeface="ＭＳ Ｐゴシック" pitchFamily="50" charset="-128"/>
            </a:endParaRPr>
          </a:p>
        </p:txBody>
      </p:sp>
      <p:sp>
        <p:nvSpPr>
          <p:cNvPr id="56323" name="正方形/長方形 4"/>
          <p:cNvSpPr>
            <a:spLocks noChangeArrowheads="1"/>
          </p:cNvSpPr>
          <p:nvPr/>
        </p:nvSpPr>
        <p:spPr bwMode="auto">
          <a:xfrm>
            <a:off x="684213" y="0"/>
            <a:ext cx="4781550"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「社会５年」</a:t>
            </a:r>
          </a:p>
        </p:txBody>
      </p:sp>
      <p:cxnSp>
        <p:nvCxnSpPr>
          <p:cNvPr id="4" name="直線コネクタ 3"/>
          <p:cNvCxnSpPr/>
          <p:nvPr/>
        </p:nvCxnSpPr>
        <p:spPr>
          <a:xfrm>
            <a:off x="1331913" y="2205038"/>
            <a:ext cx="640873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9905ACAD-AB57-4099-941A-C00B10E07E81}" type="slidenum">
              <a:rPr lang="en-US" altLang="ja-JP"/>
              <a:pPr>
                <a:defRPr/>
              </a:pPr>
              <a:t>57</a:t>
            </a:fld>
            <a:endParaRPr lang="en-US" altLang="ja-JP"/>
          </a:p>
        </p:txBody>
      </p:sp>
      <p:sp>
        <p:nvSpPr>
          <p:cNvPr id="2" name="正方形/長方形 1"/>
          <p:cNvSpPr/>
          <p:nvPr/>
        </p:nvSpPr>
        <p:spPr>
          <a:xfrm>
            <a:off x="214313" y="2428875"/>
            <a:ext cx="8429625" cy="5842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3200" dirty="0"/>
              <a:t>「・・情報モラル</a:t>
            </a:r>
            <a:r>
              <a:rPr lang="ja-JP" altLang="en-US" sz="3200" dirty="0"/>
              <a:t>に関する</a:t>
            </a:r>
            <a:r>
              <a:rPr lang="ja-JP" altLang="ja-JP" sz="3200" dirty="0"/>
              <a:t>指導に留意すること。」</a:t>
            </a:r>
            <a:endParaRPr lang="ja-JP" altLang="ja-JP" sz="3200" dirty="0">
              <a:cs typeface="ＭＳ Ｐゴシック" pitchFamily="50" charset="-128"/>
            </a:endParaRPr>
          </a:p>
        </p:txBody>
      </p:sp>
      <p:sp>
        <p:nvSpPr>
          <p:cNvPr id="57347" name="正方形/長方形 4"/>
          <p:cNvSpPr>
            <a:spLocks noChangeArrowheads="1"/>
          </p:cNvSpPr>
          <p:nvPr/>
        </p:nvSpPr>
        <p:spPr bwMode="auto">
          <a:xfrm>
            <a:off x="611188"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「道徳」</a:t>
            </a:r>
          </a:p>
        </p:txBody>
      </p:sp>
      <p:cxnSp>
        <p:nvCxnSpPr>
          <p:cNvPr id="4" name="直線コネクタ 3"/>
          <p:cNvCxnSpPr/>
          <p:nvPr/>
        </p:nvCxnSpPr>
        <p:spPr>
          <a:xfrm>
            <a:off x="1042988" y="2997200"/>
            <a:ext cx="424973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a:spLocks noGrp="1" noChangeArrowheads="1"/>
          </p:cNvSpPr>
          <p:nvPr>
            <p:ph type="sldNum" sz="quarter" idx="12"/>
          </p:nvPr>
        </p:nvSpPr>
        <p:spPr>
          <a:ln/>
        </p:spPr>
        <p:txBody>
          <a:bodyPr/>
          <a:lstStyle/>
          <a:p>
            <a:pPr>
              <a:defRPr/>
            </a:pPr>
            <a:fld id="{9DB01D68-BAFC-4532-884C-03B4EFA1FB49}" type="slidenum">
              <a:rPr lang="en-US" altLang="ja-JP"/>
              <a:pPr>
                <a:defRPr/>
              </a:pPr>
              <a:t>58</a:t>
            </a:fld>
            <a:endParaRPr lang="en-US" altLang="ja-JP"/>
          </a:p>
        </p:txBody>
      </p:sp>
      <p:sp>
        <p:nvSpPr>
          <p:cNvPr id="2" name="正方形/長方形 1"/>
          <p:cNvSpPr/>
          <p:nvPr/>
        </p:nvSpPr>
        <p:spPr>
          <a:xfrm>
            <a:off x="468313" y="1557338"/>
            <a:ext cx="8424862" cy="3538537"/>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3200" dirty="0"/>
              <a:t>　指導に際しては，情報モラルにかかわる題材を生かして話合いを深めたり，コンピュータによる疑似体験を授業の一部に取り入れたり，児童の生活体験の中の情報モラルにかかわる体験を想起させたりする工夫などが考えられる。</a:t>
            </a:r>
            <a:endParaRPr lang="en-US" altLang="ja-JP" sz="3200" dirty="0"/>
          </a:p>
          <a:p>
            <a:pPr>
              <a:defRPr/>
            </a:pPr>
            <a:r>
              <a:rPr lang="ja-JP" altLang="en-US" sz="3200" dirty="0"/>
              <a:t>　創意ある多様な工夫が生み出されることが期待される。</a:t>
            </a:r>
          </a:p>
        </p:txBody>
      </p:sp>
      <p:sp>
        <p:nvSpPr>
          <p:cNvPr id="58371" name="正方形/長方形 4"/>
          <p:cNvSpPr>
            <a:spLocks noChangeArrowheads="1"/>
          </p:cNvSpPr>
          <p:nvPr/>
        </p:nvSpPr>
        <p:spPr bwMode="auto">
          <a:xfrm>
            <a:off x="539750" y="0"/>
            <a:ext cx="5456238"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「道徳」（解説）</a:t>
            </a:r>
          </a:p>
        </p:txBody>
      </p:sp>
      <p:grpSp>
        <p:nvGrpSpPr>
          <p:cNvPr id="3" name="グループ化 12"/>
          <p:cNvGrpSpPr>
            <a:grpSpLocks/>
          </p:cNvGrpSpPr>
          <p:nvPr/>
        </p:nvGrpSpPr>
        <p:grpSpPr bwMode="auto">
          <a:xfrm>
            <a:off x="539750" y="2133600"/>
            <a:ext cx="7920038" cy="431800"/>
            <a:chOff x="539552" y="2132856"/>
            <a:chExt cx="7920880" cy="432048"/>
          </a:xfrm>
        </p:grpSpPr>
        <p:cxnSp>
          <p:nvCxnSpPr>
            <p:cNvPr id="5" name="直線コネクタ 4"/>
            <p:cNvCxnSpPr/>
            <p:nvPr/>
          </p:nvCxnSpPr>
          <p:spPr>
            <a:xfrm>
              <a:off x="3779984" y="2132856"/>
              <a:ext cx="468044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539552" y="2564904"/>
              <a:ext cx="424860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 name="グループ化 13"/>
          <p:cNvGrpSpPr>
            <a:grpSpLocks/>
          </p:cNvGrpSpPr>
          <p:nvPr/>
        </p:nvGrpSpPr>
        <p:grpSpPr bwMode="auto">
          <a:xfrm>
            <a:off x="539750" y="2565400"/>
            <a:ext cx="7920038" cy="503238"/>
            <a:chOff x="539552" y="2564904"/>
            <a:chExt cx="7920880" cy="504056"/>
          </a:xfrm>
        </p:grpSpPr>
        <p:cxnSp>
          <p:nvCxnSpPr>
            <p:cNvPr id="10" name="直線コネクタ 9"/>
            <p:cNvCxnSpPr/>
            <p:nvPr/>
          </p:nvCxnSpPr>
          <p:spPr>
            <a:xfrm>
              <a:off x="5724878" y="2564904"/>
              <a:ext cx="273555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539552" y="3068960"/>
              <a:ext cx="626494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グループ化 15"/>
          <p:cNvGrpSpPr>
            <a:grpSpLocks/>
          </p:cNvGrpSpPr>
          <p:nvPr/>
        </p:nvGrpSpPr>
        <p:grpSpPr bwMode="auto">
          <a:xfrm>
            <a:off x="539750" y="3068638"/>
            <a:ext cx="7993063" cy="1008062"/>
            <a:chOff x="539552" y="3068960"/>
            <a:chExt cx="7992888" cy="1008112"/>
          </a:xfrm>
        </p:grpSpPr>
        <p:cxnSp>
          <p:nvCxnSpPr>
            <p:cNvPr id="6" name="直線コネクタ 5"/>
            <p:cNvCxnSpPr/>
            <p:nvPr/>
          </p:nvCxnSpPr>
          <p:spPr>
            <a:xfrm>
              <a:off x="539552" y="3573810"/>
              <a:ext cx="799288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539552" y="4077072"/>
              <a:ext cx="338447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7811731" y="3068960"/>
              <a:ext cx="720709" cy="793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p>
            <a:fld id="{EDE6FD2F-E709-46AF-B2A8-C4B4D41BB93A}" type="slidenum">
              <a:rPr lang="en-US" altLang="ja-JP" smtClean="0"/>
              <a:pPr/>
              <a:t>59</a:t>
            </a:fld>
            <a:endParaRPr lang="en-US" altLang="ja-JP" smtClean="0"/>
          </a:p>
        </p:txBody>
      </p:sp>
      <p:sp>
        <p:nvSpPr>
          <p:cNvPr id="59395" name="正方形/長方形 8"/>
          <p:cNvSpPr>
            <a:spLocks noChangeArrowheads="1"/>
          </p:cNvSpPr>
          <p:nvPr/>
        </p:nvSpPr>
        <p:spPr bwMode="auto">
          <a:xfrm>
            <a:off x="0" y="0"/>
            <a:ext cx="5427663" cy="584200"/>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道徳の授業の指導上の留意点</a:t>
            </a:r>
          </a:p>
        </p:txBody>
      </p:sp>
      <p:sp>
        <p:nvSpPr>
          <p:cNvPr id="4" name="正方形/長方形 3"/>
          <p:cNvSpPr/>
          <p:nvPr/>
        </p:nvSpPr>
        <p:spPr>
          <a:xfrm>
            <a:off x="323850" y="3068638"/>
            <a:ext cx="2735263" cy="708025"/>
          </a:xfrm>
          <a:prstGeom prst="rect">
            <a:avLst/>
          </a:prstGeom>
        </p:spPr>
        <p:style>
          <a:lnRef idx="1">
            <a:schemeClr val="accent5"/>
          </a:lnRef>
          <a:fillRef idx="3">
            <a:schemeClr val="accent5"/>
          </a:fillRef>
          <a:effectRef idx="2">
            <a:schemeClr val="accent5"/>
          </a:effectRef>
          <a:fontRef idx="minor">
            <a:schemeClr val="lt1"/>
          </a:fontRef>
        </p:style>
        <p:txBody>
          <a:bodyPr>
            <a:spAutoFit/>
          </a:bodyPr>
          <a:lstStyle/>
          <a:p>
            <a:pPr>
              <a:defRPr/>
            </a:pPr>
            <a:r>
              <a:rPr lang="ja-JP" altLang="en-US" sz="4000" dirty="0">
                <a:solidFill>
                  <a:schemeClr val="bg1"/>
                </a:solidFill>
              </a:rPr>
              <a:t>道徳の時間</a:t>
            </a:r>
          </a:p>
        </p:txBody>
      </p:sp>
      <p:sp>
        <p:nvSpPr>
          <p:cNvPr id="5" name="正方形/長方形 4"/>
          <p:cNvSpPr/>
          <p:nvPr/>
        </p:nvSpPr>
        <p:spPr>
          <a:xfrm>
            <a:off x="3276600" y="1341438"/>
            <a:ext cx="5472113" cy="1384300"/>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defRPr/>
            </a:pPr>
            <a:r>
              <a:rPr lang="ja-JP" altLang="en-US" sz="2800" dirty="0"/>
              <a:t>道徳的価値の自覚及び自己の生き方についての考えを深めることを通して道徳的実践力を育成する</a:t>
            </a:r>
          </a:p>
        </p:txBody>
      </p:sp>
      <p:sp>
        <p:nvSpPr>
          <p:cNvPr id="6" name="正方形/長方形 5"/>
          <p:cNvSpPr/>
          <p:nvPr/>
        </p:nvSpPr>
        <p:spPr>
          <a:xfrm>
            <a:off x="3276600" y="4076700"/>
            <a:ext cx="5472113" cy="13858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defRPr/>
            </a:pPr>
            <a:r>
              <a:rPr lang="ja-JP" altLang="en-US" sz="2800" dirty="0"/>
              <a:t>情報機器の使い方やインターネットの操作，危険回避の方法やその際の行動の具体的な練習を行う</a:t>
            </a:r>
          </a:p>
        </p:txBody>
      </p:sp>
      <p:sp>
        <p:nvSpPr>
          <p:cNvPr id="59399" name="テキスト ボックス 6"/>
          <p:cNvSpPr txBox="1">
            <a:spLocks noChangeArrowheads="1"/>
          </p:cNvSpPr>
          <p:nvPr/>
        </p:nvSpPr>
        <p:spPr bwMode="auto">
          <a:xfrm>
            <a:off x="1763713" y="1412875"/>
            <a:ext cx="1662112" cy="1223963"/>
          </a:xfrm>
          <a:prstGeom prst="rect">
            <a:avLst/>
          </a:prstGeom>
          <a:noFill/>
          <a:ln w="9525">
            <a:noFill/>
            <a:miter lim="800000"/>
            <a:headEnd/>
            <a:tailEnd/>
          </a:ln>
        </p:spPr>
        <p:txBody>
          <a:bodyPr vert="eaVert">
            <a:spAutoFit/>
          </a:bodyPr>
          <a:lstStyle/>
          <a:p>
            <a:r>
              <a:rPr lang="ja-JP" altLang="en-US" sz="9600"/>
              <a:t>○</a:t>
            </a:r>
          </a:p>
        </p:txBody>
      </p:sp>
      <p:sp>
        <p:nvSpPr>
          <p:cNvPr id="59400" name="テキスト ボックス 7"/>
          <p:cNvSpPr txBox="1">
            <a:spLocks noChangeArrowheads="1"/>
          </p:cNvSpPr>
          <p:nvPr/>
        </p:nvSpPr>
        <p:spPr bwMode="auto">
          <a:xfrm>
            <a:off x="1619250" y="4005263"/>
            <a:ext cx="2032000" cy="1584325"/>
          </a:xfrm>
          <a:prstGeom prst="rect">
            <a:avLst/>
          </a:prstGeom>
          <a:noFill/>
          <a:ln w="9525">
            <a:noFill/>
            <a:miter lim="800000"/>
            <a:headEnd/>
            <a:tailEnd/>
          </a:ln>
        </p:spPr>
        <p:txBody>
          <a:bodyPr vert="eaVert">
            <a:spAutoFit/>
          </a:bodyPr>
          <a:lstStyle/>
          <a:p>
            <a:r>
              <a:rPr lang="en-US" altLang="ja-JP" sz="12000"/>
              <a:t>×</a:t>
            </a:r>
            <a:endParaRPr lang="ja-JP" altLang="en-US" sz="1200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p:spPr>
        <p:txBody>
          <a:bodyPr/>
          <a:lstStyle/>
          <a:p>
            <a:fld id="{C666F659-3330-4450-9A74-B52898C0E5C9}" type="slidenum">
              <a:rPr lang="en-US" altLang="ja-JP" smtClean="0"/>
              <a:pPr/>
              <a:t>6</a:t>
            </a:fld>
            <a:endParaRPr lang="en-US" altLang="ja-JP" smtClean="0"/>
          </a:p>
        </p:txBody>
      </p:sp>
      <p:pic>
        <p:nvPicPr>
          <p:cNvPr id="13315" name="Picture 18"/>
          <p:cNvPicPr>
            <a:picLocks noChangeAspect="1" noChangeArrowheads="1"/>
          </p:cNvPicPr>
          <p:nvPr/>
        </p:nvPicPr>
        <p:blipFill>
          <a:blip r:embed="rId3" cstate="print"/>
          <a:srcRect/>
          <a:stretch>
            <a:fillRect/>
          </a:stretch>
        </p:blipFill>
        <p:spPr bwMode="auto">
          <a:xfrm>
            <a:off x="323850" y="4437063"/>
            <a:ext cx="2808288" cy="2405062"/>
          </a:xfrm>
          <a:prstGeom prst="rect">
            <a:avLst/>
          </a:prstGeom>
          <a:noFill/>
          <a:ln w="9525">
            <a:noFill/>
            <a:miter lim="800000"/>
            <a:headEnd/>
            <a:tailEnd/>
          </a:ln>
        </p:spPr>
      </p:pic>
      <p:sp>
        <p:nvSpPr>
          <p:cNvPr id="13316"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本講義の目的</a:t>
            </a:r>
          </a:p>
        </p:txBody>
      </p:sp>
      <p:sp>
        <p:nvSpPr>
          <p:cNvPr id="7" name="テキスト ボックス 6"/>
          <p:cNvSpPr txBox="1"/>
          <p:nvPr/>
        </p:nvSpPr>
        <p:spPr>
          <a:xfrm>
            <a:off x="468313" y="2276475"/>
            <a:ext cx="2232025" cy="13843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2800" dirty="0">
                <a:ea typeface="HGP創英角ｺﾞｼｯｸUB" pitchFamily="50" charset="-128"/>
              </a:rPr>
              <a:t>「ネット社会の歩き方」講師育成セミナー</a:t>
            </a:r>
            <a:endParaRPr lang="ja-JP" altLang="en-US" sz="2800" dirty="0"/>
          </a:p>
        </p:txBody>
      </p:sp>
      <p:sp>
        <p:nvSpPr>
          <p:cNvPr id="8" name="上矢印 7"/>
          <p:cNvSpPr>
            <a:spLocks noChangeArrowheads="1"/>
          </p:cNvSpPr>
          <p:nvPr/>
        </p:nvSpPr>
        <p:spPr bwMode="auto">
          <a:xfrm>
            <a:off x="1258888" y="3716338"/>
            <a:ext cx="720725" cy="360362"/>
          </a:xfrm>
          <a:prstGeom prst="upArrow">
            <a:avLst>
              <a:gd name="adj1" fmla="val 49778"/>
              <a:gd name="adj2" fmla="val 52866"/>
            </a:avLst>
          </a:prstGeom>
          <a:gradFill rotWithShape="1">
            <a:gsLst>
              <a:gs pos="0">
                <a:srgbClr val="CB6C1D"/>
              </a:gs>
              <a:gs pos="80000">
                <a:srgbClr val="FF8F2A"/>
              </a:gs>
              <a:gs pos="100000">
                <a:srgbClr val="FF8F26"/>
              </a:gs>
            </a:gsLst>
            <a:lin ang="16200000"/>
          </a:gradFill>
          <a:ln w="9525" algn="ctr">
            <a:solidFill>
              <a:srgbClr val="F69240"/>
            </a:solidFill>
            <a:miter lim="800000"/>
            <a:headEnd/>
            <a:tailEnd/>
          </a:ln>
          <a:effectLst>
            <a:outerShdw dist="23000" dir="5400000" rotWithShape="0">
              <a:srgbClr val="000000">
                <a:alpha val="34999"/>
              </a:srgbClr>
            </a:outerShdw>
          </a:effectLst>
        </p:spPr>
        <p:txBody>
          <a:bodyPr anchor="ctr"/>
          <a:lstStyle/>
          <a:p>
            <a:pPr algn="ctr">
              <a:defRPr/>
            </a:pPr>
            <a:endParaRPr lang="ja-JP" altLang="en-US">
              <a:solidFill>
                <a:schemeClr val="lt1"/>
              </a:solidFill>
              <a:latin typeface="+mn-lt"/>
              <a:ea typeface="+mn-ea"/>
            </a:endParaRPr>
          </a:p>
        </p:txBody>
      </p:sp>
      <p:sp>
        <p:nvSpPr>
          <p:cNvPr id="9" name="上矢印 8"/>
          <p:cNvSpPr>
            <a:spLocks noChangeArrowheads="1"/>
          </p:cNvSpPr>
          <p:nvPr/>
        </p:nvSpPr>
        <p:spPr bwMode="auto">
          <a:xfrm rot="4000482">
            <a:off x="3066256" y="2016919"/>
            <a:ext cx="360363" cy="879475"/>
          </a:xfrm>
          <a:prstGeom prst="upArrow">
            <a:avLst>
              <a:gd name="adj1" fmla="val 50000"/>
              <a:gd name="adj2" fmla="val 49997"/>
            </a:avLst>
          </a:prstGeom>
          <a:gradFill rotWithShape="1">
            <a:gsLst>
              <a:gs pos="0">
                <a:srgbClr val="2787A0"/>
              </a:gs>
              <a:gs pos="80000">
                <a:srgbClr val="36B1D2"/>
              </a:gs>
              <a:gs pos="100000">
                <a:srgbClr val="34B3D6"/>
              </a:gs>
            </a:gsLst>
            <a:lin ang="16200000"/>
          </a:gradFill>
          <a:ln w="9525" algn="ctr">
            <a:solidFill>
              <a:srgbClr val="46AAC5"/>
            </a:solidFill>
            <a:miter lim="800000"/>
            <a:headEnd/>
            <a:tailEnd/>
          </a:ln>
          <a:effectLst>
            <a:outerShdw dist="23000" dir="5400000" rotWithShape="0">
              <a:srgbClr val="000000">
                <a:alpha val="34999"/>
              </a:srgbClr>
            </a:outerShdw>
          </a:effectLst>
        </p:spPr>
        <p:txBody>
          <a:bodyPr rot="10800000" vert="eaVert" anchor="ctr"/>
          <a:lstStyle/>
          <a:p>
            <a:pPr algn="ctr">
              <a:defRPr/>
            </a:pPr>
            <a:endParaRPr lang="ja-JP" altLang="en-US">
              <a:solidFill>
                <a:schemeClr val="lt1"/>
              </a:solidFill>
              <a:latin typeface="+mn-lt"/>
              <a:ea typeface="+mn-ea"/>
            </a:endParaRPr>
          </a:p>
        </p:txBody>
      </p:sp>
      <p:sp>
        <p:nvSpPr>
          <p:cNvPr id="10" name="上矢印 9"/>
          <p:cNvSpPr/>
          <p:nvPr/>
        </p:nvSpPr>
        <p:spPr>
          <a:xfrm rot="7249705">
            <a:off x="3065463" y="3151188"/>
            <a:ext cx="360362" cy="887412"/>
          </a:xfrm>
          <a:prstGeom prst="upArrow">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ja-JP" altLang="en-US"/>
          </a:p>
        </p:txBody>
      </p:sp>
      <p:sp>
        <p:nvSpPr>
          <p:cNvPr id="12" name="テキスト ボックス 11"/>
          <p:cNvSpPr txBox="1"/>
          <p:nvPr/>
        </p:nvSpPr>
        <p:spPr>
          <a:xfrm>
            <a:off x="3708400" y="1341438"/>
            <a:ext cx="2519363" cy="178435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endParaRPr lang="en-US" altLang="ja-JP" dirty="0"/>
          </a:p>
          <a:p>
            <a:pPr algn="ctr">
              <a:defRPr/>
            </a:pPr>
            <a:r>
              <a:rPr lang="ja-JP" altLang="en-US" sz="3600" dirty="0"/>
              <a:t>校内研修</a:t>
            </a:r>
            <a:endParaRPr lang="en-US" altLang="ja-JP" sz="3600" dirty="0"/>
          </a:p>
          <a:p>
            <a:pPr algn="ctr">
              <a:defRPr/>
            </a:pPr>
            <a:endParaRPr lang="en-US" altLang="ja-JP" dirty="0"/>
          </a:p>
          <a:p>
            <a:pPr algn="ctr">
              <a:defRPr/>
            </a:pPr>
            <a:r>
              <a:rPr lang="ja-JP" altLang="en-US" sz="2000" dirty="0"/>
              <a:t>学校現場の先生</a:t>
            </a:r>
            <a:endParaRPr lang="en-US" altLang="ja-JP" sz="2000" dirty="0"/>
          </a:p>
          <a:p>
            <a:pPr algn="ctr">
              <a:defRPr/>
            </a:pPr>
            <a:endParaRPr lang="ja-JP" altLang="en-US" dirty="0"/>
          </a:p>
        </p:txBody>
      </p:sp>
      <p:sp>
        <p:nvSpPr>
          <p:cNvPr id="13" name="テキスト ボックス 12"/>
          <p:cNvSpPr txBox="1"/>
          <p:nvPr/>
        </p:nvSpPr>
        <p:spPr>
          <a:xfrm>
            <a:off x="3708400" y="3573463"/>
            <a:ext cx="2519363" cy="194627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a:defRPr/>
            </a:pPr>
            <a:endParaRPr lang="en-US" altLang="ja-JP" sz="1050" dirty="0"/>
          </a:p>
          <a:p>
            <a:pPr algn="ctr">
              <a:defRPr/>
            </a:pPr>
            <a:r>
              <a:rPr lang="ja-JP" altLang="en-US" sz="3600" dirty="0"/>
              <a:t>教育委員会主催の研修</a:t>
            </a:r>
            <a:endParaRPr lang="en-US" altLang="ja-JP" dirty="0"/>
          </a:p>
          <a:p>
            <a:pPr algn="ctr">
              <a:defRPr/>
            </a:pPr>
            <a:endParaRPr lang="en-US" altLang="ja-JP" dirty="0"/>
          </a:p>
          <a:p>
            <a:pPr algn="ctr">
              <a:defRPr/>
            </a:pPr>
            <a:r>
              <a:rPr lang="ja-JP" altLang="en-US" sz="2000" dirty="0"/>
              <a:t>教育委員会の先生</a:t>
            </a:r>
            <a:endParaRPr lang="en-US" altLang="ja-JP" sz="2000" dirty="0"/>
          </a:p>
        </p:txBody>
      </p:sp>
      <p:sp>
        <p:nvSpPr>
          <p:cNvPr id="18" name="V 字形矢印 17"/>
          <p:cNvSpPr/>
          <p:nvPr/>
        </p:nvSpPr>
        <p:spPr>
          <a:xfrm>
            <a:off x="6445250" y="1773238"/>
            <a:ext cx="935038" cy="3095625"/>
          </a:xfrm>
          <a:prstGeom prst="notchedRightArrow">
            <a:avLst>
              <a:gd name="adj1" fmla="val 28101"/>
              <a:gd name="adj2" fmla="val 62073"/>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ja-JP" altLang="en-US"/>
          </a:p>
        </p:txBody>
      </p:sp>
      <p:sp>
        <p:nvSpPr>
          <p:cNvPr id="19" name="テキスト ボックス 18"/>
          <p:cNvSpPr txBox="1"/>
          <p:nvPr/>
        </p:nvSpPr>
        <p:spPr>
          <a:xfrm>
            <a:off x="7564438" y="765175"/>
            <a:ext cx="1108075" cy="5976938"/>
          </a:xfrm>
          <a:prstGeom prst="rect">
            <a:avLst/>
          </a:prstGeom>
        </p:spPr>
        <p:style>
          <a:lnRef idx="1">
            <a:schemeClr val="accent2"/>
          </a:lnRef>
          <a:fillRef idx="2">
            <a:schemeClr val="accent2"/>
          </a:fillRef>
          <a:effectRef idx="1">
            <a:schemeClr val="accent2"/>
          </a:effectRef>
          <a:fontRef idx="minor">
            <a:schemeClr val="dk1"/>
          </a:fontRef>
        </p:style>
        <p:txBody>
          <a:bodyPr vert="eaVert">
            <a:spAutoFit/>
          </a:bodyPr>
          <a:lstStyle/>
          <a:p>
            <a:pPr>
              <a:defRPr/>
            </a:pPr>
            <a:r>
              <a:rPr lang="ja-JP" altLang="en-US" sz="3000">
                <a:solidFill>
                  <a:srgbClr val="000000"/>
                </a:solidFill>
              </a:rPr>
              <a:t>すべての先生が情報モラル教育を、</a:t>
            </a:r>
          </a:p>
          <a:p>
            <a:pPr>
              <a:defRPr/>
            </a:pPr>
            <a:r>
              <a:rPr lang="ja-JP" altLang="en-US" sz="3000">
                <a:solidFill>
                  <a:srgbClr val="000000"/>
                </a:solidFill>
              </a:rPr>
              <a:t>すべての教科等で情報モラル教育を</a:t>
            </a:r>
          </a:p>
        </p:txBody>
      </p:sp>
      <p:sp>
        <p:nvSpPr>
          <p:cNvPr id="4" name="正方形/長方形 3"/>
          <p:cNvSpPr/>
          <p:nvPr/>
        </p:nvSpPr>
        <p:spPr>
          <a:xfrm>
            <a:off x="539750" y="4076700"/>
            <a:ext cx="2241550" cy="376238"/>
          </a:xfrm>
          <a:prstGeom prst="rect">
            <a:avLst/>
          </a:prstGeom>
        </p:spPr>
        <p:style>
          <a:lnRef idx="1">
            <a:schemeClr val="accent6"/>
          </a:lnRef>
          <a:fillRef idx="3">
            <a:schemeClr val="accent6"/>
          </a:fillRef>
          <a:effectRef idx="2">
            <a:schemeClr val="accent6"/>
          </a:effectRef>
          <a:fontRef idx="minor">
            <a:schemeClr val="lt1"/>
          </a:fontRef>
        </p:style>
        <p:txBody>
          <a:bodyPr wrap="none">
            <a:spAutoFit/>
          </a:bodyPr>
          <a:lstStyle/>
          <a:p>
            <a:pPr>
              <a:defRPr/>
            </a:pPr>
            <a:r>
              <a:rPr lang="ja-JP" altLang="en-US" dirty="0">
                <a:solidFill>
                  <a:schemeClr val="bg1"/>
                </a:solidFill>
                <a:ea typeface="HGP創英角ｺﾞｼｯｸUB" pitchFamily="50" charset="-128"/>
              </a:rPr>
              <a:t>「ネット社会の歩き方」</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ssolve">
                                      <p:cBhvr>
                                        <p:cTn id="18" dur="500"/>
                                        <p:tgtEl>
                                          <p:spTgt spid="12"/>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P spid="13" grpId="0" animBg="1"/>
      <p:bldP spid="18" grpId="0" animBg="1"/>
      <p:bldP spid="1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1D103B65-BCE2-4A83-8AF1-C623D917B0AA}" type="slidenum">
              <a:rPr lang="en-US" altLang="ja-JP"/>
              <a:pPr>
                <a:defRPr/>
              </a:pPr>
              <a:t>60</a:t>
            </a:fld>
            <a:endParaRPr lang="en-US" altLang="ja-JP"/>
          </a:p>
        </p:txBody>
      </p:sp>
      <p:sp>
        <p:nvSpPr>
          <p:cNvPr id="2" name="正方形/長方形 1"/>
          <p:cNvSpPr/>
          <p:nvPr/>
        </p:nvSpPr>
        <p:spPr>
          <a:xfrm>
            <a:off x="500063" y="1714500"/>
            <a:ext cx="8072437" cy="2246313"/>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2800" dirty="0"/>
              <a:t>「情報に関する学習を行う際には，問題の解決や探究活動に取り組むことを通して，情報を収集・整理・発信したり，情報が日常生活や社会に与える影響を考えたりするなどの学習活動が行われるようにすること。」</a:t>
            </a:r>
            <a:endParaRPr lang="ja-JP" altLang="ja-JP" sz="2400" dirty="0">
              <a:cs typeface="ＭＳ Ｐゴシック" pitchFamily="50" charset="-128"/>
            </a:endParaRPr>
          </a:p>
        </p:txBody>
      </p:sp>
      <p:sp>
        <p:nvSpPr>
          <p:cNvPr id="60419" name="正方形/長方形 4"/>
          <p:cNvSpPr>
            <a:spLocks noChangeArrowheads="1"/>
          </p:cNvSpPr>
          <p:nvPr/>
        </p:nvSpPr>
        <p:spPr bwMode="auto">
          <a:xfrm>
            <a:off x="755650" y="0"/>
            <a:ext cx="7600950"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a:t>
            </a:r>
            <a:r>
              <a:rPr lang="ja-JP" altLang="ja-JP" sz="4000"/>
              <a:t> 総合的な学習の時間</a:t>
            </a:r>
            <a:r>
              <a:rPr lang="ja-JP" altLang="en-US" sz="4000"/>
              <a:t>」</a:t>
            </a:r>
          </a:p>
        </p:txBody>
      </p:sp>
      <p:grpSp>
        <p:nvGrpSpPr>
          <p:cNvPr id="3" name="グループ化 7"/>
          <p:cNvGrpSpPr>
            <a:grpSpLocks/>
          </p:cNvGrpSpPr>
          <p:nvPr/>
        </p:nvGrpSpPr>
        <p:grpSpPr bwMode="auto">
          <a:xfrm>
            <a:off x="642938" y="3071813"/>
            <a:ext cx="7572375" cy="428625"/>
            <a:chOff x="642910" y="3071810"/>
            <a:chExt cx="7572428" cy="428628"/>
          </a:xfrm>
        </p:grpSpPr>
        <p:cxnSp>
          <p:nvCxnSpPr>
            <p:cNvPr id="4" name="直線コネクタ 3"/>
            <p:cNvCxnSpPr/>
            <p:nvPr/>
          </p:nvCxnSpPr>
          <p:spPr>
            <a:xfrm>
              <a:off x="2428859" y="3071810"/>
              <a:ext cx="578647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642910" y="3500438"/>
              <a:ext cx="42862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02ACBF0-A1B0-417F-8AFE-4E2C978E13FD}" type="slidenum">
              <a:rPr lang="en-US" altLang="ja-JP"/>
              <a:pPr>
                <a:defRPr/>
              </a:pPr>
              <a:t>61</a:t>
            </a:fld>
            <a:endParaRPr lang="en-US" altLang="ja-JP"/>
          </a:p>
        </p:txBody>
      </p:sp>
      <p:sp>
        <p:nvSpPr>
          <p:cNvPr id="2" name="正方形/長方形 1"/>
          <p:cNvSpPr/>
          <p:nvPr/>
        </p:nvSpPr>
        <p:spPr>
          <a:xfrm>
            <a:off x="500063" y="1785938"/>
            <a:ext cx="8001000" cy="2246312"/>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indent="133350" eaLnBrk="0" hangingPunct="0">
              <a:defRPr/>
            </a:pPr>
            <a:r>
              <a:rPr lang="ja-JP" altLang="ja-JP" sz="2800" dirty="0"/>
              <a:t>「（学級活動の内容については）・・・</a:t>
            </a:r>
            <a:r>
              <a:rPr lang="ja-JP" altLang="en-US" sz="2800" dirty="0"/>
              <a:t>日常の道徳性の指導，国民の祝日や長期休業日の事前・事後の指導，環境美化に関する指導，学校行事の事前・事後指導，貯蓄や消費に関する指導，情報モラルに関する指導などが考えられる。」</a:t>
            </a:r>
            <a:endParaRPr lang="ja-JP" altLang="en-US" sz="4000" dirty="0">
              <a:cs typeface="ＭＳ Ｐゴシック" pitchFamily="50" charset="-128"/>
            </a:endParaRPr>
          </a:p>
        </p:txBody>
      </p:sp>
      <p:sp>
        <p:nvSpPr>
          <p:cNvPr id="61443" name="正方形/長方形 4"/>
          <p:cNvSpPr>
            <a:spLocks noChangeArrowheads="1"/>
          </p:cNvSpPr>
          <p:nvPr/>
        </p:nvSpPr>
        <p:spPr bwMode="auto">
          <a:xfrm>
            <a:off x="684213" y="0"/>
            <a:ext cx="6481762" cy="708025"/>
          </a:xfrm>
          <a:prstGeom prst="rect">
            <a:avLst/>
          </a:prstGeom>
          <a:noFill/>
          <a:ln w="9525">
            <a:noFill/>
            <a:miter lim="800000"/>
            <a:headEnd/>
            <a:tailEnd/>
          </a:ln>
        </p:spPr>
        <p:txBody>
          <a:bodyPr wrap="none">
            <a:spAutoFit/>
          </a:bodyPr>
          <a:lstStyle/>
          <a:p>
            <a:r>
              <a:rPr lang="en-US" altLang="ja-JP" sz="4000"/>
              <a:t>【</a:t>
            </a:r>
            <a:r>
              <a:rPr lang="ja-JP" altLang="en-US" sz="4000"/>
              <a:t>小学校</a:t>
            </a:r>
            <a:r>
              <a:rPr lang="en-US" altLang="ja-JP" sz="4000"/>
              <a:t>】 </a:t>
            </a:r>
            <a:r>
              <a:rPr lang="ja-JP" altLang="en-US" sz="4000"/>
              <a:t>「学級</a:t>
            </a:r>
            <a:r>
              <a:rPr lang="ja-JP" altLang="ja-JP" sz="4000"/>
              <a:t>活動</a:t>
            </a:r>
            <a:r>
              <a:rPr lang="ja-JP" altLang="en-US" sz="4000"/>
              <a:t>（</a:t>
            </a:r>
            <a:r>
              <a:rPr lang="ja-JP" altLang="ja-JP" sz="4000"/>
              <a:t>解説</a:t>
            </a:r>
            <a:r>
              <a:rPr lang="ja-JP" altLang="en-US" sz="4000"/>
              <a:t>）」</a:t>
            </a:r>
          </a:p>
        </p:txBody>
      </p:sp>
      <p:grpSp>
        <p:nvGrpSpPr>
          <p:cNvPr id="3" name="グループ化 7"/>
          <p:cNvGrpSpPr>
            <a:grpSpLocks/>
          </p:cNvGrpSpPr>
          <p:nvPr/>
        </p:nvGrpSpPr>
        <p:grpSpPr bwMode="auto">
          <a:xfrm>
            <a:off x="642938" y="3500438"/>
            <a:ext cx="7643812" cy="428625"/>
            <a:chOff x="642910" y="3500438"/>
            <a:chExt cx="7643866" cy="428628"/>
          </a:xfrm>
        </p:grpSpPr>
        <p:cxnSp>
          <p:nvCxnSpPr>
            <p:cNvPr id="4" name="直線コネクタ 3"/>
            <p:cNvCxnSpPr/>
            <p:nvPr/>
          </p:nvCxnSpPr>
          <p:spPr>
            <a:xfrm>
              <a:off x="6000760" y="3500438"/>
              <a:ext cx="228601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642910" y="3929066"/>
              <a:ext cx="128588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a:noFill/>
        </p:spPr>
        <p:txBody>
          <a:bodyPr/>
          <a:lstStyle/>
          <a:p>
            <a:fld id="{2B9DDC80-EABF-4755-88AB-B24DF3CF0A11}" type="slidenum">
              <a:rPr lang="en-US" altLang="ja-JP" smtClean="0"/>
              <a:pPr/>
              <a:t>62</a:t>
            </a:fld>
            <a:endParaRPr lang="en-US" altLang="ja-JP" smtClean="0"/>
          </a:p>
        </p:txBody>
      </p:sp>
      <p:sp>
        <p:nvSpPr>
          <p:cNvPr id="62467" name="テキスト ボックス 5"/>
          <p:cNvSpPr txBox="1">
            <a:spLocks noChangeArrowheads="1"/>
          </p:cNvSpPr>
          <p:nvPr/>
        </p:nvSpPr>
        <p:spPr bwMode="auto">
          <a:xfrm>
            <a:off x="0" y="0"/>
            <a:ext cx="87423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新学習指導要領に記載される小学校の</a:t>
            </a:r>
            <a:r>
              <a:rPr lang="ja-JP" altLang="ja-JP" sz="3200">
                <a:ea typeface="HGP創英角ｺﾞｼｯｸUB" pitchFamily="50" charset="-128"/>
              </a:rPr>
              <a:t>情報モラル</a:t>
            </a:r>
            <a:endParaRPr lang="ja-JP" altLang="en-US" sz="3200">
              <a:ea typeface="HGP創英角ｺﾞｼｯｸUB" pitchFamily="50" charset="-128"/>
            </a:endParaRPr>
          </a:p>
        </p:txBody>
      </p:sp>
      <p:grpSp>
        <p:nvGrpSpPr>
          <p:cNvPr id="62468" name="グループ化 17"/>
          <p:cNvGrpSpPr>
            <a:grpSpLocks/>
          </p:cNvGrpSpPr>
          <p:nvPr/>
        </p:nvGrpSpPr>
        <p:grpSpPr bwMode="auto">
          <a:xfrm>
            <a:off x="323850" y="1052513"/>
            <a:ext cx="8208963" cy="5113337"/>
            <a:chOff x="1000100" y="1357298"/>
            <a:chExt cx="6715172" cy="3857652"/>
          </a:xfrm>
        </p:grpSpPr>
        <p:sp>
          <p:nvSpPr>
            <p:cNvPr id="7" name="正方形/長方形 6"/>
            <p:cNvSpPr/>
            <p:nvPr/>
          </p:nvSpPr>
          <p:spPr>
            <a:xfrm>
              <a:off x="1000100" y="3424454"/>
              <a:ext cx="6715172" cy="179049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p:cNvSpPr/>
            <p:nvPr/>
          </p:nvSpPr>
          <p:spPr>
            <a:xfrm>
              <a:off x="1000100" y="1357298"/>
              <a:ext cx="6715172" cy="206715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左矢印 8"/>
            <p:cNvSpPr/>
            <p:nvPr/>
          </p:nvSpPr>
          <p:spPr>
            <a:xfrm>
              <a:off x="1137754" y="3010064"/>
              <a:ext cx="5665886" cy="6898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正方形/長方形 9"/>
            <p:cNvSpPr/>
            <p:nvPr/>
          </p:nvSpPr>
          <p:spPr>
            <a:xfrm>
              <a:off x="1000100" y="1357298"/>
              <a:ext cx="6715172" cy="38576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2473" name="テキスト ボックス 10"/>
            <p:cNvSpPr txBox="1">
              <a:spLocks noChangeArrowheads="1"/>
            </p:cNvSpPr>
            <p:nvPr/>
          </p:nvSpPr>
          <p:spPr bwMode="auto">
            <a:xfrm>
              <a:off x="1548277" y="1357298"/>
              <a:ext cx="2466798" cy="369332"/>
            </a:xfrm>
            <a:prstGeom prst="rect">
              <a:avLst/>
            </a:prstGeom>
            <a:noFill/>
            <a:ln w="9525">
              <a:noFill/>
              <a:miter lim="800000"/>
              <a:headEnd/>
              <a:tailEnd/>
            </a:ln>
          </p:spPr>
          <p:txBody>
            <a:bodyPr>
              <a:spAutoFit/>
            </a:bodyPr>
            <a:lstStyle/>
            <a:p>
              <a:r>
                <a:rPr lang="ja-JP" altLang="en-US"/>
                <a:t>情報倫理</a:t>
              </a:r>
            </a:p>
          </p:txBody>
        </p:sp>
        <p:sp>
          <p:nvSpPr>
            <p:cNvPr id="62474" name="テキスト ボックス 11"/>
            <p:cNvSpPr txBox="1">
              <a:spLocks noChangeArrowheads="1"/>
            </p:cNvSpPr>
            <p:nvPr/>
          </p:nvSpPr>
          <p:spPr bwMode="auto">
            <a:xfrm>
              <a:off x="1548277" y="4388310"/>
              <a:ext cx="2466798" cy="712283"/>
            </a:xfrm>
            <a:prstGeom prst="rect">
              <a:avLst/>
            </a:prstGeom>
            <a:noFill/>
            <a:ln w="9525">
              <a:noFill/>
              <a:miter lim="800000"/>
              <a:headEnd/>
              <a:tailEnd/>
            </a:ln>
          </p:spPr>
          <p:txBody>
            <a:bodyPr>
              <a:spAutoFit/>
            </a:bodyPr>
            <a:lstStyle/>
            <a:p>
              <a:r>
                <a:rPr lang="ja-JP" altLang="en-US"/>
                <a:t>情報安全</a:t>
              </a:r>
            </a:p>
          </p:txBody>
        </p:sp>
        <p:sp>
          <p:nvSpPr>
            <p:cNvPr id="13" name="円/楕円 12"/>
            <p:cNvSpPr/>
            <p:nvPr/>
          </p:nvSpPr>
          <p:spPr>
            <a:xfrm>
              <a:off x="1548118" y="2183681"/>
              <a:ext cx="959682" cy="1516233"/>
            </a:xfrm>
            <a:prstGeom prst="ellipse">
              <a:avLst/>
            </a:prstGeom>
            <a:gradFill>
              <a:gsLst>
                <a:gs pos="0">
                  <a:schemeClr val="accent3">
                    <a:shade val="51000"/>
                    <a:satMod val="130000"/>
                  </a:schemeClr>
                </a:gs>
                <a:gs pos="80000">
                  <a:schemeClr val="accent3">
                    <a:shade val="93000"/>
                    <a:satMod val="130000"/>
                  </a:schemeClr>
                </a:gs>
                <a:gs pos="100000">
                  <a:schemeClr val="accent3">
                    <a:shade val="94000"/>
                    <a:satMod val="135000"/>
                  </a:schemeClr>
                </a:gs>
              </a:gsLst>
            </a:gra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2644155" y="2459142"/>
              <a:ext cx="1097336" cy="1791694"/>
            </a:xfrm>
            <a:prstGeom prst="ellipse">
              <a:avLst/>
            </a:prstGeom>
            <a:gradFill>
              <a:gsLst>
                <a:gs pos="0">
                  <a:schemeClr val="accent2">
                    <a:shade val="51000"/>
                    <a:satMod val="130000"/>
                  </a:schemeClr>
                </a:gs>
                <a:gs pos="80000">
                  <a:schemeClr val="accent2">
                    <a:shade val="93000"/>
                    <a:satMod val="130000"/>
                  </a:schemeClr>
                </a:gs>
                <a:gs pos="100000">
                  <a:schemeClr val="accent2">
                    <a:shade val="94000"/>
                    <a:satMod val="135000"/>
                  </a:schemeClr>
                </a:gs>
              </a:gsLst>
            </a:gra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5" name="円/楕円 14"/>
            <p:cNvSpPr/>
            <p:nvPr/>
          </p:nvSpPr>
          <p:spPr>
            <a:xfrm>
              <a:off x="3877845" y="1632759"/>
              <a:ext cx="1370046" cy="2342617"/>
            </a:xfrm>
            <a:prstGeom prst="ellipse">
              <a:avLst/>
            </a:prstGeom>
            <a:gradFill>
              <a:gsLst>
                <a:gs pos="0">
                  <a:schemeClr val="accent6">
                    <a:shade val="51000"/>
                    <a:satMod val="130000"/>
                  </a:schemeClr>
                </a:gs>
                <a:gs pos="80000">
                  <a:schemeClr val="accent6">
                    <a:shade val="93000"/>
                    <a:satMod val="130000"/>
                  </a:schemeClr>
                </a:gs>
                <a:gs pos="100000">
                  <a:schemeClr val="accent6">
                    <a:shade val="94000"/>
                    <a:satMod val="135000"/>
                  </a:schemeClr>
                </a:gs>
              </a:gsLst>
            </a:grad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16" name="円/楕円 15"/>
            <p:cNvSpPr/>
            <p:nvPr/>
          </p:nvSpPr>
          <p:spPr>
            <a:xfrm>
              <a:off x="5247891" y="2734603"/>
              <a:ext cx="1233690" cy="2067156"/>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7" name="円/楕円 16"/>
            <p:cNvSpPr/>
            <p:nvPr/>
          </p:nvSpPr>
          <p:spPr>
            <a:xfrm>
              <a:off x="6660791" y="1557306"/>
              <a:ext cx="935007" cy="3311521"/>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AFE430FB-9871-4658-94D0-6D91A81C631F}" type="slidenum">
              <a:rPr lang="en-US" altLang="ja-JP"/>
              <a:pPr>
                <a:defRPr/>
              </a:pPr>
              <a:t>63</a:t>
            </a:fld>
            <a:endParaRPr lang="en-US" altLang="ja-JP"/>
          </a:p>
        </p:txBody>
      </p:sp>
      <p:sp>
        <p:nvSpPr>
          <p:cNvPr id="37890" name="正方形/長方形 3"/>
          <p:cNvSpPr>
            <a:spLocks noChangeArrowheads="1"/>
          </p:cNvSpPr>
          <p:nvPr/>
        </p:nvSpPr>
        <p:spPr bwMode="auto">
          <a:xfrm>
            <a:off x="571500" y="1500188"/>
            <a:ext cx="8143875" cy="2678112"/>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en-US" sz="2800" dirty="0"/>
              <a:t>各教科等の指導に当たっては，生徒が情報モラルを身に付け，コンピュータや情報通信ネットワークなどの情報手段を適切かつ主体的，積極的に活用できるよう にするための学習活動を充実するとともに，これらの情報手段に加え視聴覚教材や教育機器などの教材・教具の適切な活用を図ること。</a:t>
            </a:r>
          </a:p>
        </p:txBody>
      </p:sp>
      <p:sp>
        <p:nvSpPr>
          <p:cNvPr id="63491"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「総則」</a:t>
            </a:r>
          </a:p>
        </p:txBody>
      </p:sp>
      <p:grpSp>
        <p:nvGrpSpPr>
          <p:cNvPr id="2" name="グループ化 6"/>
          <p:cNvGrpSpPr>
            <a:grpSpLocks/>
          </p:cNvGrpSpPr>
          <p:nvPr/>
        </p:nvGrpSpPr>
        <p:grpSpPr bwMode="auto">
          <a:xfrm>
            <a:off x="714375" y="1928813"/>
            <a:ext cx="7286625" cy="428625"/>
            <a:chOff x="714348" y="1928802"/>
            <a:chExt cx="7286676" cy="428628"/>
          </a:xfrm>
        </p:grpSpPr>
        <p:cxnSp>
          <p:nvCxnSpPr>
            <p:cNvPr id="5" name="直線コネクタ 4"/>
            <p:cNvCxnSpPr/>
            <p:nvPr/>
          </p:nvCxnSpPr>
          <p:spPr>
            <a:xfrm>
              <a:off x="714348" y="2357430"/>
              <a:ext cx="13573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6429388" y="1928802"/>
              <a:ext cx="157163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B7E4F935-8460-4145-9AD4-4F5CF60B1141}" type="slidenum">
              <a:rPr lang="en-US" altLang="ja-JP"/>
              <a:pPr>
                <a:defRPr/>
              </a:pPr>
              <a:t>64</a:t>
            </a:fld>
            <a:endParaRPr lang="en-US" altLang="ja-JP"/>
          </a:p>
        </p:txBody>
      </p:sp>
      <p:sp>
        <p:nvSpPr>
          <p:cNvPr id="64514" name="正方形/長方形 4"/>
          <p:cNvSpPr>
            <a:spLocks noChangeArrowheads="1"/>
          </p:cNvSpPr>
          <p:nvPr/>
        </p:nvSpPr>
        <p:spPr bwMode="auto">
          <a:xfrm>
            <a:off x="684213"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a:t>
            </a:r>
            <a:r>
              <a:rPr lang="ja-JP" altLang="ja-JP" sz="4000"/>
              <a:t>国語</a:t>
            </a:r>
            <a:r>
              <a:rPr lang="ja-JP" altLang="en-US" sz="4000"/>
              <a:t>」</a:t>
            </a:r>
          </a:p>
        </p:txBody>
      </p:sp>
      <p:sp>
        <p:nvSpPr>
          <p:cNvPr id="4" name="正方形/長方形 3"/>
          <p:cNvSpPr/>
          <p:nvPr/>
        </p:nvSpPr>
        <p:spPr>
          <a:xfrm>
            <a:off x="1071563" y="1857375"/>
            <a:ext cx="7143750"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「新聞やインターネット，学校図書館等の施設などを活用して得た情報を比較すること」</a:t>
            </a:r>
            <a:endParaRPr lang="ja-JP" altLang="en-US" sz="2800" dirty="0"/>
          </a:p>
        </p:txBody>
      </p:sp>
      <p:cxnSp>
        <p:nvCxnSpPr>
          <p:cNvPr id="5" name="直線コネクタ 4"/>
          <p:cNvCxnSpPr/>
          <p:nvPr/>
        </p:nvCxnSpPr>
        <p:spPr>
          <a:xfrm>
            <a:off x="4143375" y="2714625"/>
            <a:ext cx="2357438"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39E1F3D3-08E4-470F-AC73-D1C3A03548E7}" type="slidenum">
              <a:rPr lang="en-US" altLang="ja-JP"/>
              <a:pPr>
                <a:defRPr/>
              </a:pPr>
              <a:t>65</a:t>
            </a:fld>
            <a:endParaRPr lang="en-US" altLang="ja-JP"/>
          </a:p>
        </p:txBody>
      </p:sp>
      <p:sp>
        <p:nvSpPr>
          <p:cNvPr id="65538"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a:t>
            </a:r>
            <a:r>
              <a:rPr lang="ja-JP" altLang="ja-JP" sz="4000"/>
              <a:t>国語</a:t>
            </a:r>
            <a:r>
              <a:rPr lang="ja-JP" altLang="en-US" sz="4000"/>
              <a:t>」</a:t>
            </a:r>
          </a:p>
        </p:txBody>
      </p:sp>
      <p:sp>
        <p:nvSpPr>
          <p:cNvPr id="4" name="正方形/長方形 3"/>
          <p:cNvSpPr/>
          <p:nvPr/>
        </p:nvSpPr>
        <p:spPr>
          <a:xfrm>
            <a:off x="1071563" y="1857375"/>
            <a:ext cx="7143750"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a:t>
            </a:r>
            <a:r>
              <a:rPr lang="ja-JP" altLang="en-US" sz="2800" dirty="0"/>
              <a:t>論理の展開を工夫し、資料を適切に引用するなどして、説得力のある文章を書くこと。</a:t>
            </a:r>
            <a:r>
              <a:rPr lang="ja-JP" altLang="ja-JP" sz="2800" dirty="0"/>
              <a:t>」</a:t>
            </a:r>
            <a:endParaRPr lang="ja-JP" altLang="en-US" sz="2800" dirty="0"/>
          </a:p>
        </p:txBody>
      </p:sp>
      <p:cxnSp>
        <p:nvCxnSpPr>
          <p:cNvPr id="5" name="直線コネクタ 4"/>
          <p:cNvCxnSpPr/>
          <p:nvPr/>
        </p:nvCxnSpPr>
        <p:spPr>
          <a:xfrm>
            <a:off x="4572000" y="2357438"/>
            <a:ext cx="34290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0EBCB022-BE0D-49BE-AB06-F0AC5246B6B1}" type="slidenum">
              <a:rPr lang="en-US" altLang="ja-JP"/>
              <a:pPr>
                <a:defRPr/>
              </a:pPr>
              <a:t>66</a:t>
            </a:fld>
            <a:endParaRPr lang="en-US" altLang="ja-JP"/>
          </a:p>
        </p:txBody>
      </p:sp>
      <p:sp>
        <p:nvSpPr>
          <p:cNvPr id="66562" name="正方形/長方形 4"/>
          <p:cNvSpPr>
            <a:spLocks noChangeArrowheads="1"/>
          </p:cNvSpPr>
          <p:nvPr/>
        </p:nvSpPr>
        <p:spPr bwMode="auto">
          <a:xfrm>
            <a:off x="684213"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「社会」</a:t>
            </a:r>
          </a:p>
        </p:txBody>
      </p:sp>
      <p:sp>
        <p:nvSpPr>
          <p:cNvPr id="4" name="正方形/長方形 3"/>
          <p:cNvSpPr/>
          <p:nvPr/>
        </p:nvSpPr>
        <p:spPr>
          <a:xfrm>
            <a:off x="785813" y="1857375"/>
            <a:ext cx="7500937" cy="31083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「資料の収集，処理や発表などに当たっては，コンピュータや情報通信ネットワークなどを積極的に活用し，指導に生かすことで，生徒が興味・関心をもって学習 に取り組めるようにするとともに，生徒が主体的に情報手段を活用できるよう配慮するものとする。その際，情報モラルの指導にも配慮するものとする。」</a:t>
            </a:r>
            <a:endParaRPr lang="ja-JP" altLang="en-US" sz="2800" dirty="0"/>
          </a:p>
        </p:txBody>
      </p:sp>
      <p:grpSp>
        <p:nvGrpSpPr>
          <p:cNvPr id="2" name="グループ化 8"/>
          <p:cNvGrpSpPr>
            <a:grpSpLocks/>
          </p:cNvGrpSpPr>
          <p:nvPr/>
        </p:nvGrpSpPr>
        <p:grpSpPr bwMode="auto">
          <a:xfrm>
            <a:off x="857250" y="4500563"/>
            <a:ext cx="7072313" cy="428625"/>
            <a:chOff x="857224" y="4500570"/>
            <a:chExt cx="7072362" cy="428628"/>
          </a:xfrm>
        </p:grpSpPr>
        <p:cxnSp>
          <p:nvCxnSpPr>
            <p:cNvPr id="5" name="直線コネクタ 4"/>
            <p:cNvCxnSpPr/>
            <p:nvPr/>
          </p:nvCxnSpPr>
          <p:spPr>
            <a:xfrm>
              <a:off x="3286116" y="4500570"/>
              <a:ext cx="464347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857224" y="4929198"/>
              <a:ext cx="135732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17C4F1FA-CE6E-45D5-9A8A-6859AF1A6C6D}" type="slidenum">
              <a:rPr lang="en-US" altLang="ja-JP"/>
              <a:pPr>
                <a:defRPr/>
              </a:pPr>
              <a:t>67</a:t>
            </a:fld>
            <a:endParaRPr lang="en-US" altLang="ja-JP"/>
          </a:p>
        </p:txBody>
      </p:sp>
      <p:sp>
        <p:nvSpPr>
          <p:cNvPr id="67586" name="正方形/長方形 4"/>
          <p:cNvSpPr>
            <a:spLocks noChangeArrowheads="1"/>
          </p:cNvSpPr>
          <p:nvPr/>
        </p:nvSpPr>
        <p:spPr bwMode="auto">
          <a:xfrm>
            <a:off x="755650" y="0"/>
            <a:ext cx="6824663"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「社会　公民（解説）」</a:t>
            </a:r>
          </a:p>
        </p:txBody>
      </p:sp>
      <p:sp>
        <p:nvSpPr>
          <p:cNvPr id="4" name="正方形/長方形 3"/>
          <p:cNvSpPr/>
          <p:nvPr/>
        </p:nvSpPr>
        <p:spPr>
          <a:xfrm>
            <a:off x="1071563" y="1857375"/>
            <a:ext cx="7000875" cy="3108325"/>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情報化」では，大量の情報の活用によって経済などの仕組みや社会生活が変化してきていることや，その中で個人が主体的に情報を収集，処理，判断，発信するなどの情報を活用する力や情報モラルを身に付けていくことなどが大切となってきていることなどに気付かせる」</a:t>
            </a:r>
            <a:endParaRPr lang="ja-JP" altLang="en-US" sz="2800" dirty="0"/>
          </a:p>
        </p:txBody>
      </p:sp>
      <p:cxnSp>
        <p:nvCxnSpPr>
          <p:cNvPr id="5" name="直線コネクタ 4"/>
          <p:cNvCxnSpPr/>
          <p:nvPr/>
        </p:nvCxnSpPr>
        <p:spPr>
          <a:xfrm>
            <a:off x="3500438" y="4000500"/>
            <a:ext cx="421481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F9539826-8604-461F-BDBD-BF393B3405D0}" type="slidenum">
              <a:rPr lang="en-US" altLang="ja-JP"/>
              <a:pPr>
                <a:defRPr/>
              </a:pPr>
              <a:t>68</a:t>
            </a:fld>
            <a:endParaRPr lang="en-US" altLang="ja-JP"/>
          </a:p>
        </p:txBody>
      </p:sp>
      <p:sp>
        <p:nvSpPr>
          <p:cNvPr id="68610"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「音楽」</a:t>
            </a:r>
          </a:p>
        </p:txBody>
      </p:sp>
      <p:sp>
        <p:nvSpPr>
          <p:cNvPr id="4" name="正方形/長方形 3"/>
          <p:cNvSpPr/>
          <p:nvPr/>
        </p:nvSpPr>
        <p:spPr>
          <a:xfrm>
            <a:off x="1071563" y="1857375"/>
            <a:ext cx="7072312"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「音楽に関する知的財産権について，必要に応じて触れるようにすること。」</a:t>
            </a:r>
            <a:endParaRPr lang="ja-JP" altLang="en-US" sz="2800" dirty="0"/>
          </a:p>
        </p:txBody>
      </p:sp>
      <p:cxnSp>
        <p:nvCxnSpPr>
          <p:cNvPr id="5" name="直線コネクタ 4"/>
          <p:cNvCxnSpPr/>
          <p:nvPr/>
        </p:nvCxnSpPr>
        <p:spPr>
          <a:xfrm>
            <a:off x="3429000" y="2286000"/>
            <a:ext cx="18573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noChangeArrowheads="1"/>
          </p:cNvSpPr>
          <p:nvPr>
            <p:ph type="sldNum" sz="quarter" idx="12"/>
          </p:nvPr>
        </p:nvSpPr>
        <p:spPr>
          <a:ln/>
        </p:spPr>
        <p:txBody>
          <a:bodyPr/>
          <a:lstStyle/>
          <a:p>
            <a:pPr>
              <a:defRPr/>
            </a:pPr>
            <a:fld id="{9D5AB020-D937-4F02-BB68-3208137CC72A}" type="slidenum">
              <a:rPr lang="en-US" altLang="ja-JP"/>
              <a:pPr>
                <a:defRPr/>
              </a:pPr>
              <a:t>69</a:t>
            </a:fld>
            <a:endParaRPr lang="en-US" altLang="ja-JP"/>
          </a:p>
        </p:txBody>
      </p:sp>
      <p:sp>
        <p:nvSpPr>
          <p:cNvPr id="69634" name="正方形/長方形 4"/>
          <p:cNvSpPr>
            <a:spLocks noChangeArrowheads="1"/>
          </p:cNvSpPr>
          <p:nvPr/>
        </p:nvSpPr>
        <p:spPr bwMode="auto">
          <a:xfrm>
            <a:off x="755650"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「美術」</a:t>
            </a:r>
          </a:p>
        </p:txBody>
      </p:sp>
      <p:sp>
        <p:nvSpPr>
          <p:cNvPr id="4" name="正方形/長方形 3"/>
          <p:cNvSpPr/>
          <p:nvPr/>
        </p:nvSpPr>
        <p:spPr>
          <a:xfrm>
            <a:off x="1071563" y="1857375"/>
            <a:ext cx="6929437" cy="13843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「美術に関する知的財産権や肖像権などについて配慮し，自己や他者の創造物等を尊重する態度の形成を図るようにすること。」</a:t>
            </a:r>
            <a:endParaRPr lang="ja-JP" altLang="en-US" sz="2800" dirty="0"/>
          </a:p>
        </p:txBody>
      </p:sp>
      <p:cxnSp>
        <p:nvCxnSpPr>
          <p:cNvPr id="5" name="直線コネクタ 4"/>
          <p:cNvCxnSpPr/>
          <p:nvPr/>
        </p:nvCxnSpPr>
        <p:spPr>
          <a:xfrm>
            <a:off x="3419475" y="2349500"/>
            <a:ext cx="185737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5580063" y="2349500"/>
            <a:ext cx="10795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p>
            <a:fld id="{ACD2F891-D6CA-43C4-892D-2AF4C46E16E4}" type="slidenum">
              <a:rPr lang="en-US" altLang="ja-JP" smtClean="0"/>
              <a:pPr/>
              <a:t>7</a:t>
            </a:fld>
            <a:endParaRPr lang="en-US" altLang="ja-JP" smtClean="0"/>
          </a:p>
        </p:txBody>
      </p:sp>
      <p:sp>
        <p:nvSpPr>
          <p:cNvPr id="14339"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a:ea typeface="HGP創英角ｺﾞｼｯｸUB" pitchFamily="50" charset="-128"/>
              </a:rPr>
              <a:t>本講義の内容</a:t>
            </a:r>
            <a:endParaRPr lang="ja-JP" altLang="en-US" sz="3200"/>
          </a:p>
        </p:txBody>
      </p:sp>
      <p:sp>
        <p:nvSpPr>
          <p:cNvPr id="4" name="正方形/長方形 3"/>
          <p:cNvSpPr/>
          <p:nvPr/>
        </p:nvSpPr>
        <p:spPr>
          <a:xfrm>
            <a:off x="323528" y="980728"/>
            <a:ext cx="8650610"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514350" indent="-514350">
              <a:buFont typeface="Arial" pitchFamily="34" charset="0"/>
              <a:buAutoNum type="arabicPeriod"/>
              <a:defRPr/>
            </a:pPr>
            <a:r>
              <a:rPr lang="ja-JP" altLang="en-US" sz="3200" dirty="0">
                <a:solidFill>
                  <a:srgbClr val="000000"/>
                </a:solidFill>
              </a:rPr>
              <a:t>データから見るネット社会の</a:t>
            </a:r>
            <a:r>
              <a:rPr lang="ja-JP" altLang="en-US" sz="3200" dirty="0" smtClean="0">
                <a:solidFill>
                  <a:srgbClr val="000000"/>
                </a:solidFill>
              </a:rPr>
              <a:t>現状</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5</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情報モラルの指導（理論編</a:t>
            </a:r>
            <a:r>
              <a:rPr lang="ja-JP" altLang="en-US" sz="3200" dirty="0" smtClean="0">
                <a:solidFill>
                  <a:srgbClr val="000000"/>
                </a:solidFill>
              </a:rPr>
              <a:t>）</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a:solidFill>
                  <a:srgbClr val="000000"/>
                </a:solidFill>
              </a:rPr>
              <a:t>2</a:t>
            </a:r>
            <a:r>
              <a:rPr lang="en-US" altLang="ja-JP" sz="3200" dirty="0" smtClean="0">
                <a:solidFill>
                  <a:srgbClr val="000000"/>
                </a:solidFill>
              </a:rPr>
              <a:t>5</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情報モラルの指導（実践編</a:t>
            </a:r>
            <a:r>
              <a:rPr lang="ja-JP" altLang="en-US" sz="3200" dirty="0" smtClean="0">
                <a:solidFill>
                  <a:srgbClr val="000000"/>
                </a:solidFill>
              </a:rPr>
              <a:t>）</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46</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「ネット社会の歩き方」の</a:t>
            </a:r>
            <a:r>
              <a:rPr lang="ja-JP" altLang="en-US" sz="3200" dirty="0" smtClean="0">
                <a:solidFill>
                  <a:srgbClr val="000000"/>
                </a:solidFill>
              </a:rPr>
              <a:t>活用</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87</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その他の教材の</a:t>
            </a:r>
            <a:r>
              <a:rPr lang="ja-JP" altLang="en-US" sz="3200" dirty="0" smtClean="0">
                <a:solidFill>
                  <a:srgbClr val="000000"/>
                </a:solidFill>
              </a:rPr>
              <a:t>紹介</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113</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保護者との</a:t>
            </a:r>
            <a:r>
              <a:rPr lang="ja-JP" altLang="en-US" sz="3200" dirty="0" smtClean="0">
                <a:solidFill>
                  <a:srgbClr val="000000"/>
                </a:solidFill>
              </a:rPr>
              <a:t>関わり</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126</a:t>
            </a:r>
            <a:endParaRPr lang="en-US" altLang="ja-JP" sz="3200" dirty="0">
              <a:solidFill>
                <a:srgbClr val="000000"/>
              </a:solidFill>
            </a:endParaRPr>
          </a:p>
          <a:p>
            <a:pPr marL="514350" indent="-514350">
              <a:buFont typeface="Arial" pitchFamily="34" charset="0"/>
              <a:buAutoNum type="arabicPeriod"/>
              <a:defRPr/>
            </a:pPr>
            <a:r>
              <a:rPr lang="ja-JP" altLang="en-US" sz="3200" dirty="0">
                <a:solidFill>
                  <a:srgbClr val="000000"/>
                </a:solidFill>
              </a:rPr>
              <a:t>問題発生時の</a:t>
            </a:r>
            <a:r>
              <a:rPr lang="ja-JP" altLang="en-US" sz="3200" dirty="0" smtClean="0">
                <a:solidFill>
                  <a:srgbClr val="000000"/>
                </a:solidFill>
              </a:rPr>
              <a:t>対応</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130</a:t>
            </a:r>
            <a:endParaRPr lang="en-US" altLang="ja-JP" sz="3200" dirty="0">
              <a:solidFill>
                <a:srgbClr val="000000"/>
              </a:solidFill>
            </a:endParaRPr>
          </a:p>
          <a:p>
            <a:pPr marL="514350" indent="-514350">
              <a:buFont typeface="Arial" pitchFamily="34" charset="0"/>
              <a:buAutoNum type="arabicPeriod"/>
              <a:defRPr/>
            </a:pPr>
            <a:r>
              <a:rPr lang="ja-JP" altLang="en-US" sz="3200" dirty="0" smtClean="0">
                <a:solidFill>
                  <a:srgbClr val="000000"/>
                </a:solidFill>
              </a:rPr>
              <a:t>ワークショップ</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137</a:t>
            </a:r>
            <a:endParaRPr lang="en-US" altLang="ja-JP" sz="3200" dirty="0">
              <a:solidFill>
                <a:srgbClr val="000000"/>
              </a:solidFill>
            </a:endParaRPr>
          </a:p>
          <a:p>
            <a:pPr marL="514350" indent="-514350">
              <a:buFont typeface="Arial" pitchFamily="34" charset="0"/>
              <a:buAutoNum type="arabicPeriod"/>
              <a:defRPr/>
            </a:pPr>
            <a:r>
              <a:rPr lang="ja-JP" altLang="en-US" sz="3200" dirty="0" smtClean="0">
                <a:solidFill>
                  <a:srgbClr val="000000"/>
                </a:solidFill>
              </a:rPr>
              <a:t>まとめ</a:t>
            </a:r>
            <a:r>
              <a:rPr lang="en-US" altLang="ja-JP" sz="3200" dirty="0" smtClean="0">
                <a:solidFill>
                  <a:srgbClr val="000000"/>
                </a:solidFill>
              </a:rPr>
              <a:t>						</a:t>
            </a:r>
            <a:r>
              <a:rPr lang="ja-JP" altLang="en-US" sz="3200" dirty="0" smtClean="0">
                <a:solidFill>
                  <a:srgbClr val="000000"/>
                </a:solidFill>
              </a:rPr>
              <a:t>・</a:t>
            </a:r>
            <a:r>
              <a:rPr lang="ja-JP" altLang="en-US" sz="3200" dirty="0">
                <a:solidFill>
                  <a:srgbClr val="000000"/>
                </a:solidFill>
              </a:rPr>
              <a:t>・・・・</a:t>
            </a:r>
            <a:r>
              <a:rPr lang="ja-JP" altLang="en-US" sz="3200" dirty="0" smtClean="0">
                <a:solidFill>
                  <a:srgbClr val="000000"/>
                </a:solidFill>
              </a:rPr>
              <a:t>・</a:t>
            </a:r>
            <a:r>
              <a:rPr lang="en-US" altLang="ja-JP" sz="3200" dirty="0" smtClean="0">
                <a:solidFill>
                  <a:srgbClr val="000000"/>
                </a:solidFill>
              </a:rPr>
              <a:t>140</a:t>
            </a:r>
            <a:endParaRPr lang="ja-JP" altLang="en-US" sz="3200" dirty="0">
              <a:solidFill>
                <a:srgbClr val="000000"/>
              </a:solidFil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A4D5986A-E0F1-4552-83DC-0F9842E33FE3}" type="slidenum">
              <a:rPr lang="en-US" altLang="ja-JP"/>
              <a:pPr>
                <a:defRPr/>
              </a:pPr>
              <a:t>70</a:t>
            </a:fld>
            <a:endParaRPr lang="en-US" altLang="ja-JP"/>
          </a:p>
        </p:txBody>
      </p:sp>
      <p:sp>
        <p:nvSpPr>
          <p:cNvPr id="70658" name="正方形/長方形 4"/>
          <p:cNvSpPr>
            <a:spLocks noChangeArrowheads="1"/>
          </p:cNvSpPr>
          <p:nvPr/>
        </p:nvSpPr>
        <p:spPr bwMode="auto">
          <a:xfrm>
            <a:off x="684213" y="0"/>
            <a:ext cx="4943475"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「保健体育」</a:t>
            </a:r>
          </a:p>
        </p:txBody>
      </p:sp>
      <p:sp>
        <p:nvSpPr>
          <p:cNvPr id="4" name="正方形/長方形 3"/>
          <p:cNvSpPr/>
          <p:nvPr/>
        </p:nvSpPr>
        <p:spPr>
          <a:xfrm>
            <a:off x="1071563" y="1857375"/>
            <a:ext cx="7000875" cy="13843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「コンピュータなどの情報機器の使用と健康とのかかわりについて取り扱うことも配慮するものとする。」</a:t>
            </a:r>
            <a:endParaRPr lang="ja-JP" altLang="en-US" sz="2800" dirty="0"/>
          </a:p>
        </p:txBody>
      </p:sp>
      <p:grpSp>
        <p:nvGrpSpPr>
          <p:cNvPr id="2" name="グループ化 9"/>
          <p:cNvGrpSpPr>
            <a:grpSpLocks/>
          </p:cNvGrpSpPr>
          <p:nvPr/>
        </p:nvGrpSpPr>
        <p:grpSpPr bwMode="auto">
          <a:xfrm>
            <a:off x="1187450" y="2349500"/>
            <a:ext cx="6697663" cy="431800"/>
            <a:chOff x="1187624" y="2348880"/>
            <a:chExt cx="6696744" cy="432048"/>
          </a:xfrm>
        </p:grpSpPr>
        <p:cxnSp>
          <p:nvCxnSpPr>
            <p:cNvPr id="5" name="直線コネクタ 4"/>
            <p:cNvCxnSpPr/>
            <p:nvPr/>
          </p:nvCxnSpPr>
          <p:spPr>
            <a:xfrm>
              <a:off x="4211397" y="2348880"/>
              <a:ext cx="367297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187624" y="2780928"/>
              <a:ext cx="172855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sldNum" sz="quarter" idx="12"/>
          </p:nvPr>
        </p:nvSpPr>
        <p:spPr>
          <a:ln/>
        </p:spPr>
        <p:txBody>
          <a:bodyPr/>
          <a:lstStyle/>
          <a:p>
            <a:pPr>
              <a:defRPr/>
            </a:pPr>
            <a:fld id="{86FFE6EB-7F6A-44CA-B925-F270C0BCEB5B}" type="slidenum">
              <a:rPr lang="en-US" altLang="ja-JP"/>
              <a:pPr>
                <a:defRPr/>
              </a:pPr>
              <a:t>71</a:t>
            </a:fld>
            <a:endParaRPr lang="en-US" altLang="ja-JP"/>
          </a:p>
        </p:txBody>
      </p:sp>
      <p:sp>
        <p:nvSpPr>
          <p:cNvPr id="71682" name="正方形/長方形 4"/>
          <p:cNvSpPr>
            <a:spLocks noChangeArrowheads="1"/>
          </p:cNvSpPr>
          <p:nvPr/>
        </p:nvSpPr>
        <p:spPr bwMode="auto">
          <a:xfrm>
            <a:off x="755650" y="0"/>
            <a:ext cx="52006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「技術・家庭」</a:t>
            </a:r>
          </a:p>
        </p:txBody>
      </p:sp>
      <p:sp>
        <p:nvSpPr>
          <p:cNvPr id="4" name="正方形/長方形 3"/>
          <p:cNvSpPr/>
          <p:nvPr/>
        </p:nvSpPr>
        <p:spPr>
          <a:xfrm>
            <a:off x="1071563" y="1857375"/>
            <a:ext cx="7072312" cy="9540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「著作権や発信した情報に対する責任を知り，情報モラルについて考えること。」</a:t>
            </a:r>
            <a:endParaRPr lang="ja-JP" altLang="en-US" sz="2800" dirty="0"/>
          </a:p>
        </p:txBody>
      </p:sp>
      <p:cxnSp>
        <p:nvCxnSpPr>
          <p:cNvPr id="5" name="直線コネクタ 4"/>
          <p:cNvCxnSpPr/>
          <p:nvPr/>
        </p:nvCxnSpPr>
        <p:spPr>
          <a:xfrm>
            <a:off x="1143000" y="2714625"/>
            <a:ext cx="164306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Grp="1" noChangeArrowheads="1"/>
          </p:cNvSpPr>
          <p:nvPr>
            <p:ph type="sldNum" sz="quarter" idx="12"/>
          </p:nvPr>
        </p:nvSpPr>
        <p:spPr>
          <a:ln/>
        </p:spPr>
        <p:txBody>
          <a:bodyPr/>
          <a:lstStyle/>
          <a:p>
            <a:pPr>
              <a:defRPr/>
            </a:pPr>
            <a:fld id="{0732163B-C95B-4924-AD0E-2F2515271492}" type="slidenum">
              <a:rPr lang="en-US" altLang="ja-JP"/>
              <a:pPr>
                <a:defRPr/>
              </a:pPr>
              <a:t>72</a:t>
            </a:fld>
            <a:endParaRPr lang="en-US" altLang="ja-JP"/>
          </a:p>
        </p:txBody>
      </p:sp>
      <p:sp>
        <p:nvSpPr>
          <p:cNvPr id="2" name="正方形/長方形 1"/>
          <p:cNvSpPr/>
          <p:nvPr/>
        </p:nvSpPr>
        <p:spPr>
          <a:xfrm>
            <a:off x="1428750" y="2643188"/>
            <a:ext cx="6181725" cy="5238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defRPr/>
            </a:pPr>
            <a:r>
              <a:rPr lang="ja-JP" altLang="ja-JP" sz="2800" dirty="0"/>
              <a:t>「・・情報モラルの指導に留意すること。」</a:t>
            </a:r>
            <a:endParaRPr lang="ja-JP" altLang="en-US" sz="2800" dirty="0"/>
          </a:p>
        </p:txBody>
      </p:sp>
      <p:sp>
        <p:nvSpPr>
          <p:cNvPr id="72707" name="正方形/長方形 4"/>
          <p:cNvSpPr>
            <a:spLocks noChangeArrowheads="1"/>
          </p:cNvSpPr>
          <p:nvPr/>
        </p:nvSpPr>
        <p:spPr bwMode="auto">
          <a:xfrm>
            <a:off x="684213" y="0"/>
            <a:ext cx="39179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「道徳」</a:t>
            </a:r>
          </a:p>
        </p:txBody>
      </p:sp>
      <p:cxnSp>
        <p:nvCxnSpPr>
          <p:cNvPr id="4" name="直線コネクタ 3"/>
          <p:cNvCxnSpPr/>
          <p:nvPr/>
        </p:nvCxnSpPr>
        <p:spPr>
          <a:xfrm>
            <a:off x="2051050" y="3141663"/>
            <a:ext cx="381635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6"/>
          <p:cNvSpPr>
            <a:spLocks noGrp="1" noChangeArrowheads="1"/>
          </p:cNvSpPr>
          <p:nvPr>
            <p:ph type="sldNum" sz="quarter" idx="12"/>
          </p:nvPr>
        </p:nvSpPr>
        <p:spPr>
          <a:ln/>
        </p:spPr>
        <p:txBody>
          <a:bodyPr/>
          <a:lstStyle/>
          <a:p>
            <a:pPr>
              <a:defRPr/>
            </a:pPr>
            <a:fld id="{EBD99935-23BA-4C81-B6DB-982F8B05306D}" type="slidenum">
              <a:rPr lang="en-US" altLang="ja-JP"/>
              <a:pPr>
                <a:defRPr/>
              </a:pPr>
              <a:t>73</a:t>
            </a:fld>
            <a:endParaRPr lang="en-US" altLang="ja-JP"/>
          </a:p>
        </p:txBody>
      </p:sp>
      <p:sp>
        <p:nvSpPr>
          <p:cNvPr id="73730" name="正方形/長方形 4"/>
          <p:cNvSpPr>
            <a:spLocks noChangeArrowheads="1"/>
          </p:cNvSpPr>
          <p:nvPr/>
        </p:nvSpPr>
        <p:spPr bwMode="auto">
          <a:xfrm>
            <a:off x="755650" y="0"/>
            <a:ext cx="6483350" cy="708025"/>
          </a:xfrm>
          <a:prstGeom prst="rect">
            <a:avLst/>
          </a:prstGeom>
          <a:noFill/>
          <a:ln w="9525">
            <a:noFill/>
            <a:miter lim="800000"/>
            <a:headEnd/>
            <a:tailEnd/>
          </a:ln>
        </p:spPr>
        <p:txBody>
          <a:bodyPr wrap="none">
            <a:spAutoFit/>
          </a:bodyPr>
          <a:lstStyle/>
          <a:p>
            <a:r>
              <a:rPr lang="en-US" altLang="ja-JP" sz="4000"/>
              <a:t>【</a:t>
            </a:r>
            <a:r>
              <a:rPr lang="ja-JP" altLang="en-US" sz="4000"/>
              <a:t>中学校</a:t>
            </a:r>
            <a:r>
              <a:rPr lang="en-US" altLang="ja-JP" sz="4000"/>
              <a:t>】 </a:t>
            </a:r>
            <a:r>
              <a:rPr lang="ja-JP" altLang="en-US" sz="4000"/>
              <a:t>「学級活動（解説）」</a:t>
            </a:r>
          </a:p>
        </p:txBody>
      </p:sp>
      <p:sp>
        <p:nvSpPr>
          <p:cNvPr id="4" name="正方形/長方形 3"/>
          <p:cNvSpPr/>
          <p:nvPr/>
        </p:nvSpPr>
        <p:spPr>
          <a:xfrm>
            <a:off x="857250" y="2000250"/>
            <a:ext cx="7572375" cy="1816100"/>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defRPr/>
            </a:pPr>
            <a:r>
              <a:rPr lang="ja-JP" altLang="ja-JP" sz="2800" dirty="0"/>
              <a:t>「集団生活におけるルールやマナー，自由と責任及び権利と義務，情報化社会におけるモラルなどの題材を設定し，道徳の時間との関連も図りながら展開していくことが重要である」</a:t>
            </a:r>
            <a:endParaRPr lang="ja-JP" altLang="en-US" sz="2800" dirty="0"/>
          </a:p>
        </p:txBody>
      </p:sp>
      <p:grpSp>
        <p:nvGrpSpPr>
          <p:cNvPr id="2" name="グループ化 10"/>
          <p:cNvGrpSpPr>
            <a:grpSpLocks/>
          </p:cNvGrpSpPr>
          <p:nvPr/>
        </p:nvGrpSpPr>
        <p:grpSpPr bwMode="auto">
          <a:xfrm>
            <a:off x="1000125" y="2857500"/>
            <a:ext cx="7143750" cy="857250"/>
            <a:chOff x="1000100" y="2857496"/>
            <a:chExt cx="7143800" cy="857256"/>
          </a:xfrm>
        </p:grpSpPr>
        <p:cxnSp>
          <p:nvCxnSpPr>
            <p:cNvPr id="5" name="直線コネクタ 4"/>
            <p:cNvCxnSpPr/>
            <p:nvPr/>
          </p:nvCxnSpPr>
          <p:spPr>
            <a:xfrm>
              <a:off x="3571868" y="2857496"/>
              <a:ext cx="4572032"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000100" y="3286124"/>
              <a:ext cx="714380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1000100" y="3714752"/>
              <a:ext cx="20717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p>
            <a:fld id="{42C76D60-C33D-47C6-BBC6-C0A2F705CF2D}" type="slidenum">
              <a:rPr lang="en-US" altLang="ja-JP" smtClean="0"/>
              <a:pPr/>
              <a:t>74</a:t>
            </a:fld>
            <a:endParaRPr lang="en-US" altLang="ja-JP" smtClean="0"/>
          </a:p>
        </p:txBody>
      </p:sp>
      <p:sp>
        <p:nvSpPr>
          <p:cNvPr id="74755" name="テキスト ボックス 5"/>
          <p:cNvSpPr txBox="1">
            <a:spLocks noChangeArrowheads="1"/>
          </p:cNvSpPr>
          <p:nvPr/>
        </p:nvSpPr>
        <p:spPr bwMode="auto">
          <a:xfrm>
            <a:off x="0" y="0"/>
            <a:ext cx="87423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新学習指導要領に記載される中学校の</a:t>
            </a:r>
            <a:r>
              <a:rPr lang="ja-JP" altLang="ja-JP" sz="3200">
                <a:ea typeface="HGP創英角ｺﾞｼｯｸUB" pitchFamily="50" charset="-128"/>
              </a:rPr>
              <a:t>情報モラル</a:t>
            </a:r>
            <a:endParaRPr lang="ja-JP" altLang="en-US" sz="3200">
              <a:ea typeface="HGP創英角ｺﾞｼｯｸUB" pitchFamily="50" charset="-128"/>
            </a:endParaRPr>
          </a:p>
        </p:txBody>
      </p:sp>
      <p:grpSp>
        <p:nvGrpSpPr>
          <p:cNvPr id="74756" name="グループ化 20"/>
          <p:cNvGrpSpPr>
            <a:grpSpLocks/>
          </p:cNvGrpSpPr>
          <p:nvPr/>
        </p:nvGrpSpPr>
        <p:grpSpPr bwMode="auto">
          <a:xfrm>
            <a:off x="250825" y="1628775"/>
            <a:ext cx="8569325" cy="3744913"/>
            <a:chOff x="714348" y="1785926"/>
            <a:chExt cx="7715304" cy="3143272"/>
          </a:xfrm>
        </p:grpSpPr>
        <p:sp>
          <p:nvSpPr>
            <p:cNvPr id="5" name="正方形/長方形 4"/>
            <p:cNvSpPr/>
            <p:nvPr/>
          </p:nvSpPr>
          <p:spPr>
            <a:xfrm>
              <a:off x="714348" y="3470155"/>
              <a:ext cx="7715304" cy="14590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7" name="正方形/長方形 6"/>
            <p:cNvSpPr/>
            <p:nvPr/>
          </p:nvSpPr>
          <p:spPr>
            <a:xfrm>
              <a:off x="714348" y="1785926"/>
              <a:ext cx="7715304" cy="168422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左矢印 7"/>
            <p:cNvSpPr/>
            <p:nvPr/>
          </p:nvSpPr>
          <p:spPr>
            <a:xfrm>
              <a:off x="755798" y="3212990"/>
              <a:ext cx="6982078" cy="560965"/>
            </a:xfrm>
            <a:prstGeom prst="lef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0" name="円/楕円 9"/>
            <p:cNvSpPr/>
            <p:nvPr/>
          </p:nvSpPr>
          <p:spPr>
            <a:xfrm>
              <a:off x="1110262" y="2572077"/>
              <a:ext cx="691776" cy="1235190"/>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1" name="円/楕円 10"/>
            <p:cNvSpPr/>
            <p:nvPr/>
          </p:nvSpPr>
          <p:spPr>
            <a:xfrm>
              <a:off x="1900658" y="2458818"/>
              <a:ext cx="791826" cy="1909414"/>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社会</a:t>
              </a:r>
            </a:p>
          </p:txBody>
        </p:sp>
        <p:sp>
          <p:nvSpPr>
            <p:cNvPr id="12" name="円/楕円 11"/>
            <p:cNvSpPr/>
            <p:nvPr/>
          </p:nvSpPr>
          <p:spPr>
            <a:xfrm>
              <a:off x="6648757" y="3021116"/>
              <a:ext cx="890448" cy="1684229"/>
            </a:xfrm>
            <a:prstGeom prst="ellipse">
              <a:avLst/>
            </a:prstGeom>
            <a:gradFill>
              <a:gsLst>
                <a:gs pos="0">
                  <a:schemeClr val="accent5">
                    <a:shade val="51000"/>
                    <a:satMod val="130000"/>
                  </a:schemeClr>
                </a:gs>
                <a:gs pos="80000">
                  <a:schemeClr val="accent5">
                    <a:shade val="93000"/>
                    <a:satMod val="130000"/>
                  </a:schemeClr>
                </a:gs>
                <a:gs pos="100000">
                  <a:schemeClr val="accent5">
                    <a:shade val="94000"/>
                    <a:satMod val="135000"/>
                  </a:schemeClr>
                </a:gs>
              </a:gsLst>
            </a:grad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学級活動</a:t>
              </a:r>
            </a:p>
          </p:txBody>
        </p:sp>
        <p:sp>
          <p:nvSpPr>
            <p:cNvPr id="13" name="円/楕円 12"/>
            <p:cNvSpPr/>
            <p:nvPr/>
          </p:nvSpPr>
          <p:spPr>
            <a:xfrm>
              <a:off x="5758311" y="2123039"/>
              <a:ext cx="990497" cy="1684229"/>
            </a:xfrm>
            <a:prstGeom prst="ellipse">
              <a:avLst/>
            </a:prstGeom>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ja-JP" altLang="en-US" dirty="0"/>
                <a:t>道徳</a:t>
              </a:r>
            </a:p>
          </p:txBody>
        </p:sp>
        <p:sp>
          <p:nvSpPr>
            <p:cNvPr id="74765" name="テキスト ボックス 13"/>
            <p:cNvSpPr txBox="1">
              <a:spLocks noChangeArrowheads="1"/>
            </p:cNvSpPr>
            <p:nvPr/>
          </p:nvSpPr>
          <p:spPr bwMode="auto">
            <a:xfrm>
              <a:off x="714348" y="1785926"/>
              <a:ext cx="1780455" cy="400110"/>
            </a:xfrm>
            <a:prstGeom prst="rect">
              <a:avLst/>
            </a:prstGeom>
            <a:noFill/>
            <a:ln w="9525">
              <a:noFill/>
              <a:miter lim="800000"/>
              <a:headEnd/>
              <a:tailEnd/>
            </a:ln>
          </p:spPr>
          <p:txBody>
            <a:bodyPr>
              <a:spAutoFit/>
            </a:bodyPr>
            <a:lstStyle/>
            <a:p>
              <a:r>
                <a:rPr lang="ja-JP" altLang="en-US" sz="2000"/>
                <a:t>情報倫理</a:t>
              </a:r>
            </a:p>
          </p:txBody>
        </p:sp>
        <p:sp>
          <p:nvSpPr>
            <p:cNvPr id="74766" name="テキスト ボックス 14"/>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r>
                <a:rPr lang="ja-JP" altLang="en-US" sz="2000"/>
                <a:t>情報安全</a:t>
              </a:r>
            </a:p>
          </p:txBody>
        </p:sp>
        <p:sp>
          <p:nvSpPr>
            <p:cNvPr id="16" name="円/楕円 15"/>
            <p:cNvSpPr/>
            <p:nvPr/>
          </p:nvSpPr>
          <p:spPr>
            <a:xfrm>
              <a:off x="2791106" y="2572077"/>
              <a:ext cx="693205" cy="123519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音楽</a:t>
              </a:r>
            </a:p>
          </p:txBody>
        </p:sp>
        <p:sp>
          <p:nvSpPr>
            <p:cNvPr id="17" name="円/楕円 16"/>
            <p:cNvSpPr/>
            <p:nvPr/>
          </p:nvSpPr>
          <p:spPr>
            <a:xfrm>
              <a:off x="3582932" y="2572077"/>
              <a:ext cx="691776" cy="1235190"/>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dirty="0"/>
                <a:t>美術</a:t>
              </a:r>
            </a:p>
          </p:txBody>
        </p:sp>
        <p:sp>
          <p:nvSpPr>
            <p:cNvPr id="18" name="円/楕円 17"/>
            <p:cNvSpPr/>
            <p:nvPr/>
          </p:nvSpPr>
          <p:spPr>
            <a:xfrm>
              <a:off x="4274708" y="3021116"/>
              <a:ext cx="693205" cy="1121931"/>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保体</a:t>
              </a:r>
            </a:p>
          </p:txBody>
        </p:sp>
        <p:sp>
          <p:nvSpPr>
            <p:cNvPr id="19" name="円/楕円 18"/>
            <p:cNvSpPr/>
            <p:nvPr/>
          </p:nvSpPr>
          <p:spPr>
            <a:xfrm>
              <a:off x="5057959" y="1897853"/>
              <a:ext cx="601730" cy="2919419"/>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技術・家庭</a:t>
              </a:r>
            </a:p>
          </p:txBody>
        </p:sp>
        <p:sp>
          <p:nvSpPr>
            <p:cNvPr id="20" name="円/楕円 19"/>
            <p:cNvSpPr/>
            <p:nvPr/>
          </p:nvSpPr>
          <p:spPr>
            <a:xfrm>
              <a:off x="7667841" y="1916507"/>
              <a:ext cx="648897" cy="2880777"/>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gr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2"/>
          </p:nvPr>
        </p:nvSpPr>
        <p:spPr>
          <a:noFill/>
        </p:spPr>
        <p:txBody>
          <a:bodyPr/>
          <a:lstStyle/>
          <a:p>
            <a:fld id="{A04DC65C-3720-4CC1-A5CF-7662BC16A687}" type="slidenum">
              <a:rPr lang="en-US" altLang="ja-JP" smtClean="0"/>
              <a:pPr/>
              <a:t>75</a:t>
            </a:fld>
            <a:endParaRPr lang="en-US" altLang="ja-JP" smtClean="0"/>
          </a:p>
        </p:txBody>
      </p:sp>
      <p:sp>
        <p:nvSpPr>
          <p:cNvPr id="93187" name="テキスト ボックス 5"/>
          <p:cNvSpPr txBox="1">
            <a:spLocks noChangeArrowheads="1"/>
          </p:cNvSpPr>
          <p:nvPr/>
        </p:nvSpPr>
        <p:spPr bwMode="auto">
          <a:xfrm>
            <a:off x="0" y="0"/>
            <a:ext cx="91487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新学習指導要領に記載される高等学校の</a:t>
            </a:r>
            <a:r>
              <a:rPr lang="ja-JP" altLang="ja-JP" sz="3200">
                <a:ea typeface="HGP創英角ｺﾞｼｯｸUB" pitchFamily="50" charset="-128"/>
              </a:rPr>
              <a:t>情報モラル</a:t>
            </a:r>
            <a:endParaRPr lang="ja-JP" altLang="en-US" sz="3200">
              <a:ea typeface="HGP創英角ｺﾞｼｯｸUB" pitchFamily="50" charset="-128"/>
            </a:endParaRPr>
          </a:p>
        </p:txBody>
      </p:sp>
      <p:grpSp>
        <p:nvGrpSpPr>
          <p:cNvPr id="93188" name="グループ化 4"/>
          <p:cNvGrpSpPr>
            <a:grpSpLocks/>
          </p:cNvGrpSpPr>
          <p:nvPr/>
        </p:nvGrpSpPr>
        <p:grpSpPr bwMode="auto">
          <a:xfrm>
            <a:off x="250825" y="1557338"/>
            <a:ext cx="8569325" cy="4032250"/>
            <a:chOff x="714348" y="1785926"/>
            <a:chExt cx="7715304" cy="3143272"/>
          </a:xfrm>
        </p:grpSpPr>
        <p:sp>
          <p:nvSpPr>
            <p:cNvPr id="7" name="正方形/長方形 6"/>
            <p:cNvSpPr/>
            <p:nvPr/>
          </p:nvSpPr>
          <p:spPr>
            <a:xfrm>
              <a:off x="714348" y="3470175"/>
              <a:ext cx="7715304" cy="145902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 name="正方形/長方形 7"/>
            <p:cNvSpPr/>
            <p:nvPr/>
          </p:nvSpPr>
          <p:spPr>
            <a:xfrm>
              <a:off x="714348" y="1785926"/>
              <a:ext cx="7715304" cy="1684249"/>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 name="正方形/長方形 8"/>
            <p:cNvSpPr/>
            <p:nvPr/>
          </p:nvSpPr>
          <p:spPr>
            <a:xfrm>
              <a:off x="714348" y="1785926"/>
              <a:ext cx="7715304" cy="31432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93192" name="テキスト ボックス 9"/>
            <p:cNvSpPr txBox="1">
              <a:spLocks noChangeArrowheads="1"/>
            </p:cNvSpPr>
            <p:nvPr/>
          </p:nvSpPr>
          <p:spPr bwMode="auto">
            <a:xfrm>
              <a:off x="714348" y="1785926"/>
              <a:ext cx="1780455" cy="311899"/>
            </a:xfrm>
            <a:prstGeom prst="rect">
              <a:avLst/>
            </a:prstGeom>
            <a:noFill/>
            <a:ln w="9525">
              <a:noFill/>
              <a:miter lim="800000"/>
              <a:headEnd/>
              <a:tailEnd/>
            </a:ln>
          </p:spPr>
          <p:txBody>
            <a:bodyPr>
              <a:spAutoFit/>
            </a:bodyPr>
            <a:lstStyle/>
            <a:p>
              <a:r>
                <a:rPr lang="ja-JP" altLang="en-US" sz="2000"/>
                <a:t>情報倫理</a:t>
              </a:r>
            </a:p>
          </p:txBody>
        </p:sp>
        <p:sp>
          <p:nvSpPr>
            <p:cNvPr id="93193" name="テキスト ボックス 10"/>
            <p:cNvSpPr txBox="1">
              <a:spLocks noChangeArrowheads="1"/>
            </p:cNvSpPr>
            <p:nvPr/>
          </p:nvSpPr>
          <p:spPr bwMode="auto">
            <a:xfrm>
              <a:off x="714348" y="4255640"/>
              <a:ext cx="2373940" cy="628744"/>
            </a:xfrm>
            <a:prstGeom prst="rect">
              <a:avLst/>
            </a:prstGeom>
            <a:noFill/>
            <a:ln w="9525">
              <a:noFill/>
              <a:miter lim="800000"/>
              <a:headEnd/>
              <a:tailEnd/>
            </a:ln>
          </p:spPr>
          <p:txBody>
            <a:bodyPr>
              <a:spAutoFit/>
            </a:bodyPr>
            <a:lstStyle/>
            <a:p>
              <a:r>
                <a:rPr lang="ja-JP" altLang="en-US" sz="2000"/>
                <a:t>情報安全</a:t>
              </a:r>
            </a:p>
          </p:txBody>
        </p:sp>
        <p:sp>
          <p:nvSpPr>
            <p:cNvPr id="12" name="左矢印 11"/>
            <p:cNvSpPr/>
            <p:nvPr/>
          </p:nvSpPr>
          <p:spPr>
            <a:xfrm>
              <a:off x="755798" y="3212773"/>
              <a:ext cx="6982078" cy="5618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3" name="円/楕円 12"/>
            <p:cNvSpPr/>
            <p:nvPr/>
          </p:nvSpPr>
          <p:spPr>
            <a:xfrm>
              <a:off x="1110262" y="2571744"/>
              <a:ext cx="691776" cy="1235034"/>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r>
                <a:rPr lang="ja-JP" altLang="en-US" dirty="0"/>
                <a:t>国語</a:t>
              </a:r>
            </a:p>
          </p:txBody>
        </p:sp>
        <p:sp>
          <p:nvSpPr>
            <p:cNvPr id="14" name="円/楕円 13"/>
            <p:cNvSpPr/>
            <p:nvPr/>
          </p:nvSpPr>
          <p:spPr>
            <a:xfrm>
              <a:off x="1900658" y="2205441"/>
              <a:ext cx="791826" cy="2304241"/>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r>
                <a:rPr lang="ja-JP" altLang="en-US" dirty="0"/>
                <a:t>地歴</a:t>
              </a:r>
              <a:endParaRPr lang="en-US" altLang="ja-JP" dirty="0"/>
            </a:p>
            <a:p>
              <a:pPr algn="ctr">
                <a:defRPr/>
              </a:pPr>
              <a:r>
                <a:rPr lang="ja-JP" altLang="en-US" dirty="0"/>
                <a:t>・</a:t>
              </a:r>
              <a:endParaRPr lang="en-US" altLang="ja-JP" dirty="0"/>
            </a:p>
            <a:p>
              <a:pPr algn="ctr">
                <a:defRPr/>
              </a:pPr>
              <a:r>
                <a:rPr lang="ja-JP" altLang="en-US" dirty="0"/>
                <a:t>公民</a:t>
              </a:r>
            </a:p>
          </p:txBody>
        </p:sp>
        <p:sp>
          <p:nvSpPr>
            <p:cNvPr id="15" name="円/楕円 14"/>
            <p:cNvSpPr/>
            <p:nvPr/>
          </p:nvSpPr>
          <p:spPr>
            <a:xfrm>
              <a:off x="2791106" y="2571744"/>
              <a:ext cx="693205" cy="1235034"/>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音楽</a:t>
              </a:r>
            </a:p>
          </p:txBody>
        </p:sp>
        <p:sp>
          <p:nvSpPr>
            <p:cNvPr id="16" name="円/楕円 15"/>
            <p:cNvSpPr/>
            <p:nvPr/>
          </p:nvSpPr>
          <p:spPr>
            <a:xfrm>
              <a:off x="3582932" y="2571744"/>
              <a:ext cx="691776" cy="1235034"/>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r>
                <a:rPr lang="ja-JP" altLang="en-US" sz="1600" dirty="0"/>
                <a:t>美術</a:t>
              </a:r>
              <a:endParaRPr lang="en-US" altLang="ja-JP" sz="1600" dirty="0"/>
            </a:p>
            <a:p>
              <a:pPr algn="ctr">
                <a:defRPr/>
              </a:pPr>
              <a:r>
                <a:rPr lang="ja-JP" altLang="en-US" sz="1600" dirty="0"/>
                <a:t>・</a:t>
              </a:r>
              <a:endParaRPr lang="en-US" altLang="ja-JP" sz="1600" dirty="0"/>
            </a:p>
            <a:p>
              <a:pPr algn="ctr">
                <a:defRPr/>
              </a:pPr>
              <a:r>
                <a:rPr lang="ja-JP" altLang="en-US" sz="1600" dirty="0"/>
                <a:t>芸術</a:t>
              </a:r>
            </a:p>
          </p:txBody>
        </p:sp>
        <p:sp>
          <p:nvSpPr>
            <p:cNvPr id="17" name="円/楕円 16"/>
            <p:cNvSpPr/>
            <p:nvPr/>
          </p:nvSpPr>
          <p:spPr>
            <a:xfrm>
              <a:off x="4356177" y="3069222"/>
              <a:ext cx="691776" cy="1295672"/>
            </a:xfrm>
            <a:prstGeom prst="ellipse">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dirty="0"/>
                <a:t>保体</a:t>
              </a:r>
            </a:p>
          </p:txBody>
        </p:sp>
        <p:sp>
          <p:nvSpPr>
            <p:cNvPr id="18" name="円/楕円 17"/>
            <p:cNvSpPr/>
            <p:nvPr/>
          </p:nvSpPr>
          <p:spPr>
            <a:xfrm>
              <a:off x="5148004" y="1917102"/>
              <a:ext cx="1440724" cy="2918045"/>
            </a:xfrm>
            <a:prstGeom prst="ellipse">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ja-JP" altLang="en-US" dirty="0"/>
            </a:p>
          </p:txBody>
        </p:sp>
        <p:sp>
          <p:nvSpPr>
            <p:cNvPr id="19" name="円/楕円 18"/>
            <p:cNvSpPr/>
            <p:nvPr/>
          </p:nvSpPr>
          <p:spPr>
            <a:xfrm>
              <a:off x="6648757" y="3020960"/>
              <a:ext cx="890448" cy="1684249"/>
            </a:xfrm>
            <a:prstGeom prst="ellipse">
              <a:avLst/>
            </a:prstGeom>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ja-JP" altLang="en-US">
                  <a:solidFill>
                    <a:srgbClr val="FFFFFF"/>
                  </a:solidFill>
                </a:rPr>
                <a:t>特</a:t>
              </a:r>
            </a:p>
            <a:p>
              <a:pPr algn="ctr">
                <a:defRPr/>
              </a:pPr>
              <a:r>
                <a:rPr lang="ja-JP" altLang="en-US">
                  <a:solidFill>
                    <a:srgbClr val="FFFFFF"/>
                  </a:solidFill>
                </a:rPr>
                <a:t>別</a:t>
              </a:r>
            </a:p>
            <a:p>
              <a:pPr algn="ctr">
                <a:defRPr/>
              </a:pPr>
              <a:r>
                <a:rPr lang="ja-JP" altLang="en-US">
                  <a:solidFill>
                    <a:srgbClr val="FFFFFF"/>
                  </a:solidFill>
                </a:rPr>
                <a:t>活</a:t>
              </a:r>
            </a:p>
            <a:p>
              <a:pPr algn="ctr">
                <a:defRPr/>
              </a:pPr>
              <a:r>
                <a:rPr lang="ja-JP" altLang="en-US">
                  <a:solidFill>
                    <a:srgbClr val="FFFFFF"/>
                  </a:solidFill>
                </a:rPr>
                <a:t>動</a:t>
              </a:r>
            </a:p>
          </p:txBody>
        </p:sp>
        <p:sp>
          <p:nvSpPr>
            <p:cNvPr id="20" name="円/楕円 19"/>
            <p:cNvSpPr/>
            <p:nvPr/>
          </p:nvSpPr>
          <p:spPr>
            <a:xfrm>
              <a:off x="7667841" y="1917102"/>
              <a:ext cx="648897" cy="2879682"/>
            </a:xfrm>
            <a:prstGeom prst="ellipse">
              <a:avLst/>
            </a:prstGeom>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ja-JP" altLang="en-US" dirty="0"/>
                <a:t>総合</a:t>
              </a:r>
            </a:p>
          </p:txBody>
        </p:sp>
        <p:sp>
          <p:nvSpPr>
            <p:cNvPr id="93203" name="テキスト ボックス 20"/>
            <p:cNvSpPr txBox="1">
              <a:spLocks noChangeArrowheads="1"/>
            </p:cNvSpPr>
            <p:nvPr/>
          </p:nvSpPr>
          <p:spPr bwMode="auto">
            <a:xfrm>
              <a:off x="5673982" y="2348992"/>
              <a:ext cx="440221" cy="2015902"/>
            </a:xfrm>
            <a:prstGeom prst="rect">
              <a:avLst/>
            </a:prstGeom>
            <a:noFill/>
            <a:ln w="9525">
              <a:noFill/>
              <a:miter lim="800000"/>
              <a:headEnd/>
              <a:tailEnd/>
            </a:ln>
          </p:spPr>
          <p:txBody>
            <a:bodyPr vert="eaVert">
              <a:spAutoFit/>
            </a:bodyPr>
            <a:lstStyle/>
            <a:p>
              <a:pPr algn="ctr"/>
              <a:r>
                <a:rPr lang="ja-JP" altLang="en-US" sz="2000">
                  <a:solidFill>
                    <a:srgbClr val="FFFFFF"/>
                  </a:solidFill>
                </a:rPr>
                <a:t>共通教科「情報</a:t>
              </a:r>
              <a:r>
                <a:rPr lang="ja-JP" altLang="en-US" sz="2000">
                  <a:solidFill>
                    <a:schemeClr val="bg1"/>
                  </a:solidFill>
                </a:rPr>
                <a:t>」</a:t>
              </a:r>
            </a:p>
          </p:txBody>
        </p:sp>
      </p:gr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p>
            <a:fld id="{03034723-AE85-4121-A206-18C5776E4078}" type="slidenum">
              <a:rPr lang="en-US" altLang="ja-JP" smtClean="0"/>
              <a:pPr/>
              <a:t>76</a:t>
            </a:fld>
            <a:endParaRPr lang="en-US" altLang="ja-JP" smtClean="0"/>
          </a:p>
        </p:txBody>
      </p:sp>
      <p:pic>
        <p:nvPicPr>
          <p:cNvPr id="94211" name="Picture 4">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0338" y="836613"/>
            <a:ext cx="3527425" cy="4956175"/>
          </a:xfrm>
          <a:prstGeom prst="rect">
            <a:avLst/>
          </a:prstGeom>
          <a:noFill/>
          <a:ln w="9525">
            <a:noFill/>
            <a:miter lim="800000"/>
            <a:headEnd/>
            <a:tailEnd/>
          </a:ln>
        </p:spPr>
      </p:pic>
      <p:sp>
        <p:nvSpPr>
          <p:cNvPr id="94212" name="テキスト ボックス 4"/>
          <p:cNvSpPr txBox="1">
            <a:spLocks noChangeArrowheads="1"/>
          </p:cNvSpPr>
          <p:nvPr/>
        </p:nvSpPr>
        <p:spPr bwMode="auto">
          <a:xfrm>
            <a:off x="0" y="0"/>
            <a:ext cx="539908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情報モラル教育実践ガイダンス</a:t>
            </a:r>
          </a:p>
        </p:txBody>
      </p:sp>
      <p:sp>
        <p:nvSpPr>
          <p:cNvPr id="94213" name="正方形/長方形 5"/>
          <p:cNvSpPr>
            <a:spLocks noChangeArrowheads="1"/>
          </p:cNvSpPr>
          <p:nvPr/>
        </p:nvSpPr>
        <p:spPr bwMode="auto">
          <a:xfrm>
            <a:off x="250825" y="5937250"/>
            <a:ext cx="8569325" cy="731838"/>
          </a:xfrm>
          <a:prstGeom prst="rect">
            <a:avLst/>
          </a:prstGeom>
          <a:noFill/>
          <a:ln w="9525">
            <a:noFill/>
            <a:miter lim="800000"/>
            <a:headEnd/>
            <a:tailEnd/>
          </a:ln>
        </p:spPr>
        <p:txBody>
          <a:bodyPr>
            <a:spAutoFit/>
          </a:bodyPr>
          <a:lstStyle/>
          <a:p>
            <a:pPr algn="ctr"/>
            <a:r>
              <a:rPr lang="ja-JP" altLang="en-US" sz="2400">
                <a:latin typeface="ＭＳ ゴシック" pitchFamily="49" charset="-128"/>
                <a:ea typeface="ＭＳ ゴシック" pitchFamily="49" charset="-128"/>
              </a:rPr>
              <a:t>文部科学省　国立教育政策研究所（平成２３年３月）</a:t>
            </a:r>
          </a:p>
          <a:p>
            <a:pPr algn="ctr"/>
            <a:r>
              <a:rPr lang="en-US" altLang="en-US">
                <a:hlinkClick r:id="rId3"/>
              </a:rPr>
              <a:t>http://www.nier.go.jp/kaihatsu/jouhoumoral/guidance.pdf</a:t>
            </a:r>
            <a:endParaRPr lang="ja-JP" alt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2"/>
          </p:nvPr>
        </p:nvSpPr>
        <p:spPr>
          <a:noFill/>
        </p:spPr>
        <p:txBody>
          <a:bodyPr/>
          <a:lstStyle/>
          <a:p>
            <a:fld id="{79090761-C8E2-48A8-B82E-999907CA48D2}" type="slidenum">
              <a:rPr lang="en-US" altLang="ja-JP" smtClean="0"/>
              <a:pPr/>
              <a:t>77</a:t>
            </a:fld>
            <a:endParaRPr lang="en-US" altLang="ja-JP" smtClean="0"/>
          </a:p>
        </p:txBody>
      </p:sp>
      <p:sp>
        <p:nvSpPr>
          <p:cNvPr id="95235" name="Rectangle 3"/>
          <p:cNvSpPr>
            <a:spLocks noGrp="1" noChangeArrowheads="1"/>
          </p:cNvSpPr>
          <p:nvPr>
            <p:ph type="body" idx="1"/>
          </p:nvPr>
        </p:nvSpPr>
        <p:spPr>
          <a:xfrm>
            <a:off x="168275" y="908050"/>
            <a:ext cx="8724900" cy="5761038"/>
          </a:xfrm>
        </p:spPr>
        <p:txBody>
          <a:bodyPr/>
          <a:lstStyle/>
          <a:p>
            <a:pPr marL="0" indent="0">
              <a:spcBef>
                <a:spcPct val="0"/>
              </a:spcBef>
              <a:buFontTx/>
              <a:buNone/>
            </a:pPr>
            <a:r>
              <a:rPr lang="ja-JP" altLang="en-US" sz="2400" smtClean="0">
                <a:latin typeface="ＭＳ Ｐゴシック" pitchFamily="50" charset="-128"/>
              </a:rPr>
              <a:t/>
            </a:r>
            <a:br>
              <a:rPr lang="ja-JP" altLang="en-US" sz="2400" smtClean="0">
                <a:latin typeface="ＭＳ Ｐゴシック" pitchFamily="50" charset="-128"/>
              </a:rPr>
            </a:br>
            <a:endParaRPr lang="ja-JP" altLang="en-US" sz="2400" smtClean="0">
              <a:latin typeface="ＭＳ Ｐゴシック" pitchFamily="50" charset="-128"/>
            </a:endParaRPr>
          </a:p>
          <a:p>
            <a:pPr marL="0" indent="0">
              <a:spcBef>
                <a:spcPct val="0"/>
              </a:spcBef>
              <a:buFontTx/>
              <a:buNone/>
            </a:pPr>
            <a:r>
              <a:rPr lang="ja-JP" altLang="en-US" sz="2400" smtClean="0">
                <a:latin typeface="ＭＳ Ｐゴシック" pitchFamily="50" charset="-128"/>
              </a:rPr>
              <a:t>　</a:t>
            </a:r>
          </a:p>
        </p:txBody>
      </p:sp>
      <p:pic>
        <p:nvPicPr>
          <p:cNvPr id="95236" name="Picture 5"/>
          <p:cNvPicPr>
            <a:picLocks noChangeAspect="1" noChangeArrowheads="1"/>
          </p:cNvPicPr>
          <p:nvPr/>
        </p:nvPicPr>
        <p:blipFill>
          <a:blip r:embed="rId3" cstate="print"/>
          <a:srcRect/>
          <a:stretch>
            <a:fillRect/>
          </a:stretch>
        </p:blipFill>
        <p:spPr bwMode="auto">
          <a:xfrm>
            <a:off x="179388" y="765175"/>
            <a:ext cx="8135937" cy="5757863"/>
          </a:xfrm>
          <a:prstGeom prst="rect">
            <a:avLst/>
          </a:prstGeom>
          <a:noFill/>
          <a:ln w="9525">
            <a:noFill/>
            <a:miter lim="800000"/>
            <a:headEnd/>
            <a:tailEnd/>
          </a:ln>
        </p:spPr>
      </p:pic>
      <p:sp>
        <p:nvSpPr>
          <p:cNvPr id="95237" name="テキスト ボックス 4"/>
          <p:cNvSpPr txBox="1">
            <a:spLocks noChangeArrowheads="1"/>
          </p:cNvSpPr>
          <p:nvPr/>
        </p:nvSpPr>
        <p:spPr bwMode="auto">
          <a:xfrm>
            <a:off x="0" y="0"/>
            <a:ext cx="7016750"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情報モラル指導カリキュラムチェックリスト</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2"/>
          </p:nvPr>
        </p:nvSpPr>
        <p:spPr>
          <a:noFill/>
        </p:spPr>
        <p:txBody>
          <a:bodyPr/>
          <a:lstStyle/>
          <a:p>
            <a:fld id="{5942374D-E4AC-4C44-8062-AB725C41DFBD}" type="slidenum">
              <a:rPr lang="en-US" altLang="ja-JP" smtClean="0"/>
              <a:pPr/>
              <a:t>78</a:t>
            </a:fld>
            <a:endParaRPr lang="en-US" altLang="ja-JP" smtClean="0"/>
          </a:p>
        </p:txBody>
      </p:sp>
      <p:sp>
        <p:nvSpPr>
          <p:cNvPr id="97283" name="テキスト ボックス 4"/>
          <p:cNvSpPr txBox="1">
            <a:spLocks noChangeArrowheads="1"/>
          </p:cNvSpPr>
          <p:nvPr/>
        </p:nvSpPr>
        <p:spPr bwMode="auto">
          <a:xfrm>
            <a:off x="0" y="0"/>
            <a:ext cx="5478463"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年間指導計画の作成のポイント</a:t>
            </a:r>
          </a:p>
        </p:txBody>
      </p:sp>
      <p:pic>
        <p:nvPicPr>
          <p:cNvPr id="5" name="Picture 2"/>
          <p:cNvPicPr>
            <a:picLocks noChangeAspect="1" noChangeArrowheads="1"/>
          </p:cNvPicPr>
          <p:nvPr/>
        </p:nvPicPr>
        <p:blipFill>
          <a:blip r:embed="rId3" cstate="print"/>
          <a:srcRect/>
          <a:stretch>
            <a:fillRect/>
          </a:stretch>
        </p:blipFill>
        <p:spPr bwMode="auto">
          <a:xfrm>
            <a:off x="611188" y="1125538"/>
            <a:ext cx="7561262" cy="520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タイトル 1"/>
          <p:cNvSpPr>
            <a:spLocks noGrp="1"/>
          </p:cNvSpPr>
          <p:nvPr>
            <p:ph type="title"/>
          </p:nvPr>
        </p:nvSpPr>
        <p:spPr>
          <a:xfrm>
            <a:off x="539552" y="17580"/>
            <a:ext cx="8229600" cy="634082"/>
          </a:xfrm>
        </p:spPr>
        <p:txBody>
          <a:bodyPr/>
          <a:lstStyle/>
          <a:p>
            <a:pPr eaLnBrk="1" hangingPunct="1"/>
            <a:r>
              <a:rPr lang="ja-JP" altLang="en-US" dirty="0" smtClean="0"/>
              <a:t>フィルタリング</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54681" b="54471"/>
          <a:stretch/>
        </p:blipFill>
        <p:spPr bwMode="auto">
          <a:xfrm>
            <a:off x="899592" y="1412776"/>
            <a:ext cx="640307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012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p:spPr>
        <p:txBody>
          <a:bodyPr/>
          <a:lstStyle/>
          <a:p>
            <a:fld id="{9C864732-ADDE-4C65-A2B3-B9ADA6A4F6EA}" type="slidenum">
              <a:rPr lang="en-US" altLang="ja-JP" smtClean="0"/>
              <a:pPr/>
              <a:t>8</a:t>
            </a:fld>
            <a:endParaRPr lang="en-US" altLang="ja-JP" smtClean="0"/>
          </a:p>
        </p:txBody>
      </p:sp>
      <p:sp>
        <p:nvSpPr>
          <p:cNvPr id="15363" name="Rectangle 3"/>
          <p:cNvSpPr>
            <a:spLocks noGrp="1" noChangeArrowheads="1"/>
          </p:cNvSpPr>
          <p:nvPr>
            <p:ph type="body" idx="1"/>
          </p:nvPr>
        </p:nvSpPr>
        <p:spPr>
          <a:xfrm>
            <a:off x="323850" y="1484313"/>
            <a:ext cx="8229600" cy="4525962"/>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ea typeface="HGP創英角ｺﾞｼｯｸUB" pitchFamily="50" charset="-128"/>
              </a:rPr>
              <a:t>１　データから見る</a:t>
            </a:r>
          </a:p>
          <a:p>
            <a:pPr>
              <a:buFontTx/>
              <a:buNone/>
            </a:pPr>
            <a:r>
              <a:rPr lang="ja-JP" altLang="en-US" sz="4800" smtClean="0">
                <a:ea typeface="HGP創英角ｺﾞｼｯｸUB" pitchFamily="50" charset="-128"/>
              </a:rPr>
              <a:t>　　　　　ネット社会の現状</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67544" y="12239"/>
            <a:ext cx="8229600" cy="824473"/>
          </a:xfrm>
        </p:spPr>
        <p:txBody>
          <a:bodyPr/>
          <a:lstStyle/>
          <a:p>
            <a:r>
              <a:rPr lang="ja-JP" altLang="en-US" dirty="0" smtClean="0"/>
              <a:t>コンテンツフィルタリングとは</a:t>
            </a:r>
          </a:p>
        </p:txBody>
      </p:sp>
      <p:sp>
        <p:nvSpPr>
          <p:cNvPr id="35843" name="Rectangle 3"/>
          <p:cNvSpPr>
            <a:spLocks noGrp="1" noChangeArrowheads="1"/>
          </p:cNvSpPr>
          <p:nvPr>
            <p:ph idx="1"/>
          </p:nvPr>
        </p:nvSpPr>
        <p:spPr/>
        <p:txBody>
          <a:bodyPr/>
          <a:lstStyle/>
          <a:p>
            <a:pPr>
              <a:lnSpc>
                <a:spcPct val="90000"/>
              </a:lnSpc>
            </a:pPr>
            <a:r>
              <a:rPr lang="ja-JP" altLang="en-US" sz="3400" smtClean="0"/>
              <a:t>インターネット上の、学習活動に有用ではないコンテンツを排除する。</a:t>
            </a:r>
          </a:p>
          <a:p>
            <a:pPr lvl="1">
              <a:lnSpc>
                <a:spcPct val="90000"/>
              </a:lnSpc>
            </a:pPr>
            <a:r>
              <a:rPr lang="ja-JP" altLang="en-US" sz="3400" smtClean="0"/>
              <a:t>違法行為</a:t>
            </a:r>
          </a:p>
          <a:p>
            <a:pPr lvl="1">
              <a:lnSpc>
                <a:spcPct val="90000"/>
              </a:lnSpc>
            </a:pPr>
            <a:r>
              <a:rPr lang="ja-JP" altLang="en-US" sz="3400" smtClean="0"/>
              <a:t>残酷</a:t>
            </a:r>
          </a:p>
          <a:p>
            <a:pPr lvl="1">
              <a:lnSpc>
                <a:spcPct val="90000"/>
              </a:lnSpc>
            </a:pPr>
            <a:r>
              <a:rPr lang="ja-JP" altLang="en-US" sz="3400" smtClean="0"/>
              <a:t>誹謗・中傷、無責任</a:t>
            </a:r>
          </a:p>
          <a:p>
            <a:pPr lvl="1">
              <a:lnSpc>
                <a:spcPct val="90000"/>
              </a:lnSpc>
            </a:pPr>
            <a:r>
              <a:rPr lang="en-US" altLang="ja-JP" sz="3400" smtClean="0"/>
              <a:t>18</a:t>
            </a:r>
            <a:r>
              <a:rPr lang="ja-JP" altLang="en-US" sz="3400" smtClean="0"/>
              <a:t>歳未満制限</a:t>
            </a:r>
          </a:p>
          <a:p>
            <a:pPr lvl="1">
              <a:lnSpc>
                <a:spcPct val="90000"/>
              </a:lnSpc>
            </a:pPr>
            <a:r>
              <a:rPr lang="ja-JP" altLang="en-US" sz="3400" smtClean="0"/>
              <a:t>ギャンブル　　　　　　など</a:t>
            </a:r>
          </a:p>
          <a:p>
            <a:pPr>
              <a:lnSpc>
                <a:spcPct val="90000"/>
              </a:lnSpc>
            </a:pPr>
            <a:r>
              <a:rPr lang="ja-JP" altLang="en-US" smtClean="0"/>
              <a:t>主に</a:t>
            </a:r>
            <a:r>
              <a:rPr lang="en-US" altLang="ja-JP" smtClean="0"/>
              <a:t>web</a:t>
            </a:r>
            <a:r>
              <a:rPr lang="ja-JP" altLang="en-US" smtClean="0"/>
              <a:t>コンテンツ</a:t>
            </a:r>
          </a:p>
        </p:txBody>
      </p:sp>
    </p:spTree>
    <p:extLst>
      <p:ext uri="{BB962C8B-B14F-4D97-AF65-F5344CB8AC3E}">
        <p14:creationId xmlns:p14="http://schemas.microsoft.com/office/powerpoint/2010/main" val="4240894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4681" b="54471"/>
          <a:stretch/>
        </p:blipFill>
        <p:spPr bwMode="auto">
          <a:xfrm>
            <a:off x="6084168" y="4616104"/>
            <a:ext cx="2771325" cy="2088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67" name="Rectangle 3"/>
          <p:cNvSpPr>
            <a:spLocks noGrp="1" noChangeArrowheads="1"/>
          </p:cNvSpPr>
          <p:nvPr>
            <p:ph type="title"/>
          </p:nvPr>
        </p:nvSpPr>
        <p:spPr/>
        <p:txBody>
          <a:bodyPr/>
          <a:lstStyle/>
          <a:p>
            <a:r>
              <a:rPr lang="ja-JP" altLang="en-US" smtClean="0"/>
              <a:t>フィルタリングの仕組み</a:t>
            </a:r>
          </a:p>
        </p:txBody>
      </p:sp>
      <p:sp>
        <p:nvSpPr>
          <p:cNvPr id="36868" name="Rectangle 4"/>
          <p:cNvSpPr>
            <a:spLocks noGrp="1" noChangeArrowheads="1"/>
          </p:cNvSpPr>
          <p:nvPr>
            <p:ph type="body" sz="half" idx="1"/>
          </p:nvPr>
        </p:nvSpPr>
        <p:spPr>
          <a:xfrm>
            <a:off x="250825" y="1196975"/>
            <a:ext cx="7715250" cy="4530725"/>
          </a:xfrm>
        </p:spPr>
        <p:txBody>
          <a:bodyPr/>
          <a:lstStyle/>
          <a:p>
            <a:r>
              <a:rPr lang="en-US" altLang="ja-JP" sz="2600" smtClean="0"/>
              <a:t>URL</a:t>
            </a:r>
            <a:r>
              <a:rPr lang="ja-JP" altLang="en-US" sz="2600" smtClean="0"/>
              <a:t>制限</a:t>
            </a:r>
          </a:p>
          <a:p>
            <a:r>
              <a:rPr lang="ja-JP" altLang="en-US" sz="2600" smtClean="0"/>
              <a:t>リストと比較し、該当していればブロック</a:t>
            </a:r>
          </a:p>
          <a:p>
            <a:pPr lvl="1"/>
            <a:r>
              <a:rPr lang="ja-JP" altLang="en-US" sz="2200" smtClean="0"/>
              <a:t>サイト単位</a:t>
            </a:r>
          </a:p>
          <a:p>
            <a:pPr lvl="1"/>
            <a:r>
              <a:rPr lang="ja-JP" altLang="en-US" sz="2200" smtClean="0"/>
              <a:t>ディレクトリ単位</a:t>
            </a:r>
          </a:p>
          <a:p>
            <a:pPr lvl="1"/>
            <a:r>
              <a:rPr lang="ja-JP" altLang="en-US" sz="2200" smtClean="0"/>
              <a:t>ファイル単位</a:t>
            </a:r>
          </a:p>
        </p:txBody>
      </p:sp>
      <p:pic>
        <p:nvPicPr>
          <p:cNvPr id="36866" name="Picture 2"/>
          <p:cNvPicPr>
            <a:picLocks noGrp="1" noChangeAspect="1" noChangeArrowheads="1"/>
          </p:cNvPicPr>
          <p:nvPr>
            <p:ph sz="quarter" idx="3"/>
          </p:nvPr>
        </p:nvPicPr>
        <p:blipFill>
          <a:blip r:embed="rId4"/>
          <a:srcRect/>
          <a:stretch>
            <a:fillRect/>
          </a:stretch>
        </p:blipFill>
        <p:spPr>
          <a:xfrm>
            <a:off x="6156325" y="2276475"/>
            <a:ext cx="2771775" cy="2079625"/>
          </a:xfrm>
          <a:noFill/>
        </p:spPr>
      </p:pic>
      <p:sp>
        <p:nvSpPr>
          <p:cNvPr id="36870" name="AutoShape 6"/>
          <p:cNvSpPr>
            <a:spLocks noChangeArrowheads="1"/>
          </p:cNvSpPr>
          <p:nvPr/>
        </p:nvSpPr>
        <p:spPr bwMode="auto">
          <a:xfrm>
            <a:off x="323850" y="5013325"/>
            <a:ext cx="2160588" cy="503238"/>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lang="en-US" altLang="ja-JP"/>
              <a:t>http://hoge.com/</a:t>
            </a:r>
          </a:p>
        </p:txBody>
      </p:sp>
      <p:sp>
        <p:nvSpPr>
          <p:cNvPr id="31751" name="Document"/>
          <p:cNvSpPr>
            <a:spLocks noEditPoints="1" noChangeArrowheads="1"/>
          </p:cNvSpPr>
          <p:nvPr/>
        </p:nvSpPr>
        <p:spPr bwMode="auto">
          <a:xfrm>
            <a:off x="3419475" y="3716338"/>
            <a:ext cx="2447925" cy="1655762"/>
          </a:xfrm>
          <a:custGeom>
            <a:avLst/>
            <a:gdLst>
              <a:gd name="T0" fmla="*/ 10757 w 21600"/>
              <a:gd name="T1" fmla="*/ 21632 h 21600"/>
              <a:gd name="T2" fmla="*/ 85 w 21600"/>
              <a:gd name="T3" fmla="*/ 10849 h 21600"/>
              <a:gd name="T4" fmla="*/ 10757 w 21600"/>
              <a:gd name="T5" fmla="*/ 81 h 21600"/>
              <a:gd name="T6" fmla="*/ 21706 w 21600"/>
              <a:gd name="T7" fmla="*/ 10652 h 21600"/>
              <a:gd name="T8" fmla="*/ 10757 w 21600"/>
              <a:gd name="T9" fmla="*/ 21632 h 21600"/>
              <a:gd name="T10" fmla="*/ 0 w 21600"/>
              <a:gd name="T11" fmla="*/ 0 h 21600"/>
              <a:gd name="T12" fmla="*/ 21600 w 21600"/>
              <a:gd name="T13" fmla="*/ 0 h 21600"/>
              <a:gd name="T14" fmla="*/ 21600 w 21600"/>
              <a:gd name="T15" fmla="*/ 21600 h 21600"/>
              <a:gd name="T16" fmla="*/ 977 w 21600"/>
              <a:gd name="T17" fmla="*/ 818 h 21600"/>
              <a:gd name="T18" fmla="*/ 20622 w 21600"/>
              <a:gd name="T19" fmla="*/ 16429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lIns="91430" tIns="45716" rIns="91430" bIns="45716"/>
          <a:lstStyle/>
          <a:p>
            <a:pPr>
              <a:defRPr/>
            </a:pPr>
            <a:r>
              <a:rPr lang="en-US" altLang="ja-JP"/>
              <a:t>http://www.otona.jp/</a:t>
            </a:r>
          </a:p>
          <a:p>
            <a:pPr>
              <a:defRPr/>
            </a:pPr>
            <a:r>
              <a:rPr lang="en-US" altLang="ja-JP"/>
              <a:t>http://moge.co.jp/</a:t>
            </a:r>
          </a:p>
          <a:p>
            <a:pPr>
              <a:defRPr/>
            </a:pPr>
            <a:r>
              <a:rPr lang="en-US" altLang="ja-JP"/>
              <a:t>http://hoge.net/</a:t>
            </a:r>
          </a:p>
          <a:p>
            <a:pPr>
              <a:defRPr/>
            </a:pPr>
            <a:r>
              <a:rPr lang="en-US" altLang="ja-JP"/>
              <a:t>http://hoge.com/</a:t>
            </a:r>
          </a:p>
          <a:p>
            <a:pPr>
              <a:defRPr/>
            </a:pPr>
            <a:endParaRPr lang="en-US" altLang="ja-JP"/>
          </a:p>
          <a:p>
            <a:pPr>
              <a:defRPr/>
            </a:pPr>
            <a:endParaRPr lang="en-US" altLang="ja-JP"/>
          </a:p>
        </p:txBody>
      </p:sp>
      <p:sp>
        <p:nvSpPr>
          <p:cNvPr id="36872" name="Text Box 8"/>
          <p:cNvSpPr txBox="1">
            <a:spLocks noChangeArrowheads="1"/>
          </p:cNvSpPr>
          <p:nvPr/>
        </p:nvSpPr>
        <p:spPr bwMode="auto">
          <a:xfrm>
            <a:off x="3924300" y="5516563"/>
            <a:ext cx="1584325" cy="366712"/>
          </a:xfrm>
          <a:prstGeom prst="rect">
            <a:avLst/>
          </a:prstGeom>
          <a:noFill/>
          <a:ln w="9525">
            <a:noFill/>
            <a:miter lim="800000"/>
            <a:headEnd/>
            <a:tailEnd/>
          </a:ln>
        </p:spPr>
        <p:txBody>
          <a:bodyPr lIns="91430" tIns="45716" rIns="91430" bIns="45716">
            <a:spAutoFit/>
          </a:bodyPr>
          <a:lstStyle/>
          <a:p>
            <a:pPr>
              <a:spcBef>
                <a:spcPct val="50000"/>
              </a:spcBef>
            </a:pPr>
            <a:r>
              <a:rPr lang="ja-JP" altLang="en-US"/>
              <a:t>リストと照合</a:t>
            </a:r>
          </a:p>
        </p:txBody>
      </p:sp>
      <p:sp>
        <p:nvSpPr>
          <p:cNvPr id="36873" name="AutoShape 9"/>
          <p:cNvSpPr>
            <a:spLocks noChangeArrowheads="1"/>
          </p:cNvSpPr>
          <p:nvPr/>
        </p:nvSpPr>
        <p:spPr bwMode="auto">
          <a:xfrm>
            <a:off x="179388" y="3716338"/>
            <a:ext cx="2519362" cy="576262"/>
          </a:xfrm>
          <a:prstGeom prst="roundRect">
            <a:avLst>
              <a:gd name="adj" fmla="val 16667"/>
            </a:avLst>
          </a:prstGeom>
          <a:solidFill>
            <a:schemeClr val="accent1"/>
          </a:solidFill>
          <a:ln w="9525">
            <a:solidFill>
              <a:schemeClr val="tx1"/>
            </a:solidFill>
            <a:round/>
            <a:headEnd/>
            <a:tailEnd/>
          </a:ln>
        </p:spPr>
        <p:txBody>
          <a:bodyPr wrap="none" lIns="91430" tIns="45716" rIns="91430" bIns="45716" anchor="ctr"/>
          <a:lstStyle/>
          <a:p>
            <a:pPr algn="ctr"/>
            <a:r>
              <a:rPr lang="en-US" altLang="ja-JP"/>
              <a:t>http://www.mext.go.jp/</a:t>
            </a:r>
          </a:p>
        </p:txBody>
      </p:sp>
      <p:sp>
        <p:nvSpPr>
          <p:cNvPr id="36874" name="AutoShape 10"/>
          <p:cNvSpPr>
            <a:spLocks noChangeArrowheads="1"/>
          </p:cNvSpPr>
          <p:nvPr/>
        </p:nvSpPr>
        <p:spPr bwMode="auto">
          <a:xfrm>
            <a:off x="2411413" y="4292600"/>
            <a:ext cx="1079500" cy="649288"/>
          </a:xfrm>
          <a:prstGeom prst="rightArrow">
            <a:avLst>
              <a:gd name="adj1" fmla="val 50000"/>
              <a:gd name="adj2" fmla="val 41565"/>
            </a:avLst>
          </a:prstGeom>
          <a:solidFill>
            <a:schemeClr val="folHlink"/>
          </a:solidFill>
          <a:ln w="9525">
            <a:solidFill>
              <a:schemeClr val="tx1"/>
            </a:solidFill>
            <a:miter lim="800000"/>
            <a:headEnd/>
            <a:tailEnd/>
          </a:ln>
        </p:spPr>
        <p:txBody>
          <a:bodyPr wrap="none" lIns="91430" tIns="45716" rIns="91430" bIns="45716" anchor="ctr"/>
          <a:lstStyle/>
          <a:p>
            <a:pPr algn="ctr"/>
            <a:r>
              <a:rPr lang="ja-JP" altLang="en-US"/>
              <a:t>リクエスト</a:t>
            </a:r>
          </a:p>
        </p:txBody>
      </p:sp>
      <p:sp>
        <p:nvSpPr>
          <p:cNvPr id="36875" name="AutoShape 11"/>
          <p:cNvSpPr>
            <a:spLocks noChangeArrowheads="1"/>
          </p:cNvSpPr>
          <p:nvPr/>
        </p:nvSpPr>
        <p:spPr bwMode="auto">
          <a:xfrm rot="8492065">
            <a:off x="5795963" y="4076700"/>
            <a:ext cx="935037" cy="936625"/>
          </a:xfrm>
          <a:custGeom>
            <a:avLst/>
            <a:gdLst>
              <a:gd name="T0" fmla="*/ 28912643 w 21600"/>
              <a:gd name="T1" fmla="*/ 0 h 21600"/>
              <a:gd name="T2" fmla="*/ 17346840 w 21600"/>
              <a:gd name="T3" fmla="*/ 11603267 h 21600"/>
              <a:gd name="T4" fmla="*/ 11563941 w 21600"/>
              <a:gd name="T5" fmla="*/ 17405831 h 21600"/>
              <a:gd name="T6" fmla="*/ 0 w 21600"/>
              <a:gd name="T7" fmla="*/ 29010919 h 21600"/>
              <a:gd name="T8" fmla="*/ 11563941 w 21600"/>
              <a:gd name="T9" fmla="*/ 40614181 h 21600"/>
              <a:gd name="T10" fmla="*/ 23129744 w 21600"/>
              <a:gd name="T11" fmla="*/ 34811618 h 21600"/>
              <a:gd name="T12" fmla="*/ 34693680 w 21600"/>
              <a:gd name="T13" fmla="*/ 23208356 h 21600"/>
              <a:gd name="T14" fmla="*/ 40476579 w 21600"/>
              <a:gd name="T15" fmla="*/ 11603267 h 21600"/>
              <a:gd name="T16" fmla="*/ 17694720 60000 65536"/>
              <a:gd name="T17" fmla="*/ 11796480 60000 65536"/>
              <a:gd name="T18" fmla="*/ 17694720 60000 65536"/>
              <a:gd name="T19" fmla="*/ 11796480 60000 65536"/>
              <a:gd name="T20" fmla="*/ 5898240 60000 65536"/>
              <a:gd name="T21" fmla="*/ 5898240 60000 65536"/>
              <a:gd name="T22" fmla="*/ 0 60000 65536"/>
              <a:gd name="T23" fmla="*/ 0 60000 65536"/>
              <a:gd name="T24" fmla="*/ 3085 w 21600"/>
              <a:gd name="T25" fmla="*/ 12343 h 21600"/>
              <a:gd name="T26" fmla="*/ 18514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5429" y="0"/>
                </a:moveTo>
                <a:lnTo>
                  <a:pt x="9257" y="6171"/>
                </a:lnTo>
                <a:lnTo>
                  <a:pt x="12343" y="6171"/>
                </a:lnTo>
                <a:lnTo>
                  <a:pt x="12343" y="12343"/>
                </a:lnTo>
                <a:lnTo>
                  <a:pt x="6171" y="12343"/>
                </a:lnTo>
                <a:lnTo>
                  <a:pt x="6171" y="9257"/>
                </a:lnTo>
                <a:lnTo>
                  <a:pt x="0" y="15429"/>
                </a:lnTo>
                <a:lnTo>
                  <a:pt x="6171" y="21600"/>
                </a:lnTo>
                <a:lnTo>
                  <a:pt x="6171" y="18514"/>
                </a:lnTo>
                <a:lnTo>
                  <a:pt x="18514" y="18514"/>
                </a:lnTo>
                <a:lnTo>
                  <a:pt x="18514" y="6171"/>
                </a:lnTo>
                <a:lnTo>
                  <a:pt x="21600" y="6171"/>
                </a:lnTo>
                <a:close/>
              </a:path>
            </a:pathLst>
          </a:custGeom>
          <a:solidFill>
            <a:schemeClr val="accent2"/>
          </a:solidFill>
          <a:ln w="9525">
            <a:solidFill>
              <a:schemeClr val="tx1"/>
            </a:solidFill>
            <a:miter lim="800000"/>
            <a:headEnd/>
            <a:tailEnd/>
          </a:ln>
        </p:spPr>
        <p:txBody>
          <a:bodyPr wrap="none" anchor="ctr"/>
          <a:lstStyle/>
          <a:p>
            <a:endParaRPr lang="ja-JP" altLang="en-US"/>
          </a:p>
        </p:txBody>
      </p:sp>
      <p:sp>
        <p:nvSpPr>
          <p:cNvPr id="36876" name="Text Box 12"/>
          <p:cNvSpPr txBox="1">
            <a:spLocks noChangeArrowheads="1"/>
          </p:cNvSpPr>
          <p:nvPr/>
        </p:nvSpPr>
        <p:spPr bwMode="auto">
          <a:xfrm>
            <a:off x="6784975" y="5451475"/>
            <a:ext cx="1168400" cy="366713"/>
          </a:xfrm>
          <a:prstGeom prst="rect">
            <a:avLst/>
          </a:prstGeom>
          <a:noFill/>
          <a:ln w="9525">
            <a:noFill/>
            <a:miter lim="800000"/>
            <a:headEnd/>
            <a:tailEnd/>
          </a:ln>
        </p:spPr>
        <p:txBody>
          <a:bodyPr wrap="none" lIns="91430" tIns="45716" rIns="91430" bIns="45716">
            <a:spAutoFit/>
          </a:bodyPr>
          <a:lstStyle/>
          <a:p>
            <a:r>
              <a:rPr lang="ja-JP" altLang="en-US" b="1" i="1">
                <a:solidFill>
                  <a:srgbClr val="FF0000"/>
                </a:solidFill>
              </a:rPr>
              <a:t>ブロック！</a:t>
            </a:r>
          </a:p>
        </p:txBody>
      </p:sp>
    </p:spTree>
    <p:extLst>
      <p:ext uri="{BB962C8B-B14F-4D97-AF65-F5344CB8AC3E}">
        <p14:creationId xmlns:p14="http://schemas.microsoft.com/office/powerpoint/2010/main" val="3461768309"/>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75817" y="0"/>
            <a:ext cx="8229600" cy="778098"/>
          </a:xfrm>
        </p:spPr>
        <p:txBody>
          <a:bodyPr/>
          <a:lstStyle/>
          <a:p>
            <a:r>
              <a:rPr kumimoji="1" lang="ja-JP" altLang="en-US" dirty="0" smtClean="0"/>
              <a:t>スマホ　の危険性とは？</a:t>
            </a: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4328" y="4149080"/>
            <a:ext cx="1429550" cy="2017786"/>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980728"/>
            <a:ext cx="2237234" cy="2009036"/>
          </a:xfrm>
          <a:prstGeom prst="rect">
            <a:avLst/>
          </a:prstGeom>
        </p:spPr>
      </p:pic>
      <p:sp>
        <p:nvSpPr>
          <p:cNvPr id="6" name="角丸四角形 5"/>
          <p:cNvSpPr/>
          <p:nvPr/>
        </p:nvSpPr>
        <p:spPr bwMode="auto">
          <a:xfrm>
            <a:off x="4373360" y="2284266"/>
            <a:ext cx="1977727" cy="597699"/>
          </a:xfrm>
          <a:prstGeom prst="round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smtClean="0">
                <a:ln>
                  <a:noFill/>
                </a:ln>
                <a:solidFill>
                  <a:schemeClr val="tx1"/>
                </a:solidFill>
                <a:effectLst/>
                <a:latin typeface="Arial" pitchFamily="34" charset="0"/>
                <a:ea typeface="ＭＳ Ｐゴシック" pitchFamily="50" charset="-128"/>
              </a:rPr>
              <a:t>通信業者</a:t>
            </a:r>
          </a:p>
        </p:txBody>
      </p:sp>
      <p:cxnSp>
        <p:nvCxnSpPr>
          <p:cNvPr id="8" name="直線矢印コネクタ 7"/>
          <p:cNvCxnSpPr>
            <a:endCxn id="6" idx="3"/>
          </p:cNvCxnSpPr>
          <p:nvPr/>
        </p:nvCxnSpPr>
        <p:spPr bwMode="auto">
          <a:xfrm flipH="1" flipV="1">
            <a:off x="6351087" y="2583116"/>
            <a:ext cx="1317257" cy="1434413"/>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cxnSp>
        <p:nvCxnSpPr>
          <p:cNvPr id="11" name="直線矢印コネクタ 10"/>
          <p:cNvCxnSpPr>
            <a:stCxn id="6" idx="1"/>
            <a:endCxn id="5" idx="3"/>
          </p:cNvCxnSpPr>
          <p:nvPr/>
        </p:nvCxnSpPr>
        <p:spPr bwMode="auto">
          <a:xfrm flipH="1" flipV="1">
            <a:off x="3064818" y="1985246"/>
            <a:ext cx="1308542" cy="597870"/>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0617" y="3717032"/>
            <a:ext cx="2319098" cy="2280887"/>
          </a:xfrm>
          <a:prstGeom prst="rect">
            <a:avLst/>
          </a:prstGeom>
        </p:spPr>
      </p:pic>
      <p:grpSp>
        <p:nvGrpSpPr>
          <p:cNvPr id="23" name="グループ化 22"/>
          <p:cNvGrpSpPr/>
          <p:nvPr/>
        </p:nvGrpSpPr>
        <p:grpSpPr>
          <a:xfrm>
            <a:off x="2244344" y="2881966"/>
            <a:ext cx="2446273" cy="3125353"/>
            <a:chOff x="2244344" y="2881966"/>
            <a:chExt cx="2446273" cy="3125353"/>
          </a:xfrm>
        </p:grpSpPr>
        <p:pic>
          <p:nvPicPr>
            <p:cNvPr id="7170" name="Picture 2" descr="http://blogimg.goo.ne.jp/user_image/6c/51/b09cc52b4af1c42bb0d90c33fd270a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4344" y="4021650"/>
              <a:ext cx="1587206" cy="1985669"/>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直線矢印コネクタ 19"/>
            <p:cNvCxnSpPr/>
            <p:nvPr/>
          </p:nvCxnSpPr>
          <p:spPr bwMode="auto">
            <a:xfrm flipV="1">
              <a:off x="3419872" y="2881966"/>
              <a:ext cx="1270745" cy="1267114"/>
            </a:xfrm>
            <a:prstGeom prst="straightConnector1">
              <a:avLst/>
            </a:prstGeom>
            <a:solidFill>
              <a:schemeClr val="accent1"/>
            </a:solidFill>
            <a:ln w="57150" cap="flat" cmpd="sng" algn="ctr">
              <a:solidFill>
                <a:srgbClr val="0070C0"/>
              </a:solidFill>
              <a:prstDash val="solid"/>
              <a:miter lim="800000"/>
              <a:headEnd type="none" w="med" len="med"/>
              <a:tailEnd type="arrow"/>
            </a:ln>
            <a:effectLst/>
          </p:spPr>
        </p:cxnSp>
      </p:grpSp>
      <p:cxnSp>
        <p:nvCxnSpPr>
          <p:cNvPr id="22" name="直線矢印コネクタ 21"/>
          <p:cNvCxnSpPr>
            <a:stCxn id="7170" idx="0"/>
            <a:endCxn id="5" idx="2"/>
          </p:cNvCxnSpPr>
          <p:nvPr/>
        </p:nvCxnSpPr>
        <p:spPr bwMode="auto">
          <a:xfrm flipH="1" flipV="1">
            <a:off x="1946201" y="2989764"/>
            <a:ext cx="1091746" cy="1031886"/>
          </a:xfrm>
          <a:prstGeom prst="straightConnector1">
            <a:avLst/>
          </a:prstGeom>
          <a:solidFill>
            <a:schemeClr val="accent1"/>
          </a:solidFill>
          <a:ln w="38100" cap="flat" cmpd="sng" algn="ctr">
            <a:solidFill>
              <a:srgbClr val="FF0000"/>
            </a:solidFill>
            <a:prstDash val="solid"/>
            <a:miter lim="800000"/>
            <a:headEnd type="none" w="med" len="med"/>
            <a:tailEnd type="arrow"/>
          </a:ln>
          <a:effectLst/>
        </p:spPr>
      </p:cxnSp>
      <p:sp>
        <p:nvSpPr>
          <p:cNvPr id="24" name="フレーム 23"/>
          <p:cNvSpPr/>
          <p:nvPr/>
        </p:nvSpPr>
        <p:spPr bwMode="auto">
          <a:xfrm>
            <a:off x="395536" y="3933056"/>
            <a:ext cx="2232248" cy="576064"/>
          </a:xfrm>
          <a:prstGeom prst="frame">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0000"/>
                </a:solidFill>
                <a:effectLst/>
                <a:latin typeface="Arial" pitchFamily="34" charset="0"/>
                <a:ea typeface="ＭＳ Ｐゴシック" pitchFamily="50" charset="-128"/>
              </a:rPr>
              <a:t>アプリ・</a:t>
            </a:r>
            <a:r>
              <a:rPr kumimoji="1" lang="en-US" altLang="ja-JP" sz="2400" b="1" i="0" u="none" strike="noStrike" cap="none" normalizeH="0" baseline="0" dirty="0" err="1" smtClean="0">
                <a:ln>
                  <a:noFill/>
                </a:ln>
                <a:solidFill>
                  <a:srgbClr val="FF0000"/>
                </a:solidFill>
                <a:effectLst/>
                <a:latin typeface="Arial" pitchFamily="34" charset="0"/>
                <a:ea typeface="ＭＳ Ｐゴシック" pitchFamily="50" charset="-128"/>
              </a:rPr>
              <a:t>WiFi</a:t>
            </a:r>
            <a:endParaRPr kumimoji="1" lang="ja-JP" altLang="en-US" sz="1800" b="1" i="0" u="none" strike="noStrike" cap="none" normalizeH="0" baseline="0" dirty="0" smtClean="0">
              <a:ln>
                <a:noFill/>
              </a:ln>
              <a:solidFill>
                <a:srgbClr val="FF0000"/>
              </a:solidFill>
              <a:effectLst/>
              <a:latin typeface="Arial" pitchFamily="34" charset="0"/>
              <a:ea typeface="ＭＳ Ｐゴシック" pitchFamily="50" charset="-128"/>
            </a:endParaRPr>
          </a:p>
        </p:txBody>
      </p:sp>
      <p:sp>
        <p:nvSpPr>
          <p:cNvPr id="25" name="テキスト ボックス 24"/>
          <p:cNvSpPr txBox="1"/>
          <p:nvPr/>
        </p:nvSpPr>
        <p:spPr>
          <a:xfrm>
            <a:off x="335276" y="4538430"/>
            <a:ext cx="2044149" cy="1754326"/>
          </a:xfrm>
          <a:prstGeom prst="rect">
            <a:avLst/>
          </a:prstGeom>
          <a:noFill/>
        </p:spPr>
        <p:txBody>
          <a:bodyPr wrap="none" rtlCol="0">
            <a:spAutoFit/>
          </a:bodyPr>
          <a:lstStyle/>
          <a:p>
            <a:r>
              <a:rPr kumimoji="1" lang="ja-JP" altLang="en-US" b="1" dirty="0"/>
              <a:t>フィルタリングを</a:t>
            </a:r>
            <a:endParaRPr kumimoji="1" lang="en-US" altLang="ja-JP" b="1" dirty="0"/>
          </a:p>
          <a:p>
            <a:r>
              <a:rPr kumimoji="1" lang="ja-JP" altLang="en-US" b="1" dirty="0"/>
              <a:t>通らない</a:t>
            </a:r>
          </a:p>
          <a:p>
            <a:endParaRPr kumimoji="1" lang="en-US" altLang="ja-JP" b="1" dirty="0" smtClean="0"/>
          </a:p>
          <a:p>
            <a:r>
              <a:rPr kumimoji="1" lang="ja-JP" altLang="en-US" b="1" dirty="0" smtClean="0"/>
              <a:t>情報の漏れ</a:t>
            </a:r>
            <a:r>
              <a:rPr kumimoji="1" lang="en-US" altLang="ja-JP" b="1" dirty="0" smtClean="0"/>
              <a:t/>
            </a:r>
            <a:br>
              <a:rPr kumimoji="1" lang="en-US" altLang="ja-JP" b="1" dirty="0" smtClean="0"/>
            </a:br>
            <a:r>
              <a:rPr kumimoji="1" lang="ja-JP" altLang="en-US" b="1" dirty="0" smtClean="0"/>
              <a:t>不正利用されても</a:t>
            </a:r>
            <a:endParaRPr kumimoji="1" lang="en-US" altLang="ja-JP" b="1" dirty="0" smtClean="0"/>
          </a:p>
          <a:p>
            <a:r>
              <a:rPr kumimoji="1" lang="ja-JP" altLang="en-US" b="1" dirty="0" smtClean="0"/>
              <a:t>分からない</a:t>
            </a:r>
            <a:endParaRPr kumimoji="1" lang="en-US" altLang="ja-JP" b="1" dirty="0" smtClean="0"/>
          </a:p>
        </p:txBody>
      </p:sp>
    </p:spTree>
    <p:extLst>
      <p:ext uri="{BB962C8B-B14F-4D97-AF65-F5344CB8AC3E}">
        <p14:creationId xmlns:p14="http://schemas.microsoft.com/office/powerpoint/2010/main" val="104352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129311"/>
            <a:ext cx="4655930" cy="1038031"/>
          </a:xfrm>
        </p:spPr>
        <p:txBody>
          <a:bodyPr/>
          <a:lstStyle/>
          <a:p>
            <a:r>
              <a:rPr kumimoji="1" lang="ja-JP" altLang="en-US" dirty="0" smtClean="0"/>
              <a:t>写真の危険性とは</a:t>
            </a:r>
            <a:endParaRPr kumimoji="1" lang="ja-JP" altLang="en-US" dirty="0"/>
          </a:p>
        </p:txBody>
      </p:sp>
      <p:sp>
        <p:nvSpPr>
          <p:cNvPr id="4" name="スライド番号プレースホルダー 3"/>
          <p:cNvSpPr>
            <a:spLocks noGrp="1"/>
          </p:cNvSpPr>
          <p:nvPr>
            <p:ph type="sldNum" sz="quarter" idx="12"/>
          </p:nvPr>
        </p:nvSpPr>
        <p:spPr/>
        <p:txBody>
          <a:bodyPr/>
          <a:lstStyle/>
          <a:p>
            <a:pPr>
              <a:defRPr/>
            </a:pPr>
            <a:fld id="{9EFBE1BC-F681-4D7D-BBE1-B691C8D9877E}" type="slidenum">
              <a:rPr lang="en-US" altLang="ja-JP" smtClean="0"/>
              <a:pPr>
                <a:defRPr/>
              </a:pPr>
              <a:t>83</a:t>
            </a:fld>
            <a:endParaRPr lang="en-US" altLang="ja-JP"/>
          </a:p>
        </p:txBody>
      </p:sp>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1831"/>
          <a:stretch/>
        </p:blipFill>
        <p:spPr bwMode="auto">
          <a:xfrm>
            <a:off x="107504" y="1052736"/>
            <a:ext cx="8941246" cy="559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278" y="476672"/>
            <a:ext cx="4394374" cy="5872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9752" y="2492896"/>
            <a:ext cx="6447970" cy="1589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05" y="2519933"/>
            <a:ext cx="7915275"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897" y="1030833"/>
            <a:ext cx="9394047" cy="56381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5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30725"/>
                                        </p:tgtEl>
                                        <p:attrNameLst>
                                          <p:attrName>style.visibility</p:attrName>
                                        </p:attrNameLst>
                                      </p:cBhvr>
                                      <p:to>
                                        <p:strVal val="visible"/>
                                      </p:to>
                                    </p:set>
                                    <p:anim calcmode="lin" valueType="num">
                                      <p:cBhvr additive="base">
                                        <p:cTn id="11" dur="500" fill="hold"/>
                                        <p:tgtEl>
                                          <p:spTgt spid="30725"/>
                                        </p:tgtEl>
                                        <p:attrNameLst>
                                          <p:attrName>ppt_x</p:attrName>
                                        </p:attrNameLst>
                                      </p:cBhvr>
                                      <p:tavLst>
                                        <p:tav tm="0">
                                          <p:val>
                                            <p:strVal val="1+#ppt_w/2"/>
                                          </p:val>
                                        </p:tav>
                                        <p:tav tm="100000">
                                          <p:val>
                                            <p:strVal val="#ppt_x"/>
                                          </p:val>
                                        </p:tav>
                                      </p:tavLst>
                                    </p:anim>
                                    <p:anim calcmode="lin" valueType="num">
                                      <p:cBhvr additive="base">
                                        <p:cTn id="12" dur="500" fill="hold"/>
                                        <p:tgtEl>
                                          <p:spTgt spid="307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99592" y="14909"/>
            <a:ext cx="7867650" cy="749795"/>
          </a:xfrm>
        </p:spPr>
        <p:txBody>
          <a:bodyPr lIns="90049" tIns="46839" rIns="90049" bIns="46839"/>
          <a:lstStyle/>
          <a:p>
            <a:pPr marL="449263" indent="-449263" eaLnBrk="1" hangingPunct="1"/>
            <a:r>
              <a:rPr lang="ja-JP" altLang="en-US" b="1" dirty="0" smtClean="0"/>
              <a:t>情報モラルの指導</a:t>
            </a:r>
          </a:p>
        </p:txBody>
      </p:sp>
      <p:sp>
        <p:nvSpPr>
          <p:cNvPr id="126979" name="Rectangle 3"/>
          <p:cNvSpPr>
            <a:spLocks noGrp="1" noChangeArrowheads="1"/>
          </p:cNvSpPr>
          <p:nvPr>
            <p:ph idx="1"/>
          </p:nvPr>
        </p:nvSpPr>
        <p:spPr>
          <a:xfrm>
            <a:off x="251520" y="836712"/>
            <a:ext cx="8443913" cy="4483100"/>
          </a:xfrm>
        </p:spPr>
        <p:txBody>
          <a:bodyPr lIns="90049" tIns="46839" rIns="90049" bIns="46839"/>
          <a:lstStyle/>
          <a:p>
            <a:pPr marL="449263" indent="-449263" eaLnBrk="1" hangingPunct="1">
              <a:lnSpc>
                <a:spcPct val="110000"/>
              </a:lnSpc>
              <a:spcBef>
                <a:spcPct val="0"/>
              </a:spcBef>
            </a:pPr>
            <a:r>
              <a:rPr lang="ja-JP" altLang="en-US" b="1" dirty="0" smtClean="0"/>
              <a:t>情報モラルの指導内容の存在する場面を作る</a:t>
            </a:r>
          </a:p>
          <a:p>
            <a:pPr marL="1528763" lvl="2" indent="-449263" eaLnBrk="1" hangingPunct="1">
              <a:lnSpc>
                <a:spcPct val="110000"/>
              </a:lnSpc>
              <a:spcBef>
                <a:spcPct val="0"/>
              </a:spcBef>
            </a:pPr>
            <a:r>
              <a:rPr lang="ja-JP" altLang="en-US" sz="2600" b="1" dirty="0" smtClean="0"/>
              <a:t>活動の中で</a:t>
            </a:r>
          </a:p>
          <a:p>
            <a:pPr marL="1528763" lvl="2" indent="-449263" eaLnBrk="1" hangingPunct="1">
              <a:lnSpc>
                <a:spcPct val="110000"/>
              </a:lnSpc>
              <a:spcBef>
                <a:spcPct val="0"/>
              </a:spcBef>
            </a:pPr>
            <a:r>
              <a:rPr lang="ja-JP" altLang="en-US" sz="2600" b="1" dirty="0" smtClean="0"/>
              <a:t>コンテンツで</a:t>
            </a:r>
          </a:p>
          <a:p>
            <a:pPr marL="449263" indent="-449263" eaLnBrk="1" hangingPunct="1">
              <a:lnSpc>
                <a:spcPct val="110000"/>
              </a:lnSpc>
              <a:spcBef>
                <a:spcPct val="0"/>
              </a:spcBef>
            </a:pPr>
            <a:r>
              <a:rPr lang="ja-JP" altLang="en-US" b="1" dirty="0" smtClean="0"/>
              <a:t>児童生徒個々が考え・判断する</a:t>
            </a:r>
          </a:p>
          <a:p>
            <a:pPr marL="1528763" lvl="2" indent="-449263" eaLnBrk="1" hangingPunct="1">
              <a:lnSpc>
                <a:spcPct val="110000"/>
              </a:lnSpc>
              <a:spcBef>
                <a:spcPct val="0"/>
              </a:spcBef>
            </a:pPr>
            <a:r>
              <a:rPr lang="ja-JP" altLang="en-US" sz="2600" b="1" dirty="0" smtClean="0"/>
              <a:t>基本的な価値感にそって</a:t>
            </a:r>
          </a:p>
          <a:p>
            <a:pPr marL="1528763" lvl="2" indent="-449263" eaLnBrk="1" hangingPunct="1">
              <a:lnSpc>
                <a:spcPct val="110000"/>
              </a:lnSpc>
              <a:spcBef>
                <a:spcPct val="0"/>
              </a:spcBef>
            </a:pPr>
            <a:r>
              <a:rPr lang="ja-JP" altLang="en-US" sz="2600" b="1" dirty="0" smtClean="0"/>
              <a:t>状況や立場を加えて</a:t>
            </a:r>
          </a:p>
          <a:p>
            <a:pPr marL="449263" indent="-449263">
              <a:lnSpc>
                <a:spcPct val="110000"/>
              </a:lnSpc>
              <a:spcBef>
                <a:spcPct val="0"/>
              </a:spcBef>
            </a:pPr>
            <a:r>
              <a:rPr lang="ja-JP" altLang="en-US" b="1" dirty="0"/>
              <a:t>友だちの考え方と比べる</a:t>
            </a:r>
          </a:p>
          <a:p>
            <a:pPr marL="1528763" lvl="2" indent="-449263">
              <a:lnSpc>
                <a:spcPct val="110000"/>
              </a:lnSpc>
              <a:spcBef>
                <a:spcPct val="0"/>
              </a:spcBef>
            </a:pPr>
            <a:r>
              <a:rPr lang="ja-JP" altLang="en-US" sz="2600" b="1" dirty="0"/>
              <a:t>いろいろな考え方を知る</a:t>
            </a:r>
          </a:p>
          <a:p>
            <a:pPr marL="1528763" lvl="2" indent="-449263">
              <a:lnSpc>
                <a:spcPct val="110000"/>
              </a:lnSpc>
              <a:spcBef>
                <a:spcPct val="0"/>
              </a:spcBef>
            </a:pPr>
            <a:r>
              <a:rPr lang="ja-JP" altLang="en-US" sz="2600" b="1" dirty="0"/>
              <a:t>自分ならと考えていく</a:t>
            </a:r>
            <a:endParaRPr lang="en-US" altLang="ja-JP" sz="2600" b="1" dirty="0"/>
          </a:p>
          <a:p>
            <a:pPr marL="449263" indent="-449263" eaLnBrk="1" hangingPunct="1">
              <a:lnSpc>
                <a:spcPct val="110000"/>
              </a:lnSpc>
              <a:spcBef>
                <a:spcPct val="0"/>
              </a:spcBef>
            </a:pPr>
            <a:r>
              <a:rPr lang="ja-JP" altLang="en-US" b="1" dirty="0" smtClean="0"/>
              <a:t>自分ならと考えていく</a:t>
            </a:r>
            <a:endParaRPr lang="ja-JP" altLang="en-US" sz="3400" b="1" dirty="0" smtClean="0"/>
          </a:p>
        </p:txBody>
      </p:sp>
      <p:grpSp>
        <p:nvGrpSpPr>
          <p:cNvPr id="2" name="グループ化 1"/>
          <p:cNvGrpSpPr/>
          <p:nvPr/>
        </p:nvGrpSpPr>
        <p:grpSpPr>
          <a:xfrm>
            <a:off x="6659563" y="2761047"/>
            <a:ext cx="2484437" cy="2072506"/>
            <a:chOff x="6659563" y="3521075"/>
            <a:chExt cx="2484437" cy="2072506"/>
          </a:xfrm>
        </p:grpSpPr>
        <p:pic>
          <p:nvPicPr>
            <p:cNvPr id="1269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521075"/>
              <a:ext cx="118268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1" name="Rectangle 5"/>
            <p:cNvSpPr>
              <a:spLocks noChangeArrowheads="1"/>
            </p:cNvSpPr>
            <p:nvPr/>
          </p:nvSpPr>
          <p:spPr bwMode="auto">
            <a:xfrm>
              <a:off x="7134225" y="3933056"/>
              <a:ext cx="2009775"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93" tIns="46783" rIns="89993" bIns="46783">
              <a:spAutoFit/>
            </a:bodyPr>
            <a:lstStyle/>
            <a:p>
              <a:pPr latinLnBrk="1"/>
              <a:r>
                <a:rPr lang="ja-JP" altLang="en-US" sz="2800" b="1" dirty="0">
                  <a:solidFill>
                    <a:srgbClr val="35A434"/>
                  </a:solidFill>
                  <a:cs typeface="Arial" pitchFamily="34" charset="0"/>
                </a:rPr>
                <a:t>正しい知識</a:t>
              </a:r>
            </a:p>
            <a:p>
              <a:pPr latinLnBrk="1"/>
              <a:r>
                <a:rPr lang="ja-JP" altLang="en-US" sz="2800" b="1" dirty="0">
                  <a:solidFill>
                    <a:srgbClr val="35A434"/>
                  </a:solidFill>
                  <a:cs typeface="Arial" pitchFamily="34" charset="0"/>
                </a:rPr>
                <a:t>情報の特性</a:t>
              </a:r>
            </a:p>
            <a:p>
              <a:pPr latinLnBrk="1"/>
              <a:r>
                <a:rPr lang="ja-JP" altLang="en-US" sz="2800" b="1" dirty="0">
                  <a:solidFill>
                    <a:srgbClr val="35A434"/>
                  </a:solidFill>
                  <a:cs typeface="Arial" pitchFamily="34" charset="0"/>
                </a:rPr>
                <a:t>社会・人</a:t>
              </a:r>
            </a:p>
            <a:p>
              <a:pPr latinLnBrk="1"/>
              <a:endParaRPr lang="en-US" altLang="ja-JP" b="1" dirty="0">
                <a:cs typeface="Arial" pitchFamily="34" charset="0"/>
              </a:endParaRPr>
            </a:p>
          </p:txBody>
        </p:sp>
      </p:grpSp>
    </p:spTree>
    <p:extLst>
      <p:ext uri="{BB962C8B-B14F-4D97-AF65-F5344CB8AC3E}">
        <p14:creationId xmlns:p14="http://schemas.microsoft.com/office/powerpoint/2010/main" val="15997732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p>
            <a:fld id="{0A06D554-DD5D-4F12-98AC-83DBCA16E054}" type="slidenum">
              <a:rPr lang="en-US" altLang="ja-JP" smtClean="0"/>
              <a:pPr/>
              <a:t>85</a:t>
            </a:fld>
            <a:endParaRPr lang="en-US" altLang="ja-JP" smtClean="0"/>
          </a:p>
        </p:txBody>
      </p:sp>
      <p:sp>
        <p:nvSpPr>
          <p:cNvPr id="99331" name="Rectangle 3"/>
          <p:cNvSpPr>
            <a:spLocks noGrp="1" noChangeArrowheads="1"/>
          </p:cNvSpPr>
          <p:nvPr>
            <p:ph type="body" idx="1"/>
          </p:nvPr>
        </p:nvSpPr>
        <p:spPr>
          <a:xfrm>
            <a:off x="107950" y="1600200"/>
            <a:ext cx="8686800" cy="4525963"/>
          </a:xfrm>
        </p:spPr>
        <p:txBody>
          <a:bodyPr/>
          <a:lstStyle/>
          <a:p>
            <a:pPr>
              <a:buFontTx/>
              <a:buNone/>
            </a:pPr>
            <a:endParaRPr lang="en-US" altLang="ja-JP" sz="4800" smtClean="0">
              <a:ea typeface="HGP創英角ｺﾞｼｯｸUB" pitchFamily="50" charset="-128"/>
            </a:endParaRPr>
          </a:p>
          <a:p>
            <a:pPr>
              <a:buFontTx/>
              <a:buNone/>
            </a:pPr>
            <a:r>
              <a:rPr lang="ja-JP" altLang="en-US" sz="4800" smtClean="0">
                <a:latin typeface="ＭＳ Ｐゴシック" pitchFamily="50" charset="-128"/>
              </a:rPr>
              <a:t>４　</a:t>
            </a:r>
            <a:r>
              <a:rPr lang="ja-JP" altLang="en-US" sz="4800" smtClean="0">
                <a:ea typeface="HGP創英角ｺﾞｼｯｸUB" pitchFamily="50" charset="-128"/>
              </a:rPr>
              <a:t>「ネット社会の歩き方」の活用</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29600" cy="620688"/>
          </a:xfrm>
        </p:spPr>
        <p:txBody>
          <a:bodyPr/>
          <a:lstStyle/>
          <a:p>
            <a:pPr algn="l"/>
            <a:r>
              <a:rPr lang="ja-JP" altLang="en-US" sz="3200" kern="1200" dirty="0" smtClean="0">
                <a:solidFill>
                  <a:schemeClr val="tx1"/>
                </a:solidFill>
                <a:latin typeface="Arial" pitchFamily="34" charset="0"/>
                <a:ea typeface="HGP創英角ｺﾞｼｯｸUB" pitchFamily="50" charset="-128"/>
                <a:cs typeface="+mn-cs"/>
              </a:rPr>
              <a:t>情報モラル教材「ネット社会の歩き方」について</a:t>
            </a:r>
            <a:endParaRPr lang="ja-JP" altLang="en-US" sz="3200" kern="1200" dirty="0">
              <a:solidFill>
                <a:schemeClr val="tx1"/>
              </a:solidFill>
              <a:latin typeface="Arial" pitchFamily="34" charset="0"/>
              <a:ea typeface="HGP創英角ｺﾞｼｯｸUB" pitchFamily="50" charset="-128"/>
              <a:cs typeface="+mn-cs"/>
            </a:endParaRPr>
          </a:p>
        </p:txBody>
      </p:sp>
      <p:sp>
        <p:nvSpPr>
          <p:cNvPr id="4" name="スライド番号プレースホルダ 3"/>
          <p:cNvSpPr>
            <a:spLocks noGrp="1"/>
          </p:cNvSpPr>
          <p:nvPr>
            <p:ph type="sldNum" sz="quarter" idx="12"/>
          </p:nvPr>
        </p:nvSpPr>
        <p:spPr/>
        <p:txBody>
          <a:bodyPr/>
          <a:lstStyle/>
          <a:p>
            <a:pPr>
              <a:defRPr/>
            </a:pPr>
            <a:fld id="{9EFBE1BC-F681-4D7D-BBE1-B691C8D9877E}" type="slidenum">
              <a:rPr lang="en-US" altLang="ja-JP" smtClean="0"/>
              <a:pPr>
                <a:defRPr/>
              </a:pPr>
              <a:t>86</a:t>
            </a:fld>
            <a:endParaRPr lang="en-US" altLang="ja-JP"/>
          </a:p>
        </p:txBody>
      </p:sp>
      <p:grpSp>
        <p:nvGrpSpPr>
          <p:cNvPr id="13" name="グループ化 12"/>
          <p:cNvGrpSpPr/>
          <p:nvPr/>
        </p:nvGrpSpPr>
        <p:grpSpPr>
          <a:xfrm>
            <a:off x="0" y="3501008"/>
            <a:ext cx="3875255" cy="2940134"/>
            <a:chOff x="0" y="3501008"/>
            <a:chExt cx="3875255" cy="2940134"/>
          </a:xfrm>
        </p:grpSpPr>
        <p:pic>
          <p:nvPicPr>
            <p:cNvPr id="6" name="Picture 2">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552" y="3501008"/>
              <a:ext cx="3335703" cy="2651475"/>
            </a:xfrm>
            <a:prstGeom prst="rect">
              <a:avLst/>
            </a:prstGeom>
            <a:noFill/>
            <a:ln w="9525">
              <a:noFill/>
              <a:miter lim="800000"/>
              <a:headEnd/>
              <a:tailEnd/>
            </a:ln>
          </p:spPr>
        </p:pic>
        <p:sp>
          <p:nvSpPr>
            <p:cNvPr id="7" name="テキスト ボックス 6"/>
            <p:cNvSpPr txBox="1"/>
            <p:nvPr/>
          </p:nvSpPr>
          <p:spPr>
            <a:xfrm>
              <a:off x="0" y="5733256"/>
              <a:ext cx="3780928" cy="707886"/>
            </a:xfrm>
            <a:prstGeom prst="rect">
              <a:avLst/>
            </a:prstGeom>
            <a:solidFill>
              <a:schemeClr val="bg1">
                <a:alpha val="70000"/>
              </a:schemeClr>
            </a:solidFill>
          </p:spPr>
          <p:txBody>
            <a:bodyPr wrap="square" rtlCol="0">
              <a:spAutoFit/>
            </a:bodyPr>
            <a:lstStyle/>
            <a:p>
              <a:pPr algn="ctr"/>
              <a:r>
                <a:rPr kumimoji="1" lang="ja-JP" altLang="en-US" sz="4000" dirty="0" smtClean="0">
                  <a:latin typeface="+mn-ea"/>
                  <a:ea typeface="+mn-ea"/>
                </a:rPr>
                <a:t>従来の</a:t>
              </a:r>
              <a:r>
                <a:rPr kumimoji="1" lang="en-US" altLang="ja-JP" sz="4000" dirty="0" smtClean="0">
                  <a:latin typeface="+mn-ea"/>
                  <a:ea typeface="+mn-ea"/>
                </a:rPr>
                <a:t>Web</a:t>
              </a:r>
              <a:r>
                <a:rPr kumimoji="1" lang="ja-JP" altLang="en-US" sz="4000" dirty="0" smtClean="0">
                  <a:latin typeface="+mn-ea"/>
                  <a:ea typeface="+mn-ea"/>
                </a:rPr>
                <a:t>教材</a:t>
              </a:r>
              <a:endParaRPr kumimoji="1" lang="ja-JP" altLang="en-US" sz="4000" dirty="0">
                <a:latin typeface="+mn-ea"/>
                <a:ea typeface="+mn-ea"/>
              </a:endParaRPr>
            </a:p>
          </p:txBody>
        </p:sp>
      </p:grpSp>
      <p:grpSp>
        <p:nvGrpSpPr>
          <p:cNvPr id="14" name="グループ化 13"/>
          <p:cNvGrpSpPr/>
          <p:nvPr/>
        </p:nvGrpSpPr>
        <p:grpSpPr>
          <a:xfrm>
            <a:off x="3995936" y="3753260"/>
            <a:ext cx="4896544" cy="3104740"/>
            <a:chOff x="3995936" y="3753260"/>
            <a:chExt cx="4896544" cy="3104740"/>
          </a:xfrm>
        </p:grpSpPr>
        <p:pic>
          <p:nvPicPr>
            <p:cNvPr id="8"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56176" y="3753260"/>
              <a:ext cx="2736304" cy="2052004"/>
            </a:xfrm>
            <a:prstGeom prst="rect">
              <a:avLst/>
            </a:prstGeom>
            <a:noFill/>
            <a:ln w="19050">
              <a:noFill/>
              <a:miter lim="800000"/>
              <a:headEnd/>
              <a:tailEnd/>
            </a:ln>
            <a:effec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995936" y="4697760"/>
              <a:ext cx="2880320" cy="2160240"/>
            </a:xfrm>
            <a:prstGeom prst="rect">
              <a:avLst/>
            </a:prstGeom>
            <a:noFill/>
            <a:ln w="19050">
              <a:noFill/>
              <a:miter lim="800000"/>
              <a:headEnd/>
              <a:tailEnd/>
            </a:ln>
            <a:effectLst/>
          </p:spPr>
        </p:pic>
        <p:sp>
          <p:nvSpPr>
            <p:cNvPr id="10" name="テキスト ボックス 9"/>
            <p:cNvSpPr txBox="1"/>
            <p:nvPr/>
          </p:nvSpPr>
          <p:spPr>
            <a:xfrm>
              <a:off x="5580112" y="6150114"/>
              <a:ext cx="2952328" cy="707886"/>
            </a:xfrm>
            <a:prstGeom prst="rect">
              <a:avLst/>
            </a:prstGeom>
            <a:solidFill>
              <a:schemeClr val="bg1">
                <a:alpha val="70000"/>
              </a:schemeClr>
            </a:solidFill>
          </p:spPr>
          <p:txBody>
            <a:bodyPr wrap="square" rtlCol="0">
              <a:spAutoFit/>
            </a:bodyPr>
            <a:lstStyle/>
            <a:p>
              <a:pPr algn="ctr"/>
              <a:r>
                <a:rPr kumimoji="1" lang="ja-JP" altLang="en-US" sz="4000" dirty="0" smtClean="0">
                  <a:latin typeface="+mn-ea"/>
                  <a:ea typeface="+mn-ea"/>
                </a:rPr>
                <a:t>アプリ教材</a:t>
              </a:r>
              <a:endParaRPr kumimoji="1" lang="ja-JP" altLang="en-US" sz="4000" dirty="0">
                <a:latin typeface="+mn-ea"/>
                <a:ea typeface="+mn-ea"/>
              </a:endParaRPr>
            </a:p>
          </p:txBody>
        </p:sp>
      </p:grpSp>
      <p:grpSp>
        <p:nvGrpSpPr>
          <p:cNvPr id="15" name="グループ化 14"/>
          <p:cNvGrpSpPr/>
          <p:nvPr/>
        </p:nvGrpSpPr>
        <p:grpSpPr>
          <a:xfrm>
            <a:off x="4247456" y="836712"/>
            <a:ext cx="4789040" cy="3163551"/>
            <a:chOff x="4355976" y="836712"/>
            <a:chExt cx="4789040" cy="3163551"/>
          </a:xfrm>
        </p:grpSpPr>
        <p:sp>
          <p:nvSpPr>
            <p:cNvPr id="12" name="テキスト ボックス 11"/>
            <p:cNvSpPr txBox="1"/>
            <p:nvPr/>
          </p:nvSpPr>
          <p:spPr>
            <a:xfrm>
              <a:off x="6516216" y="1700808"/>
              <a:ext cx="2628800" cy="1569660"/>
            </a:xfrm>
            <a:prstGeom prst="rect">
              <a:avLst/>
            </a:prstGeom>
            <a:solidFill>
              <a:schemeClr val="bg1">
                <a:alpha val="70000"/>
              </a:schemeClr>
            </a:solidFill>
          </p:spPr>
          <p:txBody>
            <a:bodyPr wrap="square" rtlCol="0">
              <a:spAutoFit/>
            </a:bodyPr>
            <a:lstStyle/>
            <a:p>
              <a:pPr algn="ctr"/>
              <a:r>
                <a:rPr kumimoji="1" lang="ja-JP" altLang="en-US" sz="3200" dirty="0" smtClean="0">
                  <a:latin typeface="+mn-ea"/>
                  <a:ea typeface="+mn-ea"/>
                </a:rPr>
                <a:t>スマートフォンにも対応した</a:t>
              </a:r>
              <a:endParaRPr kumimoji="1" lang="en-US" altLang="ja-JP" sz="3200" dirty="0" smtClean="0">
                <a:latin typeface="+mn-ea"/>
                <a:ea typeface="+mn-ea"/>
              </a:endParaRPr>
            </a:p>
            <a:p>
              <a:pPr algn="ctr"/>
              <a:r>
                <a:rPr kumimoji="1" lang="ja-JP" altLang="en-US" sz="3200" dirty="0" smtClean="0">
                  <a:latin typeface="+mn-ea"/>
                  <a:ea typeface="+mn-ea"/>
                </a:rPr>
                <a:t>テキスト</a:t>
              </a:r>
              <a:endParaRPr kumimoji="1" lang="ja-JP" altLang="en-US" sz="3200" dirty="0">
                <a:latin typeface="+mn-ea"/>
                <a:ea typeface="+mn-ea"/>
              </a:endParaRPr>
            </a:p>
          </p:txBody>
        </p:sp>
        <p:pic>
          <p:nvPicPr>
            <p:cNvPr id="276482" name="Picture 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55976" y="836712"/>
              <a:ext cx="2304256" cy="3163551"/>
            </a:xfrm>
            <a:prstGeom prst="rect">
              <a:avLst/>
            </a:prstGeom>
            <a:noFill/>
            <a:ln w="9525">
              <a:noFill/>
              <a:miter lim="800000"/>
              <a:headEnd/>
              <a:tailEnd/>
            </a:ln>
          </p:spPr>
        </p:pic>
      </p:grpSp>
      <p:sp>
        <p:nvSpPr>
          <p:cNvPr id="5" name="テキスト ボックス 4"/>
          <p:cNvSpPr txBox="1"/>
          <p:nvPr/>
        </p:nvSpPr>
        <p:spPr>
          <a:xfrm>
            <a:off x="0" y="692696"/>
            <a:ext cx="4572000" cy="1754326"/>
          </a:xfrm>
          <a:prstGeom prst="rect">
            <a:avLst/>
          </a:prstGeom>
          <a:noFill/>
        </p:spPr>
        <p:txBody>
          <a:bodyPr wrap="square" rtlCol="0">
            <a:spAutoFit/>
          </a:bodyPr>
          <a:lstStyle/>
          <a:p>
            <a:r>
              <a:rPr kumimoji="1" lang="ja-JP" altLang="en-US" sz="3600" b="1" dirty="0" smtClean="0">
                <a:solidFill>
                  <a:schemeClr val="accent1">
                    <a:lumMod val="50000"/>
                  </a:schemeClr>
                </a:solidFill>
                <a:latin typeface="+mn-ea"/>
                <a:ea typeface="+mn-ea"/>
              </a:rPr>
              <a:t>情報モラル教材</a:t>
            </a:r>
            <a:endParaRPr kumimoji="1" lang="en-US" altLang="ja-JP" sz="3600" b="1" dirty="0" smtClean="0">
              <a:solidFill>
                <a:schemeClr val="accent1">
                  <a:lumMod val="50000"/>
                </a:schemeClr>
              </a:solidFill>
              <a:latin typeface="+mn-ea"/>
              <a:ea typeface="+mn-ea"/>
            </a:endParaRPr>
          </a:p>
          <a:p>
            <a:r>
              <a:rPr kumimoji="1" lang="ja-JP" altLang="en-US" sz="3600" b="1" dirty="0" smtClean="0">
                <a:solidFill>
                  <a:schemeClr val="accent1">
                    <a:lumMod val="50000"/>
                  </a:schemeClr>
                </a:solidFill>
                <a:latin typeface="+mn-ea"/>
                <a:ea typeface="+mn-ea"/>
              </a:rPr>
              <a:t>「ネット社会の歩き方」</a:t>
            </a:r>
            <a:endParaRPr kumimoji="1" lang="en-US" altLang="ja-JP" sz="3600" b="1" dirty="0" smtClean="0">
              <a:solidFill>
                <a:schemeClr val="accent1">
                  <a:lumMod val="50000"/>
                </a:schemeClr>
              </a:solidFill>
              <a:latin typeface="+mn-ea"/>
              <a:ea typeface="+mn-ea"/>
            </a:endParaRPr>
          </a:p>
          <a:p>
            <a:r>
              <a:rPr kumimoji="1" lang="ja-JP" altLang="en-US" sz="3600" b="1" dirty="0" smtClean="0">
                <a:solidFill>
                  <a:schemeClr val="accent1">
                    <a:lumMod val="50000"/>
                  </a:schemeClr>
                </a:solidFill>
                <a:latin typeface="+mn-ea"/>
                <a:ea typeface="+mn-ea"/>
              </a:rPr>
              <a:t>　　　　には</a:t>
            </a:r>
            <a:r>
              <a:rPr kumimoji="1" lang="ja-JP" altLang="en-US" sz="3200" b="1" dirty="0" smtClean="0">
                <a:solidFill>
                  <a:schemeClr val="accent1">
                    <a:lumMod val="50000"/>
                  </a:schemeClr>
                </a:solidFill>
                <a:latin typeface="+mn-ea"/>
                <a:ea typeface="+mn-ea"/>
              </a:rPr>
              <a:t>・・・</a:t>
            </a:r>
            <a:endParaRPr kumimoji="1" lang="ja-JP" altLang="en-US" sz="3200" b="1" dirty="0">
              <a:solidFill>
                <a:schemeClr val="accent1">
                  <a:lumMod val="50000"/>
                </a:schemeClr>
              </a:solidFill>
              <a:latin typeface="+mn-ea"/>
              <a:ea typeface="+mn-ea"/>
            </a:endParaRPr>
          </a:p>
        </p:txBody>
      </p:sp>
    </p:spTree>
    <p:extLst>
      <p:ext uri="{BB962C8B-B14F-4D97-AF65-F5344CB8AC3E}">
        <p14:creationId xmlns:p14="http://schemas.microsoft.com/office/powerpoint/2010/main" val="333607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8229600" cy="548680"/>
          </a:xfrm>
        </p:spPr>
        <p:txBody>
          <a:bodyPr/>
          <a:lstStyle/>
          <a:p>
            <a:pPr algn="l"/>
            <a:r>
              <a:rPr lang="ja-JP" altLang="en-US" sz="3200" kern="1200" dirty="0" smtClean="0">
                <a:solidFill>
                  <a:schemeClr val="tx1"/>
                </a:solidFill>
                <a:latin typeface="Arial" pitchFamily="34" charset="0"/>
                <a:ea typeface="HGP創英角ｺﾞｼｯｸUB" pitchFamily="50" charset="-128"/>
                <a:cs typeface="+mn-cs"/>
              </a:rPr>
              <a:t>中学生・高校生のための「ネット社会の歩き方」</a:t>
            </a:r>
            <a:endParaRPr lang="ja-JP" altLang="en-US" sz="3200" kern="1200" dirty="0">
              <a:solidFill>
                <a:schemeClr val="tx1"/>
              </a:solidFill>
              <a:latin typeface="Arial" pitchFamily="34" charset="0"/>
              <a:ea typeface="HGP創英角ｺﾞｼｯｸUB" pitchFamily="50" charset="-128"/>
              <a:cs typeface="+mn-cs"/>
            </a:endParaRPr>
          </a:p>
        </p:txBody>
      </p:sp>
      <p:sp>
        <p:nvSpPr>
          <p:cNvPr id="4" name="スライド番号プレースホルダ 3"/>
          <p:cNvSpPr>
            <a:spLocks noGrp="1"/>
          </p:cNvSpPr>
          <p:nvPr>
            <p:ph type="sldNum" sz="quarter" idx="12"/>
          </p:nvPr>
        </p:nvSpPr>
        <p:spPr/>
        <p:txBody>
          <a:bodyPr/>
          <a:lstStyle/>
          <a:p>
            <a:pPr>
              <a:defRPr/>
            </a:pPr>
            <a:fld id="{9EFBE1BC-F681-4D7D-BBE1-B691C8D9877E}" type="slidenum">
              <a:rPr lang="en-US" altLang="ja-JP" smtClean="0"/>
              <a:pPr>
                <a:defRPr/>
              </a:pPr>
              <a:t>87</a:t>
            </a:fld>
            <a:endParaRPr lang="en-US" altLang="ja-JP"/>
          </a:p>
        </p:txBody>
      </p:sp>
      <p:pic>
        <p:nvPicPr>
          <p:cNvPr id="277507" name="Picture 3">
            <a:hlinkClick r:id="rId3"/>
          </p:cNvPr>
          <p:cNvPicPr>
            <a:picLocks noChangeAspect="1" noChangeArrowheads="1"/>
          </p:cNvPicPr>
          <p:nvPr/>
        </p:nvPicPr>
        <p:blipFill>
          <a:blip r:embed="rId4" cstate="print"/>
          <a:srcRect/>
          <a:stretch>
            <a:fillRect/>
          </a:stretch>
        </p:blipFill>
        <p:spPr bwMode="auto">
          <a:xfrm>
            <a:off x="1919909" y="980728"/>
            <a:ext cx="7133674" cy="5040560"/>
          </a:xfrm>
          <a:prstGeom prst="rect">
            <a:avLst/>
          </a:prstGeom>
          <a:noFill/>
          <a:ln w="9525">
            <a:solidFill>
              <a:schemeClr val="tx1"/>
            </a:solidFill>
            <a:miter lim="800000"/>
            <a:headEnd/>
            <a:tailEnd/>
          </a:ln>
        </p:spPr>
      </p:pic>
      <p:sp>
        <p:nvSpPr>
          <p:cNvPr id="7" name="右矢印 6"/>
          <p:cNvSpPr/>
          <p:nvPr/>
        </p:nvSpPr>
        <p:spPr>
          <a:xfrm rot="1374744">
            <a:off x="636222" y="2570915"/>
            <a:ext cx="2095951" cy="1368152"/>
          </a:xfrm>
          <a:prstGeom prst="rightArrow">
            <a:avLst/>
          </a:prstGeom>
          <a:solidFill>
            <a:schemeClr val="accent5">
              <a:lumMod val="40000"/>
              <a:lumOff val="60000"/>
              <a:alpha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p:cNvGrpSpPr/>
          <p:nvPr/>
        </p:nvGrpSpPr>
        <p:grpSpPr>
          <a:xfrm>
            <a:off x="35496" y="980728"/>
            <a:ext cx="1728192" cy="2748326"/>
            <a:chOff x="35496" y="980728"/>
            <a:chExt cx="1728192" cy="2748326"/>
          </a:xfrm>
        </p:grpSpPr>
        <p:sp>
          <p:nvSpPr>
            <p:cNvPr id="11" name="平行四辺形 10"/>
            <p:cNvSpPr/>
            <p:nvPr/>
          </p:nvSpPr>
          <p:spPr>
            <a:xfrm rot="5400000" flipH="1">
              <a:off x="-387054" y="1403279"/>
              <a:ext cx="2392767" cy="1547665"/>
            </a:xfrm>
            <a:prstGeom prst="parallelogram">
              <a:avLst>
                <a:gd name="adj" fmla="val 17830"/>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平行四辺形 5"/>
            <p:cNvSpPr/>
            <p:nvPr/>
          </p:nvSpPr>
          <p:spPr>
            <a:xfrm rot="5400000" flipH="1">
              <a:off x="-406112" y="1506366"/>
              <a:ext cx="2608790" cy="1725573"/>
            </a:xfrm>
            <a:prstGeom prst="parallelogram">
              <a:avLst>
                <a:gd name="adj" fmla="val 12459"/>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7506"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497" y="1286783"/>
              <a:ext cx="1728191" cy="2442271"/>
            </a:xfrm>
            <a:prstGeom prst="rect">
              <a:avLst/>
            </a:prstGeom>
            <a:noFill/>
            <a:ln w="9525">
              <a:solidFill>
                <a:schemeClr val="accent6">
                  <a:lumMod val="75000"/>
                </a:schemeClr>
              </a:solidFill>
              <a:miter lim="800000"/>
              <a:headEnd/>
              <a:tailEnd/>
            </a:ln>
          </p:spPr>
        </p:pic>
      </p:grpSp>
      <p:sp>
        <p:nvSpPr>
          <p:cNvPr id="10" name="テキスト ボックス 9"/>
          <p:cNvSpPr txBox="1"/>
          <p:nvPr/>
        </p:nvSpPr>
        <p:spPr>
          <a:xfrm>
            <a:off x="2339752" y="6309320"/>
            <a:ext cx="6336704" cy="369332"/>
          </a:xfrm>
          <a:prstGeom prst="rect">
            <a:avLst/>
          </a:prstGeom>
          <a:noFill/>
        </p:spPr>
        <p:txBody>
          <a:bodyPr wrap="square" rtlCol="0">
            <a:spAutoFit/>
          </a:bodyPr>
          <a:lstStyle/>
          <a:p>
            <a:pPr algn="ctr"/>
            <a:r>
              <a:rPr lang="en-US" altLang="ja-JP" dirty="0" smtClean="0">
                <a:hlinkClick r:id="rId3"/>
              </a:rPr>
              <a:t>http://www2.japet.or.jp/net-walk/pdf/juniornet-walk.pdf</a:t>
            </a:r>
            <a:endParaRPr kumimoji="1" lang="ja-JP" alt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12"/>
          </p:nvPr>
        </p:nvSpPr>
        <p:spPr>
          <a:noFill/>
        </p:spPr>
        <p:txBody>
          <a:bodyPr/>
          <a:lstStyle/>
          <a:p>
            <a:fld id="{0537008B-31B1-4C0B-BE8F-1B24E1FD979E}" type="slidenum">
              <a:rPr lang="en-US" altLang="ja-JP" smtClean="0"/>
              <a:pPr/>
              <a:t>88</a:t>
            </a:fld>
            <a:endParaRPr lang="en-US" altLang="ja-JP" smtClean="0"/>
          </a:p>
        </p:txBody>
      </p:sp>
      <p:sp>
        <p:nvSpPr>
          <p:cNvPr id="100355" name="テキスト ボックス 4"/>
          <p:cNvSpPr txBox="1">
            <a:spLocks noChangeArrowheads="1"/>
          </p:cNvSpPr>
          <p:nvPr/>
        </p:nvSpPr>
        <p:spPr bwMode="auto">
          <a:xfrm>
            <a:off x="0" y="0"/>
            <a:ext cx="8705850" cy="579438"/>
          </a:xfrm>
          <a:prstGeom prst="rect">
            <a:avLst/>
          </a:prstGeom>
          <a:noFill/>
          <a:ln w="9525">
            <a:noFill/>
            <a:miter lim="800000"/>
            <a:headEnd/>
            <a:tailEnd/>
          </a:ln>
        </p:spPr>
        <p:txBody>
          <a:bodyPr wrap="none">
            <a:spAutoFit/>
          </a:bodyPr>
          <a:lstStyle/>
          <a:p>
            <a:r>
              <a:rPr lang="ja-JP" altLang="en-US" sz="3200" dirty="0">
                <a:ea typeface="HGP創英角ｺﾞｼｯｸUB" pitchFamily="50" charset="-128"/>
              </a:rPr>
              <a:t>ＣＥＣの情報モラルポータル　「ネット社会の歩き方」</a:t>
            </a:r>
          </a:p>
        </p:txBody>
      </p:sp>
      <p:pic>
        <p:nvPicPr>
          <p:cNvPr id="100356" name="Picture 2">
            <a:hlinkClick r:id="rId3"/>
          </p:cNvPr>
          <p:cNvPicPr>
            <a:picLocks noChangeAspect="1" noChangeArrowheads="1"/>
          </p:cNvPicPr>
          <p:nvPr/>
        </p:nvPicPr>
        <p:blipFill>
          <a:blip r:embed="rId4" cstate="print"/>
          <a:srcRect/>
          <a:stretch>
            <a:fillRect/>
          </a:stretch>
        </p:blipFill>
        <p:spPr bwMode="auto">
          <a:xfrm>
            <a:off x="1127125" y="830263"/>
            <a:ext cx="7189788" cy="5715000"/>
          </a:xfrm>
          <a:prstGeom prst="rect">
            <a:avLst/>
          </a:prstGeom>
          <a:noFill/>
          <a:ln w="9525">
            <a:noFill/>
            <a:miter lim="800000"/>
            <a:headEnd/>
            <a:tailEnd/>
          </a:ln>
        </p:spPr>
      </p:pic>
      <p:sp>
        <p:nvSpPr>
          <p:cNvPr id="100357" name="Text Box 6"/>
          <p:cNvSpPr txBox="1">
            <a:spLocks noChangeArrowheads="1"/>
          </p:cNvSpPr>
          <p:nvPr/>
        </p:nvSpPr>
        <p:spPr bwMode="auto">
          <a:xfrm>
            <a:off x="2555875" y="6375400"/>
            <a:ext cx="3816350" cy="369332"/>
          </a:xfrm>
          <a:prstGeom prst="rect">
            <a:avLst/>
          </a:prstGeom>
          <a:noFill/>
          <a:ln w="9525">
            <a:noFill/>
            <a:miter lim="800000"/>
            <a:headEnd/>
            <a:tailEnd/>
          </a:ln>
        </p:spPr>
        <p:txBody>
          <a:bodyPr>
            <a:spAutoFit/>
          </a:bodyPr>
          <a:lstStyle/>
          <a:p>
            <a:pPr algn="ctr">
              <a:spcBef>
                <a:spcPct val="50000"/>
              </a:spcBef>
            </a:pPr>
            <a:r>
              <a:rPr lang="en-US" altLang="ja-JP" dirty="0" smtClean="0">
                <a:hlinkClick r:id="rId5"/>
              </a:rPr>
              <a:t>http://www2.japet.or.jp/net-walk</a:t>
            </a:r>
            <a:r>
              <a:rPr lang="en-US" altLang="ja-JP" dirty="0" smtClean="0"/>
              <a:t>/</a:t>
            </a:r>
            <a:endParaRPr lang="ja-JP" altLang="en-US" dirty="0"/>
          </a:p>
        </p:txBody>
      </p:sp>
      <p:grpSp>
        <p:nvGrpSpPr>
          <p:cNvPr id="7" name="グループ化 6"/>
          <p:cNvGrpSpPr/>
          <p:nvPr/>
        </p:nvGrpSpPr>
        <p:grpSpPr>
          <a:xfrm>
            <a:off x="127198" y="2210933"/>
            <a:ext cx="3970120" cy="2095227"/>
            <a:chOff x="25816" y="1556792"/>
            <a:chExt cx="3970120" cy="2095227"/>
          </a:xfrm>
        </p:grpSpPr>
        <p:sp>
          <p:nvSpPr>
            <p:cNvPr id="8" name="円形吹き出し 7"/>
            <p:cNvSpPr/>
            <p:nvPr/>
          </p:nvSpPr>
          <p:spPr>
            <a:xfrm>
              <a:off x="25816" y="1556792"/>
              <a:ext cx="3970120" cy="2095227"/>
            </a:xfrm>
            <a:prstGeom prst="wedgeEllipseCallout">
              <a:avLst>
                <a:gd name="adj1" fmla="val 30556"/>
                <a:gd name="adj2" fmla="val -79948"/>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438170" y="1838755"/>
              <a:ext cx="3053710" cy="1569660"/>
            </a:xfrm>
            <a:prstGeom prst="rect">
              <a:avLst/>
            </a:prstGeom>
            <a:noFill/>
          </p:spPr>
          <p:txBody>
            <a:bodyPr wrap="square" rtlCol="0">
              <a:spAutoFit/>
            </a:bodyPr>
            <a:lstStyle/>
            <a:p>
              <a:r>
                <a:rPr lang="ja-JP" altLang="en-US" sz="3200" b="1" dirty="0" smtClean="0">
                  <a:solidFill>
                    <a:srgbClr val="FF0000"/>
                  </a:solidFill>
                </a:rPr>
                <a:t>現在、新たに</a:t>
              </a:r>
              <a:endParaRPr lang="en-US" altLang="ja-JP" sz="3200" b="1" dirty="0" smtClean="0">
                <a:solidFill>
                  <a:srgbClr val="FF0000"/>
                </a:solidFill>
              </a:endParaRPr>
            </a:p>
            <a:p>
              <a:r>
                <a:rPr lang="ja-JP" altLang="en-US" sz="3200" b="1" dirty="0">
                  <a:solidFill>
                    <a:srgbClr val="FF0000"/>
                  </a:solidFill>
                </a:rPr>
                <a:t>追加コンテンツ</a:t>
              </a:r>
              <a:endParaRPr kumimoji="1" lang="en-US" altLang="ja-JP" sz="3200" b="1" dirty="0" smtClean="0">
                <a:solidFill>
                  <a:srgbClr val="FF0000"/>
                </a:solidFill>
              </a:endParaRPr>
            </a:p>
            <a:p>
              <a:pPr algn="r"/>
              <a:r>
                <a:rPr kumimoji="1" lang="ja-JP" altLang="en-US" sz="3200" b="1" dirty="0" smtClean="0">
                  <a:solidFill>
                    <a:srgbClr val="FF0000"/>
                  </a:solidFill>
                </a:rPr>
                <a:t>開発中</a:t>
              </a:r>
              <a:endParaRPr kumimoji="1" lang="ja-JP" altLang="en-US" sz="3200" b="1"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7788C1BB-5D86-4A4C-BB2C-6E59127C7014}" type="slidenum">
              <a:rPr lang="en-US" altLang="ja-JP" sz="2400" b="1">
                <a:latin typeface="ＭＳ Ｐゴシック" pitchFamily="50" charset="-128"/>
              </a:rPr>
              <a:pPr algn="r"/>
              <a:t>89</a:t>
            </a:fld>
            <a:endParaRPr lang="en-US" altLang="ja-JP" sz="2400" b="1">
              <a:latin typeface="ＭＳ Ｐゴシック" pitchFamily="50" charset="-128"/>
            </a:endParaRPr>
          </a:p>
        </p:txBody>
      </p:sp>
      <p:sp>
        <p:nvSpPr>
          <p:cNvPr id="101379" name="テキスト ボックス 4"/>
          <p:cNvSpPr txBox="1">
            <a:spLocks noChangeArrowheads="1"/>
          </p:cNvSpPr>
          <p:nvPr/>
        </p:nvSpPr>
        <p:spPr bwMode="auto">
          <a:xfrm>
            <a:off x="0" y="0"/>
            <a:ext cx="41735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小学校向け教材の紹介</a:t>
            </a:r>
          </a:p>
        </p:txBody>
      </p:sp>
      <p:graphicFrame>
        <p:nvGraphicFramePr>
          <p:cNvPr id="85092" name="Group 100"/>
          <p:cNvGraphicFramePr>
            <a:graphicFrameLocks noGrp="1"/>
          </p:cNvGraphicFramePr>
          <p:nvPr>
            <p:extLst>
              <p:ext uri="{D42A27DB-BD31-4B8C-83A1-F6EECF244321}">
                <p14:modId xmlns:p14="http://schemas.microsoft.com/office/powerpoint/2010/main" val="2351245351"/>
              </p:ext>
            </p:extLst>
          </p:nvPr>
        </p:nvGraphicFramePr>
        <p:xfrm>
          <a:off x="107950" y="765175"/>
          <a:ext cx="8928100" cy="5610227"/>
        </p:xfrm>
        <a:graphic>
          <a:graphicData uri="http://schemas.openxmlformats.org/drawingml/2006/table">
            <a:tbl>
              <a:tblPr/>
              <a:tblGrid>
                <a:gridCol w="1439863"/>
                <a:gridCol w="7488237"/>
              </a:tblGrid>
              <a:tr h="4333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項目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rPr>
                        <a:t>コンテンツ番号　　　　　（</a:t>
                      </a:r>
                      <a:r>
                        <a:rPr kumimoji="1" lang="en-US" altLang="ja-JP" sz="2000" b="0" i="0" u="none" strike="noStrike" cap="none" normalizeH="0" baseline="0" smtClean="0">
                          <a:ln>
                            <a:noFill/>
                          </a:ln>
                          <a:solidFill>
                            <a:schemeClr val="tx1"/>
                          </a:solidFill>
                          <a:effectLst/>
                          <a:latin typeface="Arial" pitchFamily="34" charset="0"/>
                          <a:ea typeface="ＭＳ Ｐゴシック" pitchFamily="50" charset="-128"/>
                        </a:rPr>
                        <a:t>※</a:t>
                      </a:r>
                      <a:r>
                        <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rPr>
                        <a:t>各画像と学習ユニットがリンクしています）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6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情報社会</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　の倫理</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3"/>
                        </a:rPr>
                        <a:t>３「大人向けの情報に注意」</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4"/>
                        </a:rPr>
                        <a:t>６「ネットで悪口は要注意」</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他　７、８、１０、１１，１４、１８、４８</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2.</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法の理解</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　と遵守</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5"/>
                        </a:rPr>
                        <a:t>７「ネットで悪口が罪になる」</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6"/>
                        </a:rPr>
                        <a:t>８「おも</a:t>
                      </a:r>
                      <a:r>
                        <a:rPr kumimoji="1" lang="ja-JP" altLang="en-US" sz="1800" b="1" i="0" u="none" strike="noStrike" cap="none" normalizeH="0" baseline="0" dirty="0" err="1" smtClean="0">
                          <a:ln>
                            <a:noFill/>
                          </a:ln>
                          <a:solidFill>
                            <a:schemeClr val="tx1"/>
                          </a:solidFill>
                          <a:effectLst/>
                          <a:latin typeface="Arial" pitchFamily="34" charset="0"/>
                          <a:ea typeface="ＭＳ Ｐゴシック" pitchFamily="50" charset="-128"/>
                          <a:hlinkClick r:id="rId6"/>
                        </a:rPr>
                        <a:t>しろ</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6"/>
                        </a:rPr>
                        <a:t>半分では無責任」</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他　３、６、１０、１８，４７、４８、５０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3.</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安全への</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　知恵</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7"/>
                        </a:rPr>
                        <a:t>１０「ネットいじめは人権侵害」</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8"/>
                        </a:rPr>
                        <a:t>１１「住所や電話番号をおしえるのは慎重に」</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他　１４、２２、２７、２８、４７</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6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4.</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情報</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セキュリティ</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9"/>
                        </a:rPr>
                        <a:t>２７「コンピュータウイルスに注意」</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10"/>
                        </a:rPr>
                        <a:t>２８「他人になりすまして」</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他　１１、４７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5.</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公共的な</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ネットワーク</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社会の構築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11"/>
                        </a:rPr>
                        <a:t>４８「当番の仕事」</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4"/>
                        </a:rPr>
                        <a:t>６「ネットで悪口は要注意」</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他　１０</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1403" name="Picture 52" descr="No.3画面サンプル">
            <a:hlinkClick r:id="rId3"/>
          </p:cNvPr>
          <p:cNvPicPr>
            <a:picLocks noChangeAspect="1" noChangeArrowheads="1"/>
          </p:cNvPicPr>
          <p:nvPr/>
        </p:nvPicPr>
        <p:blipFill>
          <a:blip r:embed="rId12" cstate="print"/>
          <a:srcRect/>
          <a:stretch>
            <a:fillRect/>
          </a:stretch>
        </p:blipFill>
        <p:spPr bwMode="auto">
          <a:xfrm>
            <a:off x="5976938" y="1270000"/>
            <a:ext cx="1476375" cy="895350"/>
          </a:xfrm>
          <a:prstGeom prst="rect">
            <a:avLst/>
          </a:prstGeom>
          <a:noFill/>
          <a:ln w="9525">
            <a:noFill/>
            <a:miter lim="800000"/>
            <a:headEnd/>
            <a:tailEnd/>
          </a:ln>
        </p:spPr>
      </p:pic>
      <p:pic>
        <p:nvPicPr>
          <p:cNvPr id="101404" name="Picture 56" descr="No.6画面サンプル">
            <a:hlinkClick r:id="rId4"/>
          </p:cNvPr>
          <p:cNvPicPr>
            <a:picLocks noChangeAspect="1" noChangeArrowheads="1"/>
          </p:cNvPicPr>
          <p:nvPr/>
        </p:nvPicPr>
        <p:blipFill>
          <a:blip r:embed="rId13" cstate="print"/>
          <a:srcRect/>
          <a:stretch>
            <a:fillRect/>
          </a:stretch>
        </p:blipFill>
        <p:spPr bwMode="auto">
          <a:xfrm>
            <a:off x="7488238" y="1270000"/>
            <a:ext cx="1476375" cy="895350"/>
          </a:xfrm>
          <a:prstGeom prst="rect">
            <a:avLst/>
          </a:prstGeom>
          <a:noFill/>
          <a:ln w="9525">
            <a:noFill/>
            <a:miter lim="800000"/>
            <a:headEnd/>
            <a:tailEnd/>
          </a:ln>
        </p:spPr>
      </p:pic>
      <p:pic>
        <p:nvPicPr>
          <p:cNvPr id="101405" name="Picture 64" descr="No.7画面サンプル">
            <a:hlinkClick r:id="rId5"/>
          </p:cNvPr>
          <p:cNvPicPr>
            <a:picLocks noChangeAspect="1" noChangeArrowheads="1"/>
          </p:cNvPicPr>
          <p:nvPr/>
        </p:nvPicPr>
        <p:blipFill>
          <a:blip r:embed="rId14" cstate="print"/>
          <a:srcRect/>
          <a:stretch>
            <a:fillRect/>
          </a:stretch>
        </p:blipFill>
        <p:spPr bwMode="auto">
          <a:xfrm>
            <a:off x="5976938" y="2278063"/>
            <a:ext cx="1476375" cy="895350"/>
          </a:xfrm>
          <a:prstGeom prst="rect">
            <a:avLst/>
          </a:prstGeom>
          <a:noFill/>
          <a:ln w="9525">
            <a:noFill/>
            <a:miter lim="800000"/>
            <a:headEnd/>
            <a:tailEnd/>
          </a:ln>
        </p:spPr>
      </p:pic>
      <p:pic>
        <p:nvPicPr>
          <p:cNvPr id="101406" name="Picture 66" descr="No.8画面サンプル">
            <a:hlinkClick r:id="rId6"/>
          </p:cNvPr>
          <p:cNvPicPr>
            <a:picLocks noChangeAspect="1" noChangeArrowheads="1"/>
          </p:cNvPicPr>
          <p:nvPr/>
        </p:nvPicPr>
        <p:blipFill>
          <a:blip r:embed="rId15" cstate="print"/>
          <a:srcRect/>
          <a:stretch>
            <a:fillRect/>
          </a:stretch>
        </p:blipFill>
        <p:spPr bwMode="auto">
          <a:xfrm>
            <a:off x="7488238" y="2278063"/>
            <a:ext cx="1476375" cy="895350"/>
          </a:xfrm>
          <a:prstGeom prst="rect">
            <a:avLst/>
          </a:prstGeom>
          <a:noFill/>
          <a:ln w="9525">
            <a:noFill/>
            <a:miter lim="800000"/>
            <a:headEnd/>
            <a:tailEnd/>
          </a:ln>
        </p:spPr>
      </p:pic>
      <p:pic>
        <p:nvPicPr>
          <p:cNvPr id="101407" name="Picture 77" descr="No.10画面サンプル">
            <a:hlinkClick r:id="rId7"/>
          </p:cNvPr>
          <p:cNvPicPr>
            <a:picLocks noChangeAspect="1" noChangeArrowheads="1"/>
          </p:cNvPicPr>
          <p:nvPr/>
        </p:nvPicPr>
        <p:blipFill>
          <a:blip r:embed="rId16" cstate="print"/>
          <a:srcRect/>
          <a:stretch>
            <a:fillRect/>
          </a:stretch>
        </p:blipFill>
        <p:spPr bwMode="auto">
          <a:xfrm>
            <a:off x="6011863" y="3357563"/>
            <a:ext cx="1476375" cy="895350"/>
          </a:xfrm>
          <a:prstGeom prst="rect">
            <a:avLst/>
          </a:prstGeom>
          <a:noFill/>
          <a:ln w="9525">
            <a:noFill/>
            <a:miter lim="800000"/>
            <a:headEnd/>
            <a:tailEnd/>
          </a:ln>
        </p:spPr>
      </p:pic>
      <p:pic>
        <p:nvPicPr>
          <p:cNvPr id="101408" name="Picture 79" descr="No.11画面サンプル">
            <a:hlinkClick r:id="rId8"/>
          </p:cNvPr>
          <p:cNvPicPr>
            <a:picLocks noChangeAspect="1" noChangeArrowheads="1"/>
          </p:cNvPicPr>
          <p:nvPr/>
        </p:nvPicPr>
        <p:blipFill>
          <a:blip r:embed="rId17" cstate="print"/>
          <a:srcRect/>
          <a:stretch>
            <a:fillRect/>
          </a:stretch>
        </p:blipFill>
        <p:spPr bwMode="auto">
          <a:xfrm>
            <a:off x="7524750" y="3357563"/>
            <a:ext cx="1476375" cy="895350"/>
          </a:xfrm>
          <a:prstGeom prst="rect">
            <a:avLst/>
          </a:prstGeom>
          <a:noFill/>
          <a:ln w="9525">
            <a:noFill/>
            <a:miter lim="800000"/>
            <a:headEnd/>
            <a:tailEnd/>
          </a:ln>
        </p:spPr>
      </p:pic>
      <p:pic>
        <p:nvPicPr>
          <p:cNvPr id="101409" name="Picture 87" descr="No.27画面サンプル">
            <a:hlinkClick r:id="rId9"/>
          </p:cNvPr>
          <p:cNvPicPr>
            <a:picLocks noChangeAspect="1" noChangeArrowheads="1"/>
          </p:cNvPicPr>
          <p:nvPr/>
        </p:nvPicPr>
        <p:blipFill>
          <a:blip r:embed="rId18" cstate="print"/>
          <a:srcRect/>
          <a:stretch>
            <a:fillRect/>
          </a:stretch>
        </p:blipFill>
        <p:spPr bwMode="auto">
          <a:xfrm>
            <a:off x="6011863" y="4365625"/>
            <a:ext cx="1476375" cy="895350"/>
          </a:xfrm>
          <a:prstGeom prst="rect">
            <a:avLst/>
          </a:prstGeom>
          <a:noFill/>
          <a:ln w="9525">
            <a:noFill/>
            <a:miter lim="800000"/>
            <a:headEnd/>
            <a:tailEnd/>
          </a:ln>
        </p:spPr>
      </p:pic>
      <p:pic>
        <p:nvPicPr>
          <p:cNvPr id="101410" name="Picture 89" descr="No.28画面サンプル">
            <a:hlinkClick r:id="rId10"/>
          </p:cNvPr>
          <p:cNvPicPr>
            <a:picLocks noChangeAspect="1" noChangeArrowheads="1"/>
          </p:cNvPicPr>
          <p:nvPr/>
        </p:nvPicPr>
        <p:blipFill>
          <a:blip r:embed="rId19" cstate="print"/>
          <a:srcRect/>
          <a:stretch>
            <a:fillRect/>
          </a:stretch>
        </p:blipFill>
        <p:spPr bwMode="auto">
          <a:xfrm>
            <a:off x="7524750" y="4365625"/>
            <a:ext cx="1476375" cy="895350"/>
          </a:xfrm>
          <a:prstGeom prst="rect">
            <a:avLst/>
          </a:prstGeom>
          <a:noFill/>
          <a:ln w="9525">
            <a:noFill/>
            <a:miter lim="800000"/>
            <a:headEnd/>
            <a:tailEnd/>
          </a:ln>
        </p:spPr>
      </p:pic>
      <p:pic>
        <p:nvPicPr>
          <p:cNvPr id="101411" name="Picture 91" descr="No.6画面サンプル">
            <a:hlinkClick r:id="rId4"/>
          </p:cNvPr>
          <p:cNvPicPr>
            <a:picLocks noChangeAspect="1" noChangeArrowheads="1"/>
          </p:cNvPicPr>
          <p:nvPr/>
        </p:nvPicPr>
        <p:blipFill>
          <a:blip r:embed="rId13" cstate="print"/>
          <a:srcRect/>
          <a:stretch>
            <a:fillRect/>
          </a:stretch>
        </p:blipFill>
        <p:spPr bwMode="auto">
          <a:xfrm>
            <a:off x="7524750" y="5373688"/>
            <a:ext cx="1476375" cy="895350"/>
          </a:xfrm>
          <a:prstGeom prst="rect">
            <a:avLst/>
          </a:prstGeom>
          <a:noFill/>
          <a:ln w="9525">
            <a:noFill/>
            <a:miter lim="800000"/>
            <a:headEnd/>
            <a:tailEnd/>
          </a:ln>
        </p:spPr>
      </p:pic>
      <p:pic>
        <p:nvPicPr>
          <p:cNvPr id="101412" name="Picture 93" descr="No.48画面サンプル">
            <a:hlinkClick r:id="rId11"/>
          </p:cNvPr>
          <p:cNvPicPr>
            <a:picLocks noChangeAspect="1" noChangeArrowheads="1"/>
          </p:cNvPicPr>
          <p:nvPr/>
        </p:nvPicPr>
        <p:blipFill>
          <a:blip r:embed="rId20" cstate="print"/>
          <a:srcRect/>
          <a:stretch>
            <a:fillRect/>
          </a:stretch>
        </p:blipFill>
        <p:spPr bwMode="auto">
          <a:xfrm>
            <a:off x="6011863" y="5373688"/>
            <a:ext cx="1476375"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6"/>
          <p:cNvSpPr txBox="1">
            <a:spLocks noGrp="1" noChangeArrowheads="1"/>
          </p:cNvSpPr>
          <p:nvPr/>
        </p:nvSpPr>
        <p:spPr bwMode="auto">
          <a:xfrm>
            <a:off x="7740650" y="6381750"/>
            <a:ext cx="1403350" cy="476250"/>
          </a:xfrm>
          <a:prstGeom prst="rect">
            <a:avLst/>
          </a:prstGeom>
          <a:noFill/>
          <a:ln w="9525">
            <a:noFill/>
            <a:miter lim="800000"/>
            <a:headEnd/>
            <a:tailEnd/>
          </a:ln>
        </p:spPr>
        <p:txBody>
          <a:bodyPr rIns="0"/>
          <a:lstStyle/>
          <a:p>
            <a:pPr algn="r"/>
            <a:fld id="{1039F682-E187-4729-A5E6-3590155FCA80}" type="slidenum">
              <a:rPr lang="en-US" altLang="ja-JP" sz="2400" b="1">
                <a:latin typeface="ＭＳ Ｐゴシック" pitchFamily="50" charset="-128"/>
              </a:rPr>
              <a:pPr algn="r"/>
              <a:t>9</a:t>
            </a:fld>
            <a:endParaRPr lang="en-US" altLang="ja-JP" sz="2400" b="1" dirty="0">
              <a:latin typeface="ＭＳ Ｐゴシック" pitchFamily="50" charset="-128"/>
            </a:endParaRPr>
          </a:p>
        </p:txBody>
      </p:sp>
      <p:sp>
        <p:nvSpPr>
          <p:cNvPr id="315395" name="スライド番号プレースホルダ 5"/>
          <p:cNvSpPr txBox="1">
            <a:spLocks noGrp="1"/>
          </p:cNvSpPr>
          <p:nvPr/>
        </p:nvSpPr>
        <p:spPr bwMode="auto">
          <a:xfrm>
            <a:off x="7380288" y="6381750"/>
            <a:ext cx="1403350" cy="476250"/>
          </a:xfrm>
          <a:prstGeom prst="rect">
            <a:avLst/>
          </a:prstGeom>
          <a:noFill/>
          <a:ln w="9525">
            <a:noFill/>
            <a:miter lim="800000"/>
            <a:headEnd/>
            <a:tailEnd/>
          </a:ln>
        </p:spPr>
        <p:txBody>
          <a:bodyPr/>
          <a:lstStyle/>
          <a:p>
            <a:pPr algn="r"/>
            <a:endParaRPr lang="en-US" altLang="ja-JP" sz="1400"/>
          </a:p>
          <a:p>
            <a:pPr algn="r"/>
            <a:endParaRPr lang="en-US" altLang="ja-JP" sz="1400"/>
          </a:p>
        </p:txBody>
      </p:sp>
      <p:sp>
        <p:nvSpPr>
          <p:cNvPr id="315396" name="テキスト ボックス 4"/>
          <p:cNvSpPr txBox="1">
            <a:spLocks noChangeArrowheads="1"/>
          </p:cNvSpPr>
          <p:nvPr/>
        </p:nvSpPr>
        <p:spPr bwMode="auto">
          <a:xfrm>
            <a:off x="0" y="-26988"/>
            <a:ext cx="8974138" cy="579438"/>
          </a:xfrm>
          <a:prstGeom prst="rect">
            <a:avLst/>
          </a:prstGeom>
          <a:noFill/>
          <a:ln w="9525">
            <a:noFill/>
            <a:miter lim="800000"/>
            <a:headEnd/>
            <a:tailEnd/>
          </a:ln>
        </p:spPr>
        <p:txBody>
          <a:bodyPr>
            <a:spAutoFit/>
          </a:bodyPr>
          <a:lstStyle/>
          <a:p>
            <a:r>
              <a:rPr lang="ja-JP" altLang="en-US" sz="3200" dirty="0">
                <a:ea typeface="HGP創英角ｺﾞｼｯｸUB" pitchFamily="50" charset="-128"/>
              </a:rPr>
              <a:t>子どもを取り巻くネット社会の諸問題</a:t>
            </a:r>
            <a:r>
              <a:rPr lang="ja-JP" altLang="en-US" sz="3200" dirty="0" smtClean="0">
                <a:ea typeface="HGP創英角ｺﾞｼｯｸUB" pitchFamily="50" charset="-128"/>
              </a:rPr>
              <a:t>（スマホ等編</a:t>
            </a:r>
            <a:r>
              <a:rPr lang="ja-JP" altLang="en-US" sz="3200" dirty="0">
                <a:ea typeface="HGP創英角ｺﾞｼｯｸUB" pitchFamily="50" charset="-128"/>
              </a:rPr>
              <a:t>）</a:t>
            </a:r>
            <a:endParaRPr lang="ja-JP" altLang="en-US" sz="3200" dirty="0"/>
          </a:p>
        </p:txBody>
      </p:sp>
      <p:graphicFrame>
        <p:nvGraphicFramePr>
          <p:cNvPr id="6" name="Group 30"/>
          <p:cNvGraphicFramePr>
            <a:graphicFrameLocks/>
          </p:cNvGraphicFramePr>
          <p:nvPr>
            <p:extLst>
              <p:ext uri="{D42A27DB-BD31-4B8C-83A1-F6EECF244321}">
                <p14:modId xmlns:p14="http://schemas.microsoft.com/office/powerpoint/2010/main" val="1677919113"/>
              </p:ext>
            </p:extLst>
          </p:nvPr>
        </p:nvGraphicFramePr>
        <p:xfrm>
          <a:off x="80963" y="704850"/>
          <a:ext cx="8893175" cy="5977427"/>
        </p:xfrm>
        <a:graphic>
          <a:graphicData uri="http://schemas.openxmlformats.org/drawingml/2006/table">
            <a:tbl>
              <a:tblPr/>
              <a:tblGrid>
                <a:gridCol w="8893175"/>
              </a:tblGrid>
              <a:tr h="62950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1" i="0" u="none" strike="noStrike" cap="none" normalizeH="0" baseline="0" dirty="0" smtClean="0">
                          <a:ln>
                            <a:noFill/>
                          </a:ln>
                          <a:solidFill>
                            <a:srgbClr val="FFFFFF"/>
                          </a:solidFill>
                          <a:effectLst/>
                          <a:latin typeface="Arial" pitchFamily="34" charset="0"/>
                          <a:ea typeface="HGP創英角ｺﾞｼｯｸUB" pitchFamily="50" charset="-128"/>
                        </a:rPr>
                        <a:t>ニュースのタイトルからみる問題性　　　</a:t>
                      </a:r>
                      <a:r>
                        <a:rPr kumimoji="1" lang="ja-JP" altLang="en-US" sz="2400" b="1" i="0" u="none" strike="noStrike" cap="none" normalizeH="0" baseline="0" dirty="0" smtClean="0">
                          <a:ln>
                            <a:noFill/>
                          </a:ln>
                          <a:solidFill>
                            <a:srgbClr val="FFFF00"/>
                          </a:solidFill>
                          <a:effectLst/>
                          <a:latin typeface="Arial" pitchFamily="34" charset="0"/>
                          <a:ea typeface="HGP創英角ｺﾞｼｯｸUB" pitchFamily="50" charset="-128"/>
                        </a:rPr>
                        <a:t>スマホ・パソコン・ゲーム機等</a:t>
                      </a:r>
                      <a:endParaRPr kumimoji="1" lang="ja-JP" altLang="en-US" sz="2400" b="1" i="0" u="none" strike="noStrike" cap="none" normalizeH="0" baseline="0" dirty="0" smtClean="0">
                        <a:ln>
                          <a:noFill/>
                        </a:ln>
                        <a:solidFill>
                          <a:schemeClr val="bg1"/>
                        </a:solidFill>
                        <a:effectLst/>
                        <a:latin typeface="Arial" pitchFamily="34" charset="0"/>
                        <a:ea typeface="HGP創英角ｺﾞｼｯｸUB"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63122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・ネット依存の中高生５０万人　健康に深刻な被害も</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5855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・ふられた腹いせに「リベンジポルノ」被害拡散</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r h="63295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・駅で携帯操作中の小５男児が線路に転落</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627776">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・増加する不正アプリ　見かけは便利ツールでも実態は・・・</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r h="632950">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・ネットゲーム　高額課金トラブル　コンプガチャ規制後も減らず</a:t>
                      </a:r>
                      <a:endParaRPr kumimoji="1" lang="ja-JP" altLang="en-US" sz="2400" b="0" i="0" u="none" strike="noStrike" cap="none" normalizeH="0" baseline="0" dirty="0" smtClean="0">
                        <a:ln>
                          <a:noFill/>
                        </a:ln>
                        <a:solidFill>
                          <a:srgbClr val="000000"/>
                        </a:solidFill>
                        <a:effectLst/>
                        <a:latin typeface="HGP創英角ｺﾞｼｯｸUB" pitchFamily="50" charset="-128"/>
                        <a:ea typeface="HGP創英角ｺﾞｼｯｸUB"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67412">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・集団キス、全裸の男子生徒・・・中学生「乱れた写真」　ネット拡散</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r h="56568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・「ユーチューブ」使い違法配信　中３少年を逮捕</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r h="56568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dirty="0" smtClean="0">
                          <a:latin typeface="HGP創英角ｺﾞｼｯｸUB" pitchFamily="50" charset="-128"/>
                          <a:ea typeface="HGP創英角ｺﾞｼｯｸUB" pitchFamily="50" charset="-128"/>
                        </a:rPr>
                        <a:t>・不正アクセス容疑　小中学生８人を補導・検挙</a:t>
                      </a:r>
                      <a:endPar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3">
                        <a:lumMod val="20000"/>
                        <a:lumOff val="80000"/>
                      </a:schemeClr>
                    </a:solidFill>
                  </a:tcPr>
                </a:tc>
              </a:tr>
              <a:tr h="565688">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400" b="0" i="0" u="none" strike="noStrike" cap="none" normalizeH="0" baseline="0" dirty="0" smtClean="0">
                          <a:ln>
                            <a:noFill/>
                          </a:ln>
                          <a:solidFill>
                            <a:srgbClr val="000000"/>
                          </a:solidFill>
                          <a:effectLst/>
                          <a:latin typeface="HG丸ｺﾞｼｯｸM-PRO" pitchFamily="50" charset="-128"/>
                          <a:ea typeface="HGP創英角ｺﾞｼｯｸUB" pitchFamily="50" charset="-128"/>
                        </a:rPr>
                        <a:t>・「駅で無差別殺人」　ネット書き込み中３逮捕（携帯型ゲーム機）</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r>
            </a:tbl>
          </a:graphicData>
        </a:graphic>
      </p:graphicFrame>
    </p:spTree>
    <p:extLst>
      <p:ext uri="{BB962C8B-B14F-4D97-AF65-F5344CB8AC3E}">
        <p14:creationId xmlns:p14="http://schemas.microsoft.com/office/powerpoint/2010/main" val="199401525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スライド番号プレースホルダ 3"/>
          <p:cNvSpPr>
            <a:spLocks noGrp="1"/>
          </p:cNvSpPr>
          <p:nvPr>
            <p:ph type="sldNum" sz="quarter" idx="12"/>
          </p:nvPr>
        </p:nvSpPr>
        <p:spPr>
          <a:noFill/>
        </p:spPr>
        <p:txBody>
          <a:bodyPr/>
          <a:lstStyle/>
          <a:p>
            <a:fld id="{AB39A464-2751-49B3-9C54-54903E09A4A7}" type="slidenum">
              <a:rPr lang="en-US" altLang="ja-JP" smtClean="0"/>
              <a:pPr/>
              <a:t>90</a:t>
            </a:fld>
            <a:endParaRPr lang="en-US" altLang="ja-JP" smtClean="0"/>
          </a:p>
        </p:txBody>
      </p:sp>
      <p:pic>
        <p:nvPicPr>
          <p:cNvPr id="102403" name="Picture 2"/>
          <p:cNvPicPr>
            <a:picLocks noChangeAspect="1" noChangeArrowheads="1"/>
          </p:cNvPicPr>
          <p:nvPr/>
        </p:nvPicPr>
        <p:blipFill>
          <a:blip r:embed="rId3" cstate="print"/>
          <a:srcRect/>
          <a:stretch>
            <a:fillRect/>
          </a:stretch>
        </p:blipFill>
        <p:spPr bwMode="auto">
          <a:xfrm>
            <a:off x="323850" y="836613"/>
            <a:ext cx="8464550" cy="56880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番号プレースホルダ 1"/>
          <p:cNvSpPr>
            <a:spLocks noGrp="1"/>
          </p:cNvSpPr>
          <p:nvPr>
            <p:ph type="sldNum" sz="quarter" idx="12"/>
          </p:nvPr>
        </p:nvSpPr>
        <p:spPr>
          <a:noFill/>
        </p:spPr>
        <p:txBody>
          <a:bodyPr/>
          <a:lstStyle/>
          <a:p>
            <a:fld id="{3A6816EA-CDFF-42B3-8790-69DC8E8CB49E}" type="slidenum">
              <a:rPr lang="en-US" altLang="ja-JP" smtClean="0"/>
              <a:pPr/>
              <a:t>91</a:t>
            </a:fld>
            <a:endParaRPr lang="en-US" altLang="ja-JP" smtClean="0"/>
          </a:p>
        </p:txBody>
      </p:sp>
      <p:pic>
        <p:nvPicPr>
          <p:cNvPr id="103427" name="Picture 2"/>
          <p:cNvPicPr>
            <a:picLocks noChangeAspect="1" noChangeArrowheads="1"/>
          </p:cNvPicPr>
          <p:nvPr/>
        </p:nvPicPr>
        <p:blipFill>
          <a:blip r:embed="rId3" cstate="print"/>
          <a:srcRect/>
          <a:stretch>
            <a:fillRect/>
          </a:stretch>
        </p:blipFill>
        <p:spPr bwMode="auto">
          <a:xfrm>
            <a:off x="323850" y="765175"/>
            <a:ext cx="8569325" cy="571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スライド番号プレースホルダ 1"/>
          <p:cNvSpPr>
            <a:spLocks noGrp="1"/>
          </p:cNvSpPr>
          <p:nvPr>
            <p:ph type="sldNum" sz="quarter" idx="12"/>
          </p:nvPr>
        </p:nvSpPr>
        <p:spPr>
          <a:noFill/>
        </p:spPr>
        <p:txBody>
          <a:bodyPr/>
          <a:lstStyle/>
          <a:p>
            <a:fld id="{1F40A0D2-16D7-48B5-A9CE-F0158021732D}" type="slidenum">
              <a:rPr lang="en-US" altLang="ja-JP" smtClean="0"/>
              <a:pPr/>
              <a:t>92</a:t>
            </a:fld>
            <a:endParaRPr lang="en-US" altLang="ja-JP" smtClean="0"/>
          </a:p>
        </p:txBody>
      </p:sp>
      <p:pic>
        <p:nvPicPr>
          <p:cNvPr id="104451" name="Picture 2"/>
          <p:cNvPicPr>
            <a:picLocks noChangeAspect="1" noChangeArrowheads="1"/>
          </p:cNvPicPr>
          <p:nvPr/>
        </p:nvPicPr>
        <p:blipFill>
          <a:blip r:embed="rId3" cstate="print"/>
          <a:srcRect/>
          <a:stretch>
            <a:fillRect/>
          </a:stretch>
        </p:blipFill>
        <p:spPr bwMode="auto">
          <a:xfrm>
            <a:off x="179388" y="836613"/>
            <a:ext cx="8640762" cy="5749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番号プレースホルダ 1"/>
          <p:cNvSpPr>
            <a:spLocks noGrp="1"/>
          </p:cNvSpPr>
          <p:nvPr>
            <p:ph type="sldNum" sz="quarter" idx="12"/>
          </p:nvPr>
        </p:nvSpPr>
        <p:spPr>
          <a:noFill/>
        </p:spPr>
        <p:txBody>
          <a:bodyPr/>
          <a:lstStyle/>
          <a:p>
            <a:fld id="{E24FF983-2A07-4C24-9F58-A0964EB3B971}" type="slidenum">
              <a:rPr lang="en-US" altLang="ja-JP" smtClean="0"/>
              <a:pPr/>
              <a:t>93</a:t>
            </a:fld>
            <a:endParaRPr lang="en-US" altLang="ja-JP" smtClean="0"/>
          </a:p>
        </p:txBody>
      </p:sp>
      <p:pic>
        <p:nvPicPr>
          <p:cNvPr id="105475" name="Picture 2"/>
          <p:cNvPicPr>
            <a:picLocks noChangeAspect="1" noChangeArrowheads="1"/>
          </p:cNvPicPr>
          <p:nvPr/>
        </p:nvPicPr>
        <p:blipFill>
          <a:blip r:embed="rId3" cstate="print"/>
          <a:srcRect/>
          <a:stretch>
            <a:fillRect/>
          </a:stretch>
        </p:blipFill>
        <p:spPr bwMode="auto">
          <a:xfrm>
            <a:off x="179388" y="765175"/>
            <a:ext cx="8656637" cy="5759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スライド番号プレースホルダ 1"/>
          <p:cNvSpPr>
            <a:spLocks noGrp="1"/>
          </p:cNvSpPr>
          <p:nvPr>
            <p:ph type="sldNum" sz="quarter" idx="12"/>
          </p:nvPr>
        </p:nvSpPr>
        <p:spPr>
          <a:noFill/>
        </p:spPr>
        <p:txBody>
          <a:bodyPr/>
          <a:lstStyle/>
          <a:p>
            <a:fld id="{EA31406A-2333-4CB8-8447-BC2EA06CD654}" type="slidenum">
              <a:rPr lang="en-US" altLang="ja-JP" smtClean="0"/>
              <a:pPr/>
              <a:t>94</a:t>
            </a:fld>
            <a:endParaRPr lang="en-US" altLang="ja-JP" smtClean="0"/>
          </a:p>
        </p:txBody>
      </p:sp>
      <p:pic>
        <p:nvPicPr>
          <p:cNvPr id="106499" name="Picture 2"/>
          <p:cNvPicPr>
            <a:picLocks noChangeAspect="1" noChangeArrowheads="1"/>
          </p:cNvPicPr>
          <p:nvPr/>
        </p:nvPicPr>
        <p:blipFill>
          <a:blip r:embed="rId3" cstate="print"/>
          <a:srcRect/>
          <a:stretch>
            <a:fillRect/>
          </a:stretch>
        </p:blipFill>
        <p:spPr bwMode="auto">
          <a:xfrm>
            <a:off x="179388" y="836613"/>
            <a:ext cx="8569325" cy="5705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txBox="1">
            <a:spLocks noGrp="1" noChangeArrowheads="1"/>
          </p:cNvSpPr>
          <p:nvPr/>
        </p:nvSpPr>
        <p:spPr bwMode="auto">
          <a:xfrm>
            <a:off x="7705725" y="6408738"/>
            <a:ext cx="1403350" cy="476250"/>
          </a:xfrm>
          <a:prstGeom prst="rect">
            <a:avLst/>
          </a:prstGeom>
          <a:noFill/>
          <a:ln w="9525">
            <a:noFill/>
            <a:miter lim="800000"/>
            <a:headEnd/>
            <a:tailEnd/>
          </a:ln>
        </p:spPr>
        <p:txBody>
          <a:bodyPr rIns="0"/>
          <a:lstStyle/>
          <a:p>
            <a:pPr algn="r"/>
            <a:fld id="{1BEE6F72-869D-44B5-9B22-26E185F569C8}" type="slidenum">
              <a:rPr lang="en-US" altLang="ja-JP" sz="2400" b="1">
                <a:latin typeface="ＭＳ Ｐゴシック" pitchFamily="50" charset="-128"/>
              </a:rPr>
              <a:pPr algn="r"/>
              <a:t>95</a:t>
            </a:fld>
            <a:endParaRPr lang="en-US" altLang="ja-JP" sz="2400" b="1">
              <a:latin typeface="ＭＳ Ｐゴシック" pitchFamily="50" charset="-128"/>
            </a:endParaRPr>
          </a:p>
        </p:txBody>
      </p:sp>
      <p:sp>
        <p:nvSpPr>
          <p:cNvPr id="107523" name="テキスト ボックス 4"/>
          <p:cNvSpPr txBox="1">
            <a:spLocks noChangeArrowheads="1"/>
          </p:cNvSpPr>
          <p:nvPr/>
        </p:nvSpPr>
        <p:spPr bwMode="auto">
          <a:xfrm>
            <a:off x="0" y="0"/>
            <a:ext cx="4173538" cy="579438"/>
          </a:xfrm>
          <a:prstGeom prst="rect">
            <a:avLst/>
          </a:prstGeom>
          <a:noFill/>
          <a:ln w="9525">
            <a:noFill/>
            <a:miter lim="800000"/>
            <a:headEnd/>
            <a:tailEnd/>
          </a:ln>
        </p:spPr>
        <p:txBody>
          <a:bodyPr wrap="none">
            <a:spAutoFit/>
          </a:bodyPr>
          <a:lstStyle/>
          <a:p>
            <a:r>
              <a:rPr lang="ja-JP" altLang="en-US" sz="3200">
                <a:ea typeface="HGP創英角ｺﾞｼｯｸUB" pitchFamily="50" charset="-128"/>
              </a:rPr>
              <a:t>中学校向け教材の紹介</a:t>
            </a:r>
          </a:p>
        </p:txBody>
      </p:sp>
      <p:graphicFrame>
        <p:nvGraphicFramePr>
          <p:cNvPr id="107559" name="Group 39"/>
          <p:cNvGraphicFramePr>
            <a:graphicFrameLocks noGrp="1"/>
          </p:cNvGraphicFramePr>
          <p:nvPr>
            <p:extLst>
              <p:ext uri="{D42A27DB-BD31-4B8C-83A1-F6EECF244321}">
                <p14:modId xmlns:p14="http://schemas.microsoft.com/office/powerpoint/2010/main" val="2391788936"/>
              </p:ext>
            </p:extLst>
          </p:nvPr>
        </p:nvGraphicFramePr>
        <p:xfrm>
          <a:off x="73025" y="792163"/>
          <a:ext cx="9001125" cy="6002973"/>
        </p:xfrm>
        <a:graphic>
          <a:graphicData uri="http://schemas.openxmlformats.org/drawingml/2006/table">
            <a:tbl>
              <a:tblPr/>
              <a:tblGrid>
                <a:gridCol w="1368425"/>
                <a:gridCol w="7632700"/>
              </a:tblGrid>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dirty="0" smtClean="0">
                          <a:ln>
                            <a:noFill/>
                          </a:ln>
                          <a:solidFill>
                            <a:schemeClr val="tx1"/>
                          </a:solidFill>
                          <a:effectLst/>
                          <a:latin typeface="Arial" pitchFamily="34" charset="0"/>
                          <a:ea typeface="ＭＳ Ｐゴシック" pitchFamily="50" charset="-128"/>
                        </a:rPr>
                        <a:t>項目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rPr>
                        <a:t>コンテンツ番号　　　　　（</a:t>
                      </a:r>
                      <a:r>
                        <a:rPr kumimoji="1" lang="en-US" altLang="ja-JP" sz="2000" b="0" i="0" u="none" strike="noStrike" cap="none" normalizeH="0" baseline="0" smtClean="0">
                          <a:ln>
                            <a:noFill/>
                          </a:ln>
                          <a:solidFill>
                            <a:schemeClr val="tx1"/>
                          </a:solidFill>
                          <a:effectLst/>
                          <a:latin typeface="Arial" pitchFamily="34" charset="0"/>
                          <a:ea typeface="ＭＳ Ｐゴシック" pitchFamily="50" charset="-128"/>
                        </a:rPr>
                        <a:t>※</a:t>
                      </a:r>
                      <a:r>
                        <a:rPr kumimoji="1" lang="ja-JP" altLang="en-US" sz="2000" b="0" i="0" u="none" strike="noStrike" cap="none" normalizeH="0" baseline="0" smtClean="0">
                          <a:ln>
                            <a:noFill/>
                          </a:ln>
                          <a:solidFill>
                            <a:schemeClr val="tx1"/>
                          </a:solidFill>
                          <a:effectLst/>
                          <a:latin typeface="Arial" pitchFamily="34" charset="0"/>
                          <a:ea typeface="ＭＳ Ｐゴシック" pitchFamily="50" charset="-128"/>
                        </a:rPr>
                        <a:t>各画像と学習ユニットがリンクしています）</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44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1.</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情報社会の倫理</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3"/>
                        </a:rPr>
                        <a:t>５「ブログの有効活用」</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4"/>
                        </a:rPr>
                        <a:t>９ 「うわさやデマを発信しない」</a:t>
                      </a: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hlinkClick r:id="rId4"/>
                        </a:rPr>
                        <a:t> </a:t>
                      </a:r>
                      <a:endPar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６、７、１３、１６、１７、１８、２１、２５、４３、４４、</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４５、４９</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9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2.</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法の理解と遵守</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5"/>
                        </a:rPr>
                        <a:t>１</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5"/>
                        </a:rPr>
                        <a:t>「</a:t>
                      </a: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5"/>
                        </a:rPr>
                        <a:t>Web</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5"/>
                        </a:rPr>
                        <a:t>サイトの情報を活用しよう」</a:t>
                      </a:r>
                      <a:endPar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rPr>
                        <a:t>　</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6"/>
                        </a:rPr>
                        <a:t>４「危険な商品に注意」</a:t>
                      </a:r>
                      <a:endPar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６、７、１６、１７、１８、１９、３７、３９、４３、４６、</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４７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50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3.</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安全への知恵</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　</a:t>
                      </a: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7"/>
                        </a:rPr>
                        <a:t>２</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7"/>
                        </a:rPr>
                        <a:t>「こんな</a:t>
                      </a:r>
                      <a:r>
                        <a:rPr kumimoji="1" lang="en-US" altLang="ja-JP"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7"/>
                        </a:rPr>
                        <a:t>Web</a:t>
                      </a:r>
                      <a:r>
                        <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hlinkClick r:id="rId7"/>
                        </a:rPr>
                        <a:t>サイトに気をつけて」</a:t>
                      </a:r>
                      <a:endParaRPr kumimoji="1" lang="ja-JP" altLang="en-US" sz="1800" b="1"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8"/>
                        </a:rPr>
                        <a:t>４２「ケータイのコミュニティは慎重に」</a:t>
                      </a:r>
                      <a:endParaRPr kumimoji="1" lang="ja-JP" altLang="en-US" sz="1800" b="0" i="0" u="none" strike="noStrike" cap="none" normalizeH="0" baseline="0" dirty="0" smtClean="0">
                        <a:ln>
                          <a:noFill/>
                        </a:ln>
                        <a:solidFill>
                          <a:schemeClr val="tx1"/>
                        </a:solidFill>
                        <a:effectLst/>
                        <a:latin typeface="ＭＳ Ｐゴシック" pitchFamily="50" charset="-128"/>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１、４、６、１２、１３、１５、２０、２１、２３、２４、２５、</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２６、２９、３０、３７、３８、４０、４１、４４，４６、４７</a:t>
                      </a:r>
                      <a:endParaRPr kumimoji="1" lang="en-US" altLang="ja-JP" sz="1800" b="0" i="0" u="none" strike="noStrike" cap="none" normalizeH="0" baseline="0" dirty="0" smtClean="0">
                        <a:ln>
                          <a:noFill/>
                        </a:ln>
                        <a:solidFill>
                          <a:schemeClr val="tx1"/>
                        </a:solidFill>
                        <a:effectLst/>
                        <a:latin typeface="Arial" pitchFamily="34"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6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4.</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情報セキュリティ</a:t>
                      </a: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9"/>
                        </a:rPr>
                        <a:t>３０「フィッシングサイトにつられるな」</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10"/>
                        </a:rPr>
                        <a:t>３１「スパイウェアに注意」</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４７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33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smtClean="0">
                          <a:ln>
                            <a:noFill/>
                          </a:ln>
                          <a:solidFill>
                            <a:schemeClr val="tx1"/>
                          </a:solidFill>
                          <a:effectLst/>
                          <a:latin typeface="ＭＳ Ｐゴシック" pitchFamily="50" charset="-128"/>
                          <a:ea typeface="ＭＳ Ｐゴシック" pitchFamily="50" charset="-128"/>
                        </a:rPr>
                        <a:t>5.</a:t>
                      </a:r>
                      <a:r>
                        <a:rPr kumimoji="1" lang="ja-JP" altLang="en-US" sz="1800" b="0" i="0" u="none" strike="noStrike" cap="none" normalizeH="0" baseline="0" smtClean="0">
                          <a:ln>
                            <a:noFill/>
                          </a:ln>
                          <a:solidFill>
                            <a:schemeClr val="tx1"/>
                          </a:solidFill>
                          <a:effectLst/>
                          <a:latin typeface="ＭＳ Ｐゴシック" pitchFamily="50" charset="-128"/>
                          <a:ea typeface="ＭＳ Ｐゴシック" pitchFamily="50" charset="-128"/>
                        </a:rPr>
                        <a:t>公共的なネットワーク社会の構築</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11"/>
                        </a:rPr>
                        <a:t>３５「ネットショッピングの活用」</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hlinkClick r:id="rId12"/>
                        </a:rPr>
                        <a:t>３８「ネットオークションの賢い利用方法」</a:t>
                      </a:r>
                      <a:endParaRPr kumimoji="1" lang="ja-JP" altLang="en-US" sz="1800" b="1" i="0" u="none" strike="noStrike" cap="none" normalizeH="0" baseline="0" dirty="0" smtClean="0">
                        <a:ln>
                          <a:noFill/>
                        </a:ln>
                        <a:solidFill>
                          <a:schemeClr val="tx1"/>
                        </a:solidFill>
                        <a:effectLst/>
                        <a:latin typeface="Arial" pitchFamily="34" charset="0"/>
                        <a:ea typeface="ＭＳ Ｐゴシック"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pitchFamily="34" charset="0"/>
                          <a:ea typeface="ＭＳ Ｐゴシック" pitchFamily="50" charset="-128"/>
                        </a:rPr>
                        <a:t>５、６、４６、４７</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107547" name="Picture 40" descr="No.5画面サンプル">
            <a:hlinkClick r:id="rId3"/>
          </p:cNvPr>
          <p:cNvPicPr>
            <a:picLocks noChangeAspect="1" noChangeArrowheads="1"/>
          </p:cNvPicPr>
          <p:nvPr/>
        </p:nvPicPr>
        <p:blipFill>
          <a:blip r:embed="rId13" cstate="print"/>
          <a:srcRect/>
          <a:stretch>
            <a:fillRect/>
          </a:stretch>
        </p:blipFill>
        <p:spPr bwMode="auto">
          <a:xfrm>
            <a:off x="6049963" y="1336675"/>
            <a:ext cx="1476375" cy="895350"/>
          </a:xfrm>
          <a:prstGeom prst="rect">
            <a:avLst/>
          </a:prstGeom>
          <a:noFill/>
          <a:ln w="9525">
            <a:noFill/>
            <a:miter lim="800000"/>
            <a:headEnd/>
            <a:tailEnd/>
          </a:ln>
        </p:spPr>
      </p:pic>
      <p:pic>
        <p:nvPicPr>
          <p:cNvPr id="107548" name="Picture 42" descr="No.9画面サンプル">
            <a:hlinkClick r:id="rId4"/>
          </p:cNvPr>
          <p:cNvPicPr>
            <a:picLocks noChangeAspect="1" noChangeArrowheads="1"/>
          </p:cNvPicPr>
          <p:nvPr/>
        </p:nvPicPr>
        <p:blipFill>
          <a:blip r:embed="rId14" cstate="print"/>
          <a:srcRect/>
          <a:stretch>
            <a:fillRect/>
          </a:stretch>
        </p:blipFill>
        <p:spPr bwMode="auto">
          <a:xfrm>
            <a:off x="7562850" y="1336675"/>
            <a:ext cx="1476375" cy="895350"/>
          </a:xfrm>
          <a:prstGeom prst="rect">
            <a:avLst/>
          </a:prstGeom>
          <a:noFill/>
          <a:ln w="9525">
            <a:noFill/>
            <a:miter lim="800000"/>
            <a:headEnd/>
            <a:tailEnd/>
          </a:ln>
        </p:spPr>
      </p:pic>
      <p:pic>
        <p:nvPicPr>
          <p:cNvPr id="107549" name="Picture 52" descr="No.1画面サンプル">
            <a:hlinkClick r:id="rId5"/>
          </p:cNvPr>
          <p:cNvPicPr>
            <a:picLocks noChangeAspect="1" noChangeArrowheads="1"/>
          </p:cNvPicPr>
          <p:nvPr/>
        </p:nvPicPr>
        <p:blipFill>
          <a:blip r:embed="rId15" cstate="print"/>
          <a:srcRect/>
          <a:stretch>
            <a:fillRect/>
          </a:stretch>
        </p:blipFill>
        <p:spPr bwMode="auto">
          <a:xfrm>
            <a:off x="6049963" y="2489200"/>
            <a:ext cx="1476375" cy="895350"/>
          </a:xfrm>
          <a:prstGeom prst="rect">
            <a:avLst/>
          </a:prstGeom>
          <a:noFill/>
          <a:ln w="9525">
            <a:noFill/>
            <a:miter lim="800000"/>
            <a:headEnd/>
            <a:tailEnd/>
          </a:ln>
        </p:spPr>
      </p:pic>
      <p:pic>
        <p:nvPicPr>
          <p:cNvPr id="107550" name="Picture 54" descr="No.4画面サンプル">
            <a:hlinkClick r:id="rId6"/>
          </p:cNvPr>
          <p:cNvPicPr>
            <a:picLocks noChangeAspect="1" noChangeArrowheads="1"/>
          </p:cNvPicPr>
          <p:nvPr/>
        </p:nvPicPr>
        <p:blipFill>
          <a:blip r:embed="rId16" cstate="print"/>
          <a:srcRect/>
          <a:stretch>
            <a:fillRect/>
          </a:stretch>
        </p:blipFill>
        <p:spPr bwMode="auto">
          <a:xfrm>
            <a:off x="7561263" y="2489200"/>
            <a:ext cx="1476375" cy="895350"/>
          </a:xfrm>
          <a:prstGeom prst="rect">
            <a:avLst/>
          </a:prstGeom>
          <a:noFill/>
          <a:ln w="9525">
            <a:noFill/>
            <a:miter lim="800000"/>
            <a:headEnd/>
            <a:tailEnd/>
          </a:ln>
        </p:spPr>
      </p:pic>
      <p:pic>
        <p:nvPicPr>
          <p:cNvPr id="107551" name="Picture 62" descr="No.2画面サンプル">
            <a:hlinkClick r:id="rId7"/>
          </p:cNvPr>
          <p:cNvPicPr>
            <a:picLocks noChangeAspect="1" noChangeArrowheads="1"/>
          </p:cNvPicPr>
          <p:nvPr/>
        </p:nvPicPr>
        <p:blipFill>
          <a:blip r:embed="rId17" cstate="print"/>
          <a:srcRect/>
          <a:stretch>
            <a:fillRect/>
          </a:stretch>
        </p:blipFill>
        <p:spPr bwMode="auto">
          <a:xfrm>
            <a:off x="6049963" y="3640138"/>
            <a:ext cx="1476375" cy="895350"/>
          </a:xfrm>
          <a:prstGeom prst="rect">
            <a:avLst/>
          </a:prstGeom>
          <a:noFill/>
          <a:ln w="9525">
            <a:noFill/>
            <a:miter lim="800000"/>
            <a:headEnd/>
            <a:tailEnd/>
          </a:ln>
        </p:spPr>
      </p:pic>
      <p:pic>
        <p:nvPicPr>
          <p:cNvPr id="107552" name="Picture 68" descr="No.30画面サンプル">
            <a:hlinkClick r:id="rId9"/>
          </p:cNvPr>
          <p:cNvPicPr>
            <a:picLocks noChangeAspect="1" noChangeArrowheads="1"/>
          </p:cNvPicPr>
          <p:nvPr/>
        </p:nvPicPr>
        <p:blipFill>
          <a:blip r:embed="rId18" cstate="print"/>
          <a:srcRect/>
          <a:stretch>
            <a:fillRect/>
          </a:stretch>
        </p:blipFill>
        <p:spPr bwMode="auto">
          <a:xfrm>
            <a:off x="6049963" y="4824413"/>
            <a:ext cx="1476375" cy="895350"/>
          </a:xfrm>
          <a:prstGeom prst="rect">
            <a:avLst/>
          </a:prstGeom>
          <a:noFill/>
          <a:ln w="9525">
            <a:noFill/>
            <a:miter lim="800000"/>
            <a:headEnd/>
            <a:tailEnd/>
          </a:ln>
        </p:spPr>
      </p:pic>
      <p:pic>
        <p:nvPicPr>
          <p:cNvPr id="107553" name="Picture 73" descr="No.31画面サンプル">
            <a:hlinkClick r:id="rId10"/>
          </p:cNvPr>
          <p:cNvPicPr>
            <a:picLocks noChangeAspect="1" noChangeArrowheads="1"/>
          </p:cNvPicPr>
          <p:nvPr/>
        </p:nvPicPr>
        <p:blipFill>
          <a:blip r:embed="rId19" cstate="print"/>
          <a:srcRect/>
          <a:stretch>
            <a:fillRect/>
          </a:stretch>
        </p:blipFill>
        <p:spPr bwMode="auto">
          <a:xfrm>
            <a:off x="7561263" y="4824413"/>
            <a:ext cx="1476375" cy="895350"/>
          </a:xfrm>
          <a:prstGeom prst="rect">
            <a:avLst/>
          </a:prstGeom>
          <a:noFill/>
          <a:ln w="9525">
            <a:noFill/>
            <a:miter lim="800000"/>
            <a:headEnd/>
            <a:tailEnd/>
          </a:ln>
        </p:spPr>
      </p:pic>
      <p:pic>
        <p:nvPicPr>
          <p:cNvPr id="107554" name="Picture 79" descr="No.35画面サンプル">
            <a:hlinkClick r:id="rId11"/>
          </p:cNvPr>
          <p:cNvPicPr>
            <a:picLocks noChangeAspect="1" noChangeArrowheads="1"/>
          </p:cNvPicPr>
          <p:nvPr/>
        </p:nvPicPr>
        <p:blipFill>
          <a:blip r:embed="rId20" cstate="print"/>
          <a:srcRect/>
          <a:stretch>
            <a:fillRect/>
          </a:stretch>
        </p:blipFill>
        <p:spPr bwMode="auto">
          <a:xfrm>
            <a:off x="6049963" y="5832475"/>
            <a:ext cx="1476375" cy="895350"/>
          </a:xfrm>
          <a:prstGeom prst="rect">
            <a:avLst/>
          </a:prstGeom>
          <a:noFill/>
          <a:ln w="9525">
            <a:noFill/>
            <a:miter lim="800000"/>
            <a:headEnd/>
            <a:tailEnd/>
          </a:ln>
        </p:spPr>
      </p:pic>
      <p:pic>
        <p:nvPicPr>
          <p:cNvPr id="107555" name="Picture 81" descr="No.38画面サンプル">
            <a:hlinkClick r:id="rId12"/>
          </p:cNvPr>
          <p:cNvPicPr>
            <a:picLocks noChangeAspect="1" noChangeArrowheads="1"/>
          </p:cNvPicPr>
          <p:nvPr/>
        </p:nvPicPr>
        <p:blipFill>
          <a:blip r:embed="rId21" cstate="print"/>
          <a:srcRect/>
          <a:stretch>
            <a:fillRect/>
          </a:stretch>
        </p:blipFill>
        <p:spPr bwMode="auto">
          <a:xfrm>
            <a:off x="7561263" y="5832475"/>
            <a:ext cx="1476375" cy="895350"/>
          </a:xfrm>
          <a:prstGeom prst="rect">
            <a:avLst/>
          </a:prstGeom>
          <a:noFill/>
          <a:ln w="9525">
            <a:noFill/>
            <a:miter lim="800000"/>
            <a:headEnd/>
            <a:tailEnd/>
          </a:ln>
        </p:spPr>
      </p:pic>
      <p:pic>
        <p:nvPicPr>
          <p:cNvPr id="107557" name="Picture 85" descr="No.42画面サンプル">
            <a:hlinkClick r:id="rId8"/>
          </p:cNvPr>
          <p:cNvPicPr>
            <a:picLocks noChangeAspect="1" noChangeArrowheads="1"/>
          </p:cNvPicPr>
          <p:nvPr/>
        </p:nvPicPr>
        <p:blipFill>
          <a:blip r:embed="rId22" cstate="print"/>
          <a:srcRect/>
          <a:stretch>
            <a:fillRect/>
          </a:stretch>
        </p:blipFill>
        <p:spPr bwMode="auto">
          <a:xfrm>
            <a:off x="7561263" y="3640138"/>
            <a:ext cx="1476375"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スライド番号プレースホルダ 3"/>
          <p:cNvSpPr>
            <a:spLocks noGrp="1"/>
          </p:cNvSpPr>
          <p:nvPr>
            <p:ph type="sldNum" sz="quarter" idx="12"/>
          </p:nvPr>
        </p:nvSpPr>
        <p:spPr>
          <a:noFill/>
        </p:spPr>
        <p:txBody>
          <a:bodyPr/>
          <a:lstStyle/>
          <a:p>
            <a:fld id="{29EBDFD0-57E9-48EF-9315-14E08F264155}" type="slidenum">
              <a:rPr lang="en-US" altLang="ja-JP" smtClean="0"/>
              <a:pPr/>
              <a:t>96</a:t>
            </a:fld>
            <a:endParaRPr lang="en-US" altLang="ja-JP" smtClean="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980728"/>
            <a:ext cx="8473611" cy="559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番号プレースホルダ 1"/>
          <p:cNvSpPr>
            <a:spLocks noGrp="1"/>
          </p:cNvSpPr>
          <p:nvPr>
            <p:ph type="sldNum" sz="quarter" idx="12"/>
          </p:nvPr>
        </p:nvSpPr>
        <p:spPr>
          <a:noFill/>
        </p:spPr>
        <p:txBody>
          <a:bodyPr/>
          <a:lstStyle/>
          <a:p>
            <a:fld id="{8CFA8945-AF0F-40FD-8929-C4A2976B4E2A}" type="slidenum">
              <a:rPr lang="en-US" altLang="ja-JP" smtClean="0"/>
              <a:pPr/>
              <a:t>97</a:t>
            </a:fld>
            <a:endParaRPr lang="en-US" altLang="ja-JP" smtClean="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850" y="836712"/>
            <a:ext cx="8382000"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スライド番号プレースホルダ 1"/>
          <p:cNvSpPr>
            <a:spLocks noGrp="1"/>
          </p:cNvSpPr>
          <p:nvPr>
            <p:ph type="sldNum" sz="quarter" idx="12"/>
          </p:nvPr>
        </p:nvSpPr>
        <p:spPr>
          <a:noFill/>
        </p:spPr>
        <p:txBody>
          <a:bodyPr/>
          <a:lstStyle/>
          <a:p>
            <a:fld id="{638A4D53-47CC-4C34-A396-4911CC74C75C}" type="slidenum">
              <a:rPr lang="en-US" altLang="ja-JP" smtClean="0"/>
              <a:pPr/>
              <a:t>98</a:t>
            </a:fld>
            <a:endParaRPr lang="en-US" altLang="ja-JP"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64" y="836712"/>
            <a:ext cx="8420100" cy="559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番号プレースホルダ 1"/>
          <p:cNvSpPr>
            <a:spLocks noGrp="1"/>
          </p:cNvSpPr>
          <p:nvPr>
            <p:ph type="sldNum" sz="quarter" idx="12"/>
          </p:nvPr>
        </p:nvSpPr>
        <p:spPr>
          <a:noFill/>
        </p:spPr>
        <p:txBody>
          <a:bodyPr/>
          <a:lstStyle/>
          <a:p>
            <a:fld id="{7414029A-D961-47FD-B500-E9B0633BB23F}" type="slidenum">
              <a:rPr lang="en-US" altLang="ja-JP" smtClean="0"/>
              <a:pPr/>
              <a:t>99</a:t>
            </a:fld>
            <a:endParaRPr lang="en-US" altLang="ja-JP" smtClean="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839" y="764704"/>
            <a:ext cx="842962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14220</TotalTime>
  <Words>12740</Words>
  <Application>Microsoft Office PowerPoint</Application>
  <PresentationFormat>画面に合わせる (4:3)</PresentationFormat>
  <Paragraphs>1503</Paragraphs>
  <Slides>150</Slides>
  <Notes>123</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150</vt:i4>
      </vt:variant>
    </vt:vector>
  </HeadingPairs>
  <TitlesOfParts>
    <vt:vector size="153" baseType="lpstr">
      <vt:lpstr>標準デザイン</vt:lpstr>
      <vt:lpstr>Acrobat Document</vt:lpstr>
      <vt:lpstr>花子フォトレタッチ 1.0 /R.1</vt:lpstr>
      <vt:lpstr>PowerPoint プレゼンテーション</vt:lpstr>
      <vt:lpstr>「ネット社会の歩き方」 講師育成セミナー</vt:lpstr>
      <vt:lpstr>ご覧になりましたか？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サイバー犯罪の罪名別割合</vt:lpstr>
      <vt:lpstr>ネットワーク利用犯罪の内訳の推移</vt:lpstr>
      <vt:lpstr>コミュニティサイトに起因する事件の検挙件数等</vt:lpstr>
      <vt:lpstr>出会い系サイトとコミュニティサイト被害</vt:lpstr>
      <vt:lpstr>携帯電話の保有率</vt:lpstr>
      <vt:lpstr>携帯電話の種類</vt:lpstr>
      <vt:lpstr>主な通信機器の普及状況</vt:lpstr>
      <vt:lpstr>PowerPoint プレゼンテーション</vt:lpstr>
      <vt:lpstr>インターネット利用率（パソコンと携帯電話）</vt:lpstr>
      <vt:lpstr>PowerPoint プレゼンテーション</vt:lpstr>
      <vt:lpstr>PowerPoint プレゼンテーション</vt:lpstr>
      <vt:lpstr>PowerPoint プレゼンテーション</vt:lpstr>
      <vt:lpstr>LINEの特性　藤川先生</vt:lpstr>
      <vt:lpstr>LINE の危険性</vt:lpstr>
      <vt:lpstr>ネットいじめの　例</vt:lpstr>
      <vt:lpstr>ちょっとのつもりが？</vt:lpstr>
      <vt:lpstr>人生に関わることを伝えたい</vt:lpstr>
      <vt:lpstr>悪意はなくても</vt:lpstr>
      <vt:lpstr>悪意はなくても</vt:lpstr>
      <vt:lpstr>PowerPoint プレゼンテーション</vt:lpstr>
      <vt:lpstr>PowerPoint プレゼンテーション</vt:lpstr>
      <vt:lpstr>PowerPoint プレゼンテーション</vt:lpstr>
      <vt:lpstr>実態把握のために</vt:lpstr>
      <vt:lpstr>モラル検定より</vt:lpstr>
      <vt:lpstr>ネットモラル検定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フィルタリング</vt:lpstr>
      <vt:lpstr>コンテンツフィルタリングとは</vt:lpstr>
      <vt:lpstr>フィルタリングの仕組み</vt:lpstr>
      <vt:lpstr>スマホ　の危険性とは？</vt:lpstr>
      <vt:lpstr>写真の危険性とは</vt:lpstr>
      <vt:lpstr>情報モラルの指導</vt:lpstr>
      <vt:lpstr>PowerPoint プレゼンテーション</vt:lpstr>
      <vt:lpstr>情報モラル教材「ネット社会の歩き方」について</vt:lpstr>
      <vt:lpstr>中学生・高校生のための「ネット社会の歩き方」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アプリ「めざせ！ケータイ☆マスター」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保護者への働きかけ　例</vt:lpstr>
      <vt:lpstr>保護者への働きかけ　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研修プランを作りましょう</vt:lpstr>
      <vt:lpstr>研修プランを作りましょう</vt:lpstr>
      <vt:lpstr>研修プランを作りましょう</vt:lpstr>
      <vt:lpstr>研修プランを作りましょう</vt:lpstr>
      <vt:lpstr>研修プランを作りましょう</vt:lpstr>
      <vt:lpstr>研修プランを作りましょう</vt:lpstr>
      <vt:lpstr>PowerPoint プレゼンテーション</vt:lpstr>
      <vt:lpstr>良い使い方を指導しているか？</vt:lpstr>
      <vt:lpstr>ケータイとどうつきあっているか</vt:lpstr>
      <vt:lpstr>ネットワークコミュニケーション</vt:lpstr>
      <vt:lpstr>ご覧になりましたか？</vt:lpstr>
      <vt:lpstr>情報モラルを身につける</vt:lpstr>
      <vt:lpstr>危険性のある物 　　　　　　　＝指導する。見届ける</vt:lpstr>
      <vt:lpstr>学校での指導が欠かせない！</vt:lpstr>
      <vt:lpstr>情報モラルの学習の場</vt:lpstr>
      <vt:lpstr>PowerPoint プレゼンテーション</vt:lpstr>
      <vt:lpstr>PowerPoint プレゼンテーション</vt:lpstr>
      <vt:lpstr>PowerPoint プレゼンテーション</vt:lpstr>
    </vt:vector>
  </TitlesOfParts>
  <Company>NTT Communications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toyoyuki.ogawa</dc:creator>
  <cp:lastModifiedBy>西田光昭</cp:lastModifiedBy>
  <cp:revision>696</cp:revision>
  <cp:lastPrinted>2014-07-15T06:29:37Z</cp:lastPrinted>
  <dcterms:created xsi:type="dcterms:W3CDTF">2009-05-19T02:42:12Z</dcterms:created>
  <dcterms:modified xsi:type="dcterms:W3CDTF">2014-08-19T07:03:54Z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情報管理区分">
    <vt:lpwstr>管理区分外</vt:lpwstr>
  </property>
  <property fmtid="{D5CDD505-2E9C-101B-9397-08002B2CF9AE}" pid="3" name="文書区分">
    <vt:lpwstr/>
  </property>
  <property fmtid="{D5CDD505-2E9C-101B-9397-08002B2CF9AE}" pid="4" name="情報管理責任者所属">
    <vt:lpwstr/>
  </property>
  <property fmtid="{D5CDD505-2E9C-101B-9397-08002B2CF9AE}" pid="5" name="情報管理責任者役職">
    <vt:lpwstr/>
  </property>
  <property fmtid="{D5CDD505-2E9C-101B-9397-08002B2CF9AE}" pid="6" name="情報管理責任者氏名">
    <vt:lpwstr/>
  </property>
  <property fmtid="{D5CDD505-2E9C-101B-9397-08002B2CF9AE}" pid="7" name="情報管理責任者メールアドレス">
    <vt:lpwstr/>
  </property>
  <property fmtid="{D5CDD505-2E9C-101B-9397-08002B2CF9AE}" pid="8" name="作成年月日">
    <vt:lpwstr>2009/05/19</vt:lpwstr>
  </property>
  <property fmtid="{D5CDD505-2E9C-101B-9397-08002B2CF9AE}" pid="9" name="守秘管理期限">
    <vt:lpwstr>無期限</vt:lpwstr>
  </property>
  <property fmtid="{D5CDD505-2E9C-101B-9397-08002B2CF9AE}" pid="10" name="廃棄期限">
    <vt:lpwstr>2010/05/18</vt:lpwstr>
  </property>
  <property fmtid="{D5CDD505-2E9C-101B-9397-08002B2CF9AE}" pid="11" name="作成者所属">
    <vt:lpwstr/>
  </property>
  <property fmtid="{D5CDD505-2E9C-101B-9397-08002B2CF9AE}" pid="12" name="作成者氏名">
    <vt:lpwstr/>
  </property>
  <property fmtid="{D5CDD505-2E9C-101B-9397-08002B2CF9AE}" pid="13" name="作成者メールアドレス">
    <vt:lpwstr/>
  </property>
  <property fmtid="{D5CDD505-2E9C-101B-9397-08002B2CF9AE}" pid="14" name="文書ID">
    <vt:lpwstr/>
  </property>
  <property fmtid="{D5CDD505-2E9C-101B-9397-08002B2CF9AE}" pid="15" name="配布番号">
    <vt:lpwstr/>
  </property>
  <property fmtid="{D5CDD505-2E9C-101B-9397-08002B2CF9AE}" pid="16" name="配布先">
    <vt:lpwstr/>
  </property>
</Properties>
</file>