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9" r:id="rId2"/>
    <p:sldMasterId id="2147483731" r:id="rId3"/>
  </p:sldMasterIdLst>
  <p:notesMasterIdLst>
    <p:notesMasterId r:id="rId96"/>
  </p:notesMasterIdLst>
  <p:handoutMasterIdLst>
    <p:handoutMasterId r:id="rId97"/>
  </p:handoutMasterIdLst>
  <p:sldIdLst>
    <p:sldId id="686" r:id="rId4"/>
    <p:sldId id="737" r:id="rId5"/>
    <p:sldId id="717" r:id="rId6"/>
    <p:sldId id="718" r:id="rId7"/>
    <p:sldId id="689" r:id="rId8"/>
    <p:sldId id="690" r:id="rId9"/>
    <p:sldId id="691" r:id="rId10"/>
    <p:sldId id="653" r:id="rId11"/>
    <p:sldId id="762" r:id="rId12"/>
    <p:sldId id="745" r:id="rId13"/>
    <p:sldId id="761" r:id="rId14"/>
    <p:sldId id="692" r:id="rId15"/>
    <p:sldId id="693" r:id="rId16"/>
    <p:sldId id="694" r:id="rId17"/>
    <p:sldId id="695" r:id="rId18"/>
    <p:sldId id="763" r:id="rId19"/>
    <p:sldId id="746" r:id="rId20"/>
    <p:sldId id="696" r:id="rId21"/>
    <p:sldId id="719" r:id="rId22"/>
    <p:sldId id="720" r:id="rId23"/>
    <p:sldId id="721" r:id="rId24"/>
    <p:sldId id="757" r:id="rId25"/>
    <p:sldId id="759" r:id="rId26"/>
    <p:sldId id="760" r:id="rId27"/>
    <p:sldId id="677" r:id="rId28"/>
    <p:sldId id="743" r:id="rId29"/>
    <p:sldId id="678" r:id="rId30"/>
    <p:sldId id="766" r:id="rId31"/>
    <p:sldId id="495" r:id="rId32"/>
    <p:sldId id="520" r:id="rId33"/>
    <p:sldId id="767" r:id="rId34"/>
    <p:sldId id="768" r:id="rId35"/>
    <p:sldId id="770" r:id="rId36"/>
    <p:sldId id="771" r:id="rId37"/>
    <p:sldId id="681" r:id="rId38"/>
    <p:sldId id="682" r:id="rId39"/>
    <p:sldId id="764" r:id="rId40"/>
    <p:sldId id="702" r:id="rId41"/>
    <p:sldId id="728" r:id="rId42"/>
    <p:sldId id="724" r:id="rId43"/>
    <p:sldId id="725" r:id="rId44"/>
    <p:sldId id="727" r:id="rId45"/>
    <p:sldId id="765" r:id="rId46"/>
    <p:sldId id="781" r:id="rId47"/>
    <p:sldId id="706" r:id="rId48"/>
    <p:sldId id="707" r:id="rId49"/>
    <p:sldId id="756" r:id="rId50"/>
    <p:sldId id="747" r:id="rId51"/>
    <p:sldId id="748" r:id="rId52"/>
    <p:sldId id="749" r:id="rId53"/>
    <p:sldId id="750" r:id="rId54"/>
    <p:sldId id="751" r:id="rId55"/>
    <p:sldId id="752" r:id="rId56"/>
    <p:sldId id="753" r:id="rId57"/>
    <p:sldId id="754" r:id="rId58"/>
    <p:sldId id="755" r:id="rId59"/>
    <p:sldId id="723" r:id="rId60"/>
    <p:sldId id="502" r:id="rId61"/>
    <p:sldId id="782" r:id="rId62"/>
    <p:sldId id="738" r:id="rId63"/>
    <p:sldId id="536" r:id="rId64"/>
    <p:sldId id="537" r:id="rId65"/>
    <p:sldId id="739" r:id="rId66"/>
    <p:sldId id="773" r:id="rId67"/>
    <p:sldId id="774" r:id="rId68"/>
    <p:sldId id="775" r:id="rId69"/>
    <p:sldId id="780" r:id="rId70"/>
    <p:sldId id="783" r:id="rId71"/>
    <p:sldId id="784" r:id="rId72"/>
    <p:sldId id="788" r:id="rId73"/>
    <p:sldId id="729" r:id="rId74"/>
    <p:sldId id="730" r:id="rId75"/>
    <p:sldId id="769" r:id="rId76"/>
    <p:sldId id="742" r:id="rId77"/>
    <p:sldId id="789" r:id="rId78"/>
    <p:sldId id="779" r:id="rId79"/>
    <p:sldId id="776" r:id="rId80"/>
    <p:sldId id="777" r:id="rId81"/>
    <p:sldId id="778" r:id="rId82"/>
    <p:sldId id="529" r:id="rId83"/>
    <p:sldId id="787" r:id="rId84"/>
    <p:sldId id="530" r:id="rId85"/>
    <p:sldId id="531" r:id="rId86"/>
    <p:sldId id="532" r:id="rId87"/>
    <p:sldId id="785" r:id="rId88"/>
    <p:sldId id="786" r:id="rId89"/>
    <p:sldId id="667" r:id="rId90"/>
    <p:sldId id="668" r:id="rId91"/>
    <p:sldId id="669" r:id="rId92"/>
    <p:sldId id="670" r:id="rId93"/>
    <p:sldId id="671" r:id="rId94"/>
    <p:sldId id="680" r:id="rId95"/>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FF33"/>
    <a:srgbClr val="6666FF"/>
    <a:srgbClr val="FFCCCC"/>
    <a:srgbClr val="FF99FF"/>
    <a:srgbClr val="CC99FF"/>
    <a:srgbClr val="C0C0C0"/>
    <a:srgbClr val="CC66FF"/>
    <a:srgbClr val="FF66C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19100" autoAdjust="0"/>
    <p:restoredTop sz="83633" autoAdjust="0"/>
  </p:normalViewPr>
  <p:slideViewPr>
    <p:cSldViewPr>
      <p:cViewPr>
        <p:scale>
          <a:sx n="75" d="100"/>
          <a:sy n="75" d="100"/>
        </p:scale>
        <p:origin x="-706" y="-355"/>
      </p:cViewPr>
      <p:guideLst>
        <p:guide orient="horz" pos="1706"/>
        <p:guide pos="2880"/>
      </p:guideLst>
    </p:cSldViewPr>
  </p:slideViewPr>
  <p:outlineViewPr>
    <p:cViewPr>
      <p:scale>
        <a:sx n="33" d="100"/>
        <a:sy n="33" d="100"/>
      </p:scale>
      <p:origin x="0" y="29172"/>
    </p:cViewPr>
  </p:outlineViewPr>
  <p:notesTextViewPr>
    <p:cViewPr>
      <p:scale>
        <a:sx n="100" d="100"/>
        <a:sy n="100" d="100"/>
      </p:scale>
      <p:origin x="0" y="0"/>
    </p:cViewPr>
  </p:notesTextViewPr>
  <p:sorterViewPr>
    <p:cViewPr>
      <p:scale>
        <a:sx n="78" d="100"/>
        <a:sy n="78" d="100"/>
      </p:scale>
      <p:origin x="0" y="10910"/>
    </p:cViewPr>
  </p:sorterViewPr>
  <p:notesViewPr>
    <p:cSldViewPr>
      <p:cViewPr varScale="1">
        <p:scale>
          <a:sx n="51" d="100"/>
          <a:sy n="51" d="100"/>
        </p:scale>
        <p:origin x="-2958"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derek\Dropbox\&#12514;&#12521;&#12523;&#26908;&#23450;\&#32080;&#26524;\&#12514;&#12521;&#12523;&#26908;&#23450;6&#24180;.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derek\Dropbox\&#12514;&#12521;&#12523;&#26908;&#23450;\&#32080;&#26524;\&#12514;&#12521;&#12523;&#26908;&#23450;6&#2418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5972847949248673"/>
          <c:w val="0.49674620390455754"/>
          <c:h val="0.77627118644068116"/>
        </c:manualLayout>
      </c:layout>
      <c:doughnutChart>
        <c:varyColors val="1"/>
        <c:dLbls>
          <c:showLegendKey val="0"/>
          <c:showVal val="0"/>
          <c:showCatName val="0"/>
          <c:showSerName val="0"/>
          <c:showPercent val="0"/>
          <c:showBubbleSize val="0"/>
          <c:showLeaderLines val="0"/>
        </c:dLbls>
        <c:firstSliceAng val="0"/>
        <c:holeSize val="50"/>
      </c:doughnutChart>
      <c:spPr>
        <a:noFill/>
        <a:ln w="12553">
          <a:solidFill>
            <a:srgbClr val="FFFFFF"/>
          </a:solidFill>
          <a:prstDash val="solid"/>
        </a:ln>
      </c:spPr>
    </c:plotArea>
    <c:plotVisOnly val="1"/>
    <c:dispBlanksAs val="zero"/>
    <c:showDLblsOverMax val="0"/>
  </c:chart>
  <c:spPr>
    <a:noFill/>
    <a:ln>
      <a:noFill/>
    </a:ln>
  </c:spPr>
  <c:txPr>
    <a:bodyPr/>
    <a:lstStyle/>
    <a:p>
      <a:pPr>
        <a:defRPr sz="2520" b="1" i="0" u="none" strike="noStrike" baseline="0">
          <a:solidFill>
            <a:schemeClr val="tx1"/>
          </a:solidFill>
          <a:latin typeface="ＭＳ Ｐゴシック"/>
          <a:ea typeface="ＭＳ Ｐゴシック"/>
          <a:cs typeface="ＭＳ Ｐゴシック"/>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148184601924166E-2"/>
          <c:y val="3.3423069590347299E-2"/>
          <c:w val="0.74478926071741069"/>
          <c:h val="0.88369793616895864"/>
        </c:manualLayout>
      </c:layout>
      <c:barChart>
        <c:barDir val="col"/>
        <c:grouping val="clustered"/>
        <c:varyColors val="0"/>
        <c:ser>
          <c:idx val="0"/>
          <c:order val="0"/>
          <c:tx>
            <c:strRef>
              <c:f>Sheet1!$A$2</c:f>
              <c:strCache>
                <c:ptCount val="1"/>
                <c:pt idx="0">
                  <c:v>出会い系サイト 被害児童数</c:v>
                </c:pt>
              </c:strCache>
            </c:strRef>
          </c:tx>
          <c:invertIfNegative val="0"/>
          <c:dLbls>
            <c:dLbl>
              <c:idx val="0"/>
              <c:layout>
                <c:manualLayout>
                  <c:x val="-1.2731334408020195E-17"/>
                  <c:y val="7.6208953463332604E-2"/>
                </c:manualLayout>
              </c:layout>
              <c:showLegendKey val="0"/>
              <c:showVal val="1"/>
              <c:showCatName val="0"/>
              <c:showSerName val="0"/>
              <c:showPercent val="0"/>
              <c:showBubbleSize val="0"/>
            </c:dLbl>
            <c:dLbl>
              <c:idx val="1"/>
              <c:layout>
                <c:manualLayout>
                  <c:x val="-2.777777777777803E-3"/>
                  <c:y val="6.5321960111427962E-2"/>
                </c:manualLayout>
              </c:layout>
              <c:showLegendKey val="0"/>
              <c:showVal val="1"/>
              <c:showCatName val="0"/>
              <c:showSerName val="0"/>
              <c:showPercent val="0"/>
              <c:showBubbleSize val="0"/>
            </c:dLbl>
            <c:dLbl>
              <c:idx val="2"/>
              <c:layout>
                <c:manualLayout>
                  <c:x val="0"/>
                  <c:y val="6.7499358781808877E-2"/>
                </c:manualLayout>
              </c:layout>
              <c:showLegendKey val="0"/>
              <c:showVal val="1"/>
              <c:showCatName val="0"/>
              <c:showSerName val="0"/>
              <c:showPercent val="0"/>
              <c:showBubbleSize val="0"/>
            </c:dLbl>
            <c:dLbl>
              <c:idx val="3"/>
              <c:layout>
                <c:manualLayout>
                  <c:x val="-4.1666666666666683E-3"/>
                  <c:y val="5.6612365429904221E-2"/>
                </c:manualLayout>
              </c:layout>
              <c:showLegendKey val="0"/>
              <c:showVal val="1"/>
              <c:showCatName val="0"/>
              <c:showSerName val="0"/>
              <c:showPercent val="0"/>
              <c:showBubbleSize val="0"/>
            </c:dLbl>
            <c:dLbl>
              <c:idx val="4"/>
              <c:layout>
                <c:manualLayout>
                  <c:x val="0"/>
                  <c:y val="6.096716277066608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Sheet1!$B$2:$F$2</c:f>
              <c:numCache>
                <c:formatCode>#,##0_ </c:formatCode>
                <c:ptCount val="5"/>
                <c:pt idx="0">
                  <c:v>453</c:v>
                </c:pt>
                <c:pt idx="1">
                  <c:v>254</c:v>
                </c:pt>
                <c:pt idx="2">
                  <c:v>282</c:v>
                </c:pt>
                <c:pt idx="3">
                  <c:v>218</c:v>
                </c:pt>
                <c:pt idx="4">
                  <c:v>159</c:v>
                </c:pt>
              </c:numCache>
            </c:numRef>
          </c:val>
        </c:ser>
        <c:ser>
          <c:idx val="1"/>
          <c:order val="1"/>
          <c:tx>
            <c:strRef>
              <c:f>Sheet1!$A$3</c:f>
              <c:strCache>
                <c:ptCount val="1"/>
                <c:pt idx="0">
                  <c:v>コミュニティサイト 被害児童数</c:v>
                </c:pt>
              </c:strCache>
            </c:strRef>
          </c:tx>
          <c:invertIfNegative val="0"/>
          <c:dLbls>
            <c:dLbl>
              <c:idx val="0"/>
              <c:layout>
                <c:manualLayout>
                  <c:x val="0"/>
                  <c:y val="5.8789764100285163E-2"/>
                </c:manualLayout>
              </c:layout>
              <c:showLegendKey val="0"/>
              <c:showVal val="1"/>
              <c:showCatName val="0"/>
              <c:showSerName val="0"/>
              <c:showPercent val="0"/>
              <c:showBubbleSize val="0"/>
            </c:dLbl>
            <c:dLbl>
              <c:idx val="1"/>
              <c:layout>
                <c:manualLayout>
                  <c:x val="0"/>
                  <c:y val="6.7499358781808877E-2"/>
                </c:manualLayout>
              </c:layout>
              <c:showLegendKey val="0"/>
              <c:showVal val="1"/>
              <c:showCatName val="0"/>
              <c:showSerName val="0"/>
              <c:showPercent val="0"/>
              <c:showBubbleSize val="0"/>
            </c:dLbl>
            <c:dLbl>
              <c:idx val="2"/>
              <c:layout>
                <c:manualLayout>
                  <c:x val="-1.3888888888889464E-3"/>
                  <c:y val="5.661236542990416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Sheet1!$B$3:$F$3</c:f>
              <c:numCache>
                <c:formatCode>#,##0_ </c:formatCode>
                <c:ptCount val="5"/>
                <c:pt idx="0">
                  <c:v>1136</c:v>
                </c:pt>
                <c:pt idx="1">
                  <c:v>1239</c:v>
                </c:pt>
                <c:pt idx="2">
                  <c:v>1085</c:v>
                </c:pt>
                <c:pt idx="3">
                  <c:v>1076</c:v>
                </c:pt>
                <c:pt idx="4">
                  <c:v>1293</c:v>
                </c:pt>
              </c:numCache>
            </c:numRef>
          </c:val>
        </c:ser>
        <c:dLbls>
          <c:showLegendKey val="0"/>
          <c:showVal val="0"/>
          <c:showCatName val="0"/>
          <c:showSerName val="0"/>
          <c:showPercent val="0"/>
          <c:showBubbleSize val="0"/>
        </c:dLbls>
        <c:gapWidth val="60"/>
        <c:axId val="241158784"/>
        <c:axId val="243499392"/>
      </c:barChart>
      <c:lineChart>
        <c:grouping val="standard"/>
        <c:varyColors val="0"/>
        <c:ser>
          <c:idx val="2"/>
          <c:order val="2"/>
          <c:tx>
            <c:strRef>
              <c:f>Sheet1!$A$4</c:f>
              <c:strCache>
                <c:ptCount val="1"/>
                <c:pt idx="0">
                  <c:v>出会い系サイト 検挙件数</c:v>
                </c:pt>
              </c:strCache>
            </c:strRef>
          </c:tx>
          <c:spPr>
            <a:ln>
              <a:solidFill>
                <a:schemeClr val="tx2">
                  <a:lumMod val="60000"/>
                  <a:lumOff val="40000"/>
                </a:schemeClr>
              </a:solidFill>
            </a:ln>
          </c:spPr>
          <c:marker>
            <c:symbol val="circle"/>
            <c:size val="7"/>
            <c:spPr>
              <a:solidFill>
                <a:schemeClr val="tx2">
                  <a:lumMod val="60000"/>
                  <a:lumOff val="40000"/>
                </a:schemeClr>
              </a:solidFill>
              <a:ln w="12700">
                <a:solidFill>
                  <a:srgbClr val="1F497D">
                    <a:lumMod val="60000"/>
                    <a:lumOff val="40000"/>
                  </a:srgbClr>
                </a:solidFill>
              </a:ln>
            </c:spPr>
          </c:marker>
          <c:dLbls>
            <c:dLbl>
              <c:idx val="1"/>
              <c:layout>
                <c:manualLayout>
                  <c:x val="-7.3611111111111113E-2"/>
                  <c:y val="1.9596588033428456E-2"/>
                </c:manualLayout>
              </c:layout>
              <c:showLegendKey val="0"/>
              <c:showVal val="1"/>
              <c:showCatName val="0"/>
              <c:showSerName val="0"/>
              <c:showPercent val="0"/>
              <c:showBubbleSize val="0"/>
            </c:dLbl>
            <c:dLbl>
              <c:idx val="2"/>
              <c:layout>
                <c:manualLayout>
                  <c:x val="-6.9444444444444434E-2"/>
                  <c:y val="1.9596588033428456E-2"/>
                </c:manualLayout>
              </c:layout>
              <c:showLegendKey val="0"/>
              <c:showVal val="1"/>
              <c:showCatName val="0"/>
              <c:showSerName val="0"/>
              <c:showPercent val="0"/>
              <c:showBubbleSize val="0"/>
            </c:dLbl>
            <c:dLbl>
              <c:idx val="3"/>
              <c:layout>
                <c:manualLayout>
                  <c:x val="-7.3611111111111113E-2"/>
                  <c:y val="3.4838378726095097E-2"/>
                </c:manualLayout>
              </c:layout>
              <c:showLegendKey val="0"/>
              <c:showVal val="1"/>
              <c:showCatName val="0"/>
              <c:showSerName val="0"/>
              <c:showPercent val="0"/>
              <c:showBubbleSize val="0"/>
            </c:dLbl>
            <c:dLbl>
              <c:idx val="4"/>
              <c:layout>
                <c:manualLayout>
                  <c:x val="-6.25E-2"/>
                  <c:y val="1.959658803342845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Sheet1!$B$4:$F$4</c:f>
              <c:numCache>
                <c:formatCode>#,##0_ </c:formatCode>
                <c:ptCount val="5"/>
                <c:pt idx="0">
                  <c:v>1203</c:v>
                </c:pt>
                <c:pt idx="1">
                  <c:v>1025</c:v>
                </c:pt>
                <c:pt idx="2">
                  <c:v>1004</c:v>
                </c:pt>
                <c:pt idx="3">
                  <c:v>848</c:v>
                </c:pt>
                <c:pt idx="4">
                  <c:v>726</c:v>
                </c:pt>
              </c:numCache>
            </c:numRef>
          </c:val>
          <c:smooth val="0"/>
        </c:ser>
        <c:ser>
          <c:idx val="3"/>
          <c:order val="3"/>
          <c:tx>
            <c:strRef>
              <c:f>Sheet1!$A$5</c:f>
              <c:strCache>
                <c:ptCount val="1"/>
                <c:pt idx="0">
                  <c:v>コミュニティサイト 検挙件数</c:v>
                </c:pt>
              </c:strCache>
            </c:strRef>
          </c:tx>
          <c:spPr>
            <a:ln>
              <a:solidFill>
                <a:schemeClr val="accent2">
                  <a:lumMod val="75000"/>
                </a:schemeClr>
              </a:solidFill>
            </a:ln>
          </c:spPr>
          <c:marker>
            <c:symbol val="circle"/>
            <c:size val="7"/>
            <c:spPr>
              <a:solidFill>
                <a:schemeClr val="accent2">
                  <a:lumMod val="75000"/>
                </a:schemeClr>
              </a:solidFill>
              <a:ln w="12700">
                <a:solidFill>
                  <a:schemeClr val="accent2">
                    <a:lumMod val="75000"/>
                  </a:schemeClr>
                </a:solidFill>
              </a:ln>
            </c:spPr>
          </c:marker>
          <c:dLbls>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Sheet1!$B$5:$F$5</c:f>
              <c:numCache>
                <c:formatCode>#,##0_ </c:formatCode>
                <c:ptCount val="5"/>
                <c:pt idx="0">
                  <c:v>1347</c:v>
                </c:pt>
                <c:pt idx="1">
                  <c:v>1541</c:v>
                </c:pt>
                <c:pt idx="2">
                  <c:v>1421</c:v>
                </c:pt>
                <c:pt idx="3">
                  <c:v>1311</c:v>
                </c:pt>
                <c:pt idx="4">
                  <c:v>1804</c:v>
                </c:pt>
              </c:numCache>
            </c:numRef>
          </c:val>
          <c:smooth val="0"/>
        </c:ser>
        <c:dLbls>
          <c:showLegendKey val="0"/>
          <c:showVal val="0"/>
          <c:showCatName val="0"/>
          <c:showSerName val="0"/>
          <c:showPercent val="0"/>
          <c:showBubbleSize val="0"/>
        </c:dLbls>
        <c:marker val="1"/>
        <c:smooth val="0"/>
        <c:axId val="241158784"/>
        <c:axId val="243499392"/>
      </c:lineChart>
      <c:catAx>
        <c:axId val="241158784"/>
        <c:scaling>
          <c:orientation val="minMax"/>
        </c:scaling>
        <c:delete val="0"/>
        <c:axPos val="b"/>
        <c:majorTickMark val="out"/>
        <c:minorTickMark val="none"/>
        <c:tickLblPos val="nextTo"/>
        <c:crossAx val="243499392"/>
        <c:crosses val="autoZero"/>
        <c:auto val="1"/>
        <c:lblAlgn val="ctr"/>
        <c:lblOffset val="100"/>
        <c:noMultiLvlLbl val="0"/>
      </c:catAx>
      <c:valAx>
        <c:axId val="243499392"/>
        <c:scaling>
          <c:orientation val="minMax"/>
          <c:max val="1900"/>
          <c:min val="0"/>
        </c:scaling>
        <c:delete val="0"/>
        <c:axPos val="l"/>
        <c:majorGridlines/>
        <c:numFmt formatCode="#,##0_ " sourceLinked="1"/>
        <c:majorTickMark val="out"/>
        <c:minorTickMark val="none"/>
        <c:tickLblPos val="nextTo"/>
        <c:crossAx val="241158784"/>
        <c:crosses val="autoZero"/>
        <c:crossBetween val="between"/>
      </c:valAx>
    </c:plotArea>
    <c:legend>
      <c:legendPos val="r"/>
      <c:layout>
        <c:manualLayout>
          <c:xMode val="edge"/>
          <c:yMode val="edge"/>
          <c:x val="0.83093744531933511"/>
          <c:y val="0.17218868685372421"/>
          <c:w val="0.16072922134733211"/>
          <c:h val="0.41175397520988927"/>
        </c:manualLayout>
      </c:layout>
      <c:overlay val="0"/>
      <c:txPr>
        <a:bodyPr/>
        <a:lstStyle/>
        <a:p>
          <a:pPr>
            <a:defRPr sz="1200" baseline="0"/>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3.7007030672397655E-2"/>
          <c:y val="3.4929967866166263E-2"/>
          <c:w val="0.92316141310611788"/>
          <c:h val="0.8113837172222631"/>
        </c:manualLayout>
      </c:layout>
      <c:bar3DChart>
        <c:barDir val="col"/>
        <c:grouping val="clustered"/>
        <c:varyColors val="0"/>
        <c:ser>
          <c:idx val="0"/>
          <c:order val="0"/>
          <c:tx>
            <c:strRef>
              <c:f>Sheet1!$B$16</c:f>
              <c:strCache>
                <c:ptCount val="1"/>
                <c:pt idx="0">
                  <c:v>平成24年</c:v>
                </c:pt>
              </c:strCache>
            </c:strRef>
          </c:tx>
          <c:invertIfNegative val="0"/>
          <c:cat>
            <c:strRef>
              <c:f>Sheet1!$C$15:$G$15</c:f>
              <c:strCache>
                <c:ptCount val="5"/>
                <c:pt idx="0">
                  <c:v>小学校</c:v>
                </c:pt>
                <c:pt idx="1">
                  <c:v>中学校</c:v>
                </c:pt>
                <c:pt idx="2">
                  <c:v>高校</c:v>
                </c:pt>
                <c:pt idx="3">
                  <c:v>特別支援学校</c:v>
                </c:pt>
                <c:pt idx="4">
                  <c:v>合計</c:v>
                </c:pt>
              </c:strCache>
            </c:strRef>
          </c:cat>
          <c:val>
            <c:numRef>
              <c:f>Sheet1!$C$16:$G$16</c:f>
              <c:numCache>
                <c:formatCode>General</c:formatCode>
                <c:ptCount val="5"/>
                <c:pt idx="0">
                  <c:v>1.4</c:v>
                </c:pt>
                <c:pt idx="1">
                  <c:v>5.8</c:v>
                </c:pt>
                <c:pt idx="2">
                  <c:v>14.8</c:v>
                </c:pt>
                <c:pt idx="3">
                  <c:v>9.1999999999999993</c:v>
                </c:pt>
                <c:pt idx="4">
                  <c:v>4</c:v>
                </c:pt>
              </c:numCache>
            </c:numRef>
          </c:val>
        </c:ser>
        <c:ser>
          <c:idx val="1"/>
          <c:order val="1"/>
          <c:tx>
            <c:strRef>
              <c:f>Sheet1!$B$17</c:f>
              <c:strCache>
                <c:ptCount val="1"/>
                <c:pt idx="0">
                  <c:v>平成25年</c:v>
                </c:pt>
              </c:strCache>
            </c:strRef>
          </c:tx>
          <c:invertIfNegative val="0"/>
          <c:cat>
            <c:strRef>
              <c:f>Sheet1!$C$15:$G$15</c:f>
              <c:strCache>
                <c:ptCount val="5"/>
                <c:pt idx="0">
                  <c:v>小学校</c:v>
                </c:pt>
                <c:pt idx="1">
                  <c:v>中学校</c:v>
                </c:pt>
                <c:pt idx="2">
                  <c:v>高校</c:v>
                </c:pt>
                <c:pt idx="3">
                  <c:v>特別支援学校</c:v>
                </c:pt>
                <c:pt idx="4">
                  <c:v>合計</c:v>
                </c:pt>
              </c:strCache>
            </c:strRef>
          </c:cat>
          <c:val>
            <c:numRef>
              <c:f>Sheet1!$C$17:$G$17</c:f>
              <c:numCache>
                <c:formatCode>General</c:formatCode>
                <c:ptCount val="5"/>
                <c:pt idx="0">
                  <c:v>1.4</c:v>
                </c:pt>
                <c:pt idx="1">
                  <c:v>8.8000000000000007</c:v>
                </c:pt>
                <c:pt idx="2">
                  <c:v>19.7</c:v>
                </c:pt>
                <c:pt idx="3">
                  <c:v>8.5</c:v>
                </c:pt>
                <c:pt idx="4">
                  <c:v>4.7</c:v>
                </c:pt>
              </c:numCache>
            </c:numRef>
          </c:val>
        </c:ser>
        <c:dLbls>
          <c:showLegendKey val="0"/>
          <c:showVal val="0"/>
          <c:showCatName val="0"/>
          <c:showSerName val="0"/>
          <c:showPercent val="0"/>
          <c:showBubbleSize val="0"/>
        </c:dLbls>
        <c:gapWidth val="150"/>
        <c:shape val="box"/>
        <c:axId val="97797632"/>
        <c:axId val="97800960"/>
        <c:axId val="0"/>
      </c:bar3DChart>
      <c:catAx>
        <c:axId val="97797632"/>
        <c:scaling>
          <c:orientation val="minMax"/>
        </c:scaling>
        <c:delete val="0"/>
        <c:axPos val="b"/>
        <c:majorTickMark val="out"/>
        <c:minorTickMark val="none"/>
        <c:tickLblPos val="nextTo"/>
        <c:txPr>
          <a:bodyPr/>
          <a:lstStyle/>
          <a:p>
            <a:pPr>
              <a:defRPr sz="1600"/>
            </a:pPr>
            <a:endParaRPr lang="ja-JP"/>
          </a:p>
        </c:txPr>
        <c:crossAx val="97800960"/>
        <c:crosses val="autoZero"/>
        <c:auto val="1"/>
        <c:lblAlgn val="ctr"/>
        <c:lblOffset val="100"/>
        <c:noMultiLvlLbl val="0"/>
      </c:catAx>
      <c:valAx>
        <c:axId val="97800960"/>
        <c:scaling>
          <c:orientation val="minMax"/>
        </c:scaling>
        <c:delete val="0"/>
        <c:axPos val="l"/>
        <c:majorGridlines/>
        <c:numFmt formatCode="General" sourceLinked="1"/>
        <c:majorTickMark val="out"/>
        <c:minorTickMark val="none"/>
        <c:tickLblPos val="nextTo"/>
        <c:crossAx val="97797632"/>
        <c:crosses val="autoZero"/>
        <c:crossBetween val="between"/>
      </c:valAx>
    </c:plotArea>
    <c:legend>
      <c:legendPos val="r"/>
      <c:layout>
        <c:manualLayout>
          <c:xMode val="edge"/>
          <c:yMode val="edge"/>
          <c:x val="0.61457758337151802"/>
          <c:y val="3.058822086491525E-2"/>
          <c:w val="0.12551524061991359"/>
          <c:h val="0.16000735889322246"/>
        </c:manualLayout>
      </c:layout>
      <c:overlay val="0"/>
      <c:txPr>
        <a:bodyPr/>
        <a:lstStyle/>
        <a:p>
          <a:pPr>
            <a:defRPr sz="1600"/>
          </a:pPr>
          <a:endParaRPr lang="ja-JP"/>
        </a:p>
      </c:txPr>
    </c:legend>
    <c:plotVisOnly val="1"/>
    <c:dispBlanksAs val="gap"/>
    <c:showDLblsOverMax val="0"/>
  </c:chart>
  <c:spPr>
    <a:solidFill>
      <a:schemeClr val="bg1"/>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cat>
            <c:strRef>
              <c:f>Sheet2!$B$24:$K$24</c:f>
              <c:strCache>
                <c:ptCount val="10"/>
                <c:pt idx="0">
                  <c:v>メールマナー</c:v>
                </c:pt>
                <c:pt idx="1">
                  <c:v>著作権web</c:v>
                </c:pt>
                <c:pt idx="2">
                  <c:v>チェーンメール</c:v>
                </c:pt>
                <c:pt idx="3">
                  <c:v>携帯マナー</c:v>
                </c:pt>
                <c:pt idx="4">
                  <c:v>著作権許諾</c:v>
                </c:pt>
                <c:pt idx="5">
                  <c:v>掲示板個人情報</c:v>
                </c:pt>
                <c:pt idx="6">
                  <c:v>情報信憑性</c:v>
                </c:pt>
                <c:pt idx="7">
                  <c:v>ネット依存</c:v>
                </c:pt>
                <c:pt idx="8">
                  <c:v>フィルタリング</c:v>
                </c:pt>
                <c:pt idx="9">
                  <c:v>責任ある情報発信</c:v>
                </c:pt>
              </c:strCache>
            </c:strRef>
          </c:cat>
          <c:val>
            <c:numRef>
              <c:f>Sheet2!$B$25:$K$25</c:f>
              <c:numCache>
                <c:formatCode>General</c:formatCode>
                <c:ptCount val="10"/>
                <c:pt idx="0">
                  <c:v>119</c:v>
                </c:pt>
                <c:pt idx="1">
                  <c:v>116</c:v>
                </c:pt>
                <c:pt idx="2">
                  <c:v>100</c:v>
                </c:pt>
                <c:pt idx="3">
                  <c:v>127</c:v>
                </c:pt>
                <c:pt idx="4">
                  <c:v>107</c:v>
                </c:pt>
                <c:pt idx="5">
                  <c:v>108</c:v>
                </c:pt>
                <c:pt idx="6">
                  <c:v>121</c:v>
                </c:pt>
                <c:pt idx="7">
                  <c:v>123</c:v>
                </c:pt>
                <c:pt idx="8">
                  <c:v>113</c:v>
                </c:pt>
                <c:pt idx="9">
                  <c:v>114</c:v>
                </c:pt>
              </c:numCache>
            </c:numRef>
          </c:val>
        </c:ser>
        <c:dLbls>
          <c:showLegendKey val="0"/>
          <c:showVal val="0"/>
          <c:showCatName val="0"/>
          <c:showSerName val="0"/>
          <c:showPercent val="0"/>
          <c:showBubbleSize val="0"/>
        </c:dLbls>
        <c:axId val="100828288"/>
        <c:axId val="100829824"/>
      </c:radarChart>
      <c:catAx>
        <c:axId val="100828288"/>
        <c:scaling>
          <c:orientation val="minMax"/>
        </c:scaling>
        <c:delete val="0"/>
        <c:axPos val="b"/>
        <c:majorGridlines/>
        <c:majorTickMark val="out"/>
        <c:minorTickMark val="none"/>
        <c:tickLblPos val="nextTo"/>
        <c:txPr>
          <a:bodyPr/>
          <a:lstStyle/>
          <a:p>
            <a:pPr>
              <a:defRPr sz="2000"/>
            </a:pPr>
            <a:endParaRPr lang="ja-JP"/>
          </a:p>
        </c:txPr>
        <c:crossAx val="100829824"/>
        <c:crosses val="autoZero"/>
        <c:auto val="1"/>
        <c:lblAlgn val="ctr"/>
        <c:lblOffset val="100"/>
        <c:noMultiLvlLbl val="0"/>
      </c:catAx>
      <c:valAx>
        <c:axId val="100829824"/>
        <c:scaling>
          <c:orientation val="minMax"/>
        </c:scaling>
        <c:delete val="0"/>
        <c:axPos val="l"/>
        <c:majorGridlines/>
        <c:numFmt formatCode="General" sourceLinked="1"/>
        <c:majorTickMark val="cross"/>
        <c:minorTickMark val="none"/>
        <c:tickLblPos val="nextTo"/>
        <c:crossAx val="100828288"/>
        <c:crosses val="autoZero"/>
        <c:crossBetween val="between"/>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cat>
            <c:strRef>
              <c:f>Sheet2!$A$1:$J$1</c:f>
              <c:strCache>
                <c:ptCount val="10"/>
                <c:pt idx="0">
                  <c:v>チャットいやなこと</c:v>
                </c:pt>
                <c:pt idx="1">
                  <c:v>友だちへの不満</c:v>
                </c:pt>
                <c:pt idx="2">
                  <c:v>著作権web</c:v>
                </c:pt>
                <c:pt idx="3">
                  <c:v>パスワード</c:v>
                </c:pt>
                <c:pt idx="4">
                  <c:v>著作権CD</c:v>
                </c:pt>
                <c:pt idx="5">
                  <c:v>チェーンメール</c:v>
                </c:pt>
                <c:pt idx="6">
                  <c:v>個人情報アンケート</c:v>
                </c:pt>
                <c:pt idx="7">
                  <c:v>携帯メール</c:v>
                </c:pt>
                <c:pt idx="8">
                  <c:v>フィルタリング</c:v>
                </c:pt>
                <c:pt idx="9">
                  <c:v>信憑性</c:v>
                </c:pt>
              </c:strCache>
            </c:strRef>
          </c:cat>
          <c:val>
            <c:numRef>
              <c:f>Sheet2!$A$2:$J$2</c:f>
              <c:numCache>
                <c:formatCode>General</c:formatCode>
                <c:ptCount val="10"/>
                <c:pt idx="0">
                  <c:v>93</c:v>
                </c:pt>
                <c:pt idx="1">
                  <c:v>107</c:v>
                </c:pt>
                <c:pt idx="2">
                  <c:v>73</c:v>
                </c:pt>
                <c:pt idx="3">
                  <c:v>102</c:v>
                </c:pt>
                <c:pt idx="4">
                  <c:v>77</c:v>
                </c:pt>
                <c:pt idx="5">
                  <c:v>103</c:v>
                </c:pt>
                <c:pt idx="6">
                  <c:v>106</c:v>
                </c:pt>
                <c:pt idx="7">
                  <c:v>86</c:v>
                </c:pt>
                <c:pt idx="8">
                  <c:v>78</c:v>
                </c:pt>
                <c:pt idx="9">
                  <c:v>95</c:v>
                </c:pt>
              </c:numCache>
            </c:numRef>
          </c:val>
        </c:ser>
        <c:dLbls>
          <c:showLegendKey val="0"/>
          <c:showVal val="0"/>
          <c:showCatName val="0"/>
          <c:showSerName val="0"/>
          <c:showPercent val="0"/>
          <c:showBubbleSize val="0"/>
        </c:dLbls>
        <c:axId val="127990784"/>
        <c:axId val="128070400"/>
      </c:radarChart>
      <c:catAx>
        <c:axId val="127990784"/>
        <c:scaling>
          <c:orientation val="minMax"/>
        </c:scaling>
        <c:delete val="0"/>
        <c:axPos val="b"/>
        <c:majorGridlines/>
        <c:majorTickMark val="out"/>
        <c:minorTickMark val="none"/>
        <c:tickLblPos val="nextTo"/>
        <c:txPr>
          <a:bodyPr/>
          <a:lstStyle/>
          <a:p>
            <a:pPr>
              <a:defRPr sz="2000"/>
            </a:pPr>
            <a:endParaRPr lang="ja-JP"/>
          </a:p>
        </c:txPr>
        <c:crossAx val="128070400"/>
        <c:crosses val="autoZero"/>
        <c:auto val="1"/>
        <c:lblAlgn val="ctr"/>
        <c:lblOffset val="100"/>
        <c:noMultiLvlLbl val="0"/>
      </c:catAx>
      <c:valAx>
        <c:axId val="128070400"/>
        <c:scaling>
          <c:orientation val="minMax"/>
        </c:scaling>
        <c:delete val="0"/>
        <c:axPos val="l"/>
        <c:majorGridlines/>
        <c:numFmt formatCode="General" sourceLinked="1"/>
        <c:majorTickMark val="cross"/>
        <c:minorTickMark val="none"/>
        <c:tickLblPos val="nextTo"/>
        <c:crossAx val="127990784"/>
        <c:crosses val="autoZero"/>
        <c:crossBetween val="between"/>
      </c:valAx>
    </c:plotArea>
    <c:plotVisOnly val="1"/>
    <c:dispBlanksAs val="gap"/>
    <c:showDLblsOverMax val="0"/>
  </c:chart>
  <c:spPr>
    <a:solidFill>
      <a:schemeClr val="bg1"/>
    </a:solidFill>
  </c:sp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8.png"/></Relationships>
</file>

<file path=ppt/drawings/drawing1.xml><?xml version="1.0" encoding="utf-8"?>
<c:userShapes xmlns:c="http://schemas.openxmlformats.org/drawingml/2006/chart">
  <cdr:relSizeAnchor xmlns:cdr="http://schemas.openxmlformats.org/drawingml/2006/chartDrawing">
    <cdr:from>
      <cdr:x>0.02299</cdr:x>
      <cdr:y>0.08328</cdr:y>
    </cdr:from>
    <cdr:to>
      <cdr:x>0.87619</cdr:x>
      <cdr:y>0.91691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8580" y="590876"/>
          <a:ext cx="8483101" cy="591487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0.70642</cdr:x>
      <cdr:y>0.8372</cdr:y>
    </cdr:from>
    <cdr:to>
      <cdr:x>0.82292</cdr:x>
      <cdr:y>1</cdr:y>
    </cdr:to>
    <cdr:sp macro="" textlink="">
      <cdr:nvSpPr>
        <cdr:cNvPr id="2" name="テキスト ボックス 1"/>
        <cdr:cNvSpPr txBox="1"/>
      </cdr:nvSpPr>
      <cdr:spPr>
        <a:xfrm xmlns:a="http://schemas.openxmlformats.org/drawingml/2006/main">
          <a:off x="5544616" y="489654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4400" dirty="0" smtClean="0"/>
            <a:t>5</a:t>
          </a:r>
          <a:r>
            <a:rPr lang="ja-JP" altLang="en-US" sz="4400" dirty="0" smtClean="0"/>
            <a:t>年</a:t>
          </a:r>
          <a:endParaRPr lang="ja-JP" alt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0.74074</cdr:x>
      <cdr:y>0.81596</cdr:y>
    </cdr:from>
    <cdr:to>
      <cdr:x>0.85832</cdr:x>
      <cdr:y>1</cdr:y>
    </cdr:to>
    <cdr:sp macro="" textlink="">
      <cdr:nvSpPr>
        <cdr:cNvPr id="2" name="テキスト ボックス 1"/>
        <cdr:cNvSpPr txBox="1"/>
      </cdr:nvSpPr>
      <cdr:spPr>
        <a:xfrm xmlns:a="http://schemas.openxmlformats.org/drawingml/2006/main">
          <a:off x="5760640" y="48245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4800" dirty="0" smtClean="0"/>
            <a:t>6</a:t>
          </a:r>
          <a:r>
            <a:rPr lang="ja-JP" altLang="en-US" sz="4800" dirty="0" smtClean="0"/>
            <a:t>年</a:t>
          </a:r>
          <a:endParaRPr lang="ja-JP" altLang="en-US" sz="4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0" y="2"/>
            <a:ext cx="2919033" cy="492779"/>
          </a:xfrm>
          <a:prstGeom prst="rect">
            <a:avLst/>
          </a:prstGeom>
          <a:noFill/>
          <a:ln w="9525">
            <a:noFill/>
            <a:miter lim="800000"/>
            <a:headEnd/>
            <a:tailEnd/>
          </a:ln>
        </p:spPr>
        <p:txBody>
          <a:bodyPr vert="horz" wrap="square" lIns="90542" tIns="45272" rIns="90542" bIns="45272" numCol="1" anchor="t" anchorCtr="0" compatLnSpc="1">
            <a:prstTxWarp prst="textNoShape">
              <a:avLst/>
            </a:prstTxWarp>
          </a:bodyPr>
          <a:lstStyle>
            <a:lvl1pPr defTabSz="905601">
              <a:defRPr sz="1200"/>
            </a:lvl1pPr>
          </a:lstStyle>
          <a:p>
            <a:endParaRPr lang="ja-JP" altLang="en-US" dirty="0"/>
          </a:p>
        </p:txBody>
      </p:sp>
      <p:sp>
        <p:nvSpPr>
          <p:cNvPr id="3" name="日付プレースホルダ 2"/>
          <p:cNvSpPr>
            <a:spLocks noGrp="1"/>
          </p:cNvSpPr>
          <p:nvPr>
            <p:ph type="dt" sz="quarter" idx="1"/>
          </p:nvPr>
        </p:nvSpPr>
        <p:spPr bwMode="auto">
          <a:xfrm>
            <a:off x="3815227" y="2"/>
            <a:ext cx="2919033" cy="492779"/>
          </a:xfrm>
          <a:prstGeom prst="rect">
            <a:avLst/>
          </a:prstGeom>
          <a:noFill/>
          <a:ln w="9525">
            <a:noFill/>
            <a:miter lim="800000"/>
            <a:headEnd/>
            <a:tailEnd/>
          </a:ln>
        </p:spPr>
        <p:txBody>
          <a:bodyPr vert="horz" wrap="square" lIns="90542" tIns="45272" rIns="90542" bIns="45272" numCol="1" anchor="t" anchorCtr="0" compatLnSpc="1">
            <a:prstTxWarp prst="textNoShape">
              <a:avLst/>
            </a:prstTxWarp>
          </a:bodyPr>
          <a:lstStyle>
            <a:lvl1pPr algn="r" defTabSz="905601">
              <a:defRPr sz="1200"/>
            </a:lvl1pPr>
          </a:lstStyle>
          <a:p>
            <a:fld id="{F1739639-602B-4D58-9DDF-AC137D2D5DBC}" type="datetimeFigureOut">
              <a:rPr lang="ja-JP" altLang="en-US"/>
              <a:pPr/>
              <a:t>2015/1/15</a:t>
            </a:fld>
            <a:endParaRPr lang="en-US" altLang="ja-JP"/>
          </a:p>
        </p:txBody>
      </p:sp>
      <p:sp>
        <p:nvSpPr>
          <p:cNvPr id="4" name="フッター プレースホルダ 3"/>
          <p:cNvSpPr>
            <a:spLocks noGrp="1"/>
          </p:cNvSpPr>
          <p:nvPr>
            <p:ph type="ftr" sz="quarter" idx="2"/>
          </p:nvPr>
        </p:nvSpPr>
        <p:spPr bwMode="auto">
          <a:xfrm>
            <a:off x="0" y="9372004"/>
            <a:ext cx="2919033" cy="492779"/>
          </a:xfrm>
          <a:prstGeom prst="rect">
            <a:avLst/>
          </a:prstGeom>
          <a:noFill/>
          <a:ln w="9525">
            <a:noFill/>
            <a:miter lim="800000"/>
            <a:headEnd/>
            <a:tailEnd/>
          </a:ln>
        </p:spPr>
        <p:txBody>
          <a:bodyPr vert="horz" wrap="square" lIns="90542" tIns="45272" rIns="90542" bIns="45272" numCol="1" anchor="b" anchorCtr="0" compatLnSpc="1">
            <a:prstTxWarp prst="textNoShape">
              <a:avLst/>
            </a:prstTxWarp>
          </a:bodyPr>
          <a:lstStyle>
            <a:lvl1pPr defTabSz="905601">
              <a:defRPr sz="1200"/>
            </a:lvl1pPr>
          </a:lstStyle>
          <a:p>
            <a:endParaRPr lang="ja-JP" altLang="en-US"/>
          </a:p>
        </p:txBody>
      </p:sp>
      <p:sp>
        <p:nvSpPr>
          <p:cNvPr id="5" name="スライド番号プレースホルダ 4"/>
          <p:cNvSpPr>
            <a:spLocks noGrp="1"/>
          </p:cNvSpPr>
          <p:nvPr>
            <p:ph type="sldNum" sz="quarter" idx="3"/>
          </p:nvPr>
        </p:nvSpPr>
        <p:spPr bwMode="auto">
          <a:xfrm>
            <a:off x="3815227" y="9372004"/>
            <a:ext cx="2919033" cy="492779"/>
          </a:xfrm>
          <a:prstGeom prst="rect">
            <a:avLst/>
          </a:prstGeom>
          <a:noFill/>
          <a:ln w="9525">
            <a:noFill/>
            <a:miter lim="800000"/>
            <a:headEnd/>
            <a:tailEnd/>
          </a:ln>
        </p:spPr>
        <p:txBody>
          <a:bodyPr vert="horz" wrap="square" lIns="90542" tIns="45272" rIns="90542" bIns="45272" numCol="1" anchor="b" anchorCtr="0" compatLnSpc="1">
            <a:prstTxWarp prst="textNoShape">
              <a:avLst/>
            </a:prstTxWarp>
          </a:bodyPr>
          <a:lstStyle>
            <a:lvl1pPr algn="r" defTabSz="905601">
              <a:defRPr sz="1200"/>
            </a:lvl1pPr>
          </a:lstStyle>
          <a:p>
            <a:fld id="{AF71997C-D1F0-44A6-A749-EF555F6E0FFC}" type="slidenum">
              <a:rPr lang="ja-JP" altLang="en-US"/>
              <a:pPr/>
              <a:t>‹#›</a:t>
            </a:fld>
            <a:endParaRPr lang="en-US" altLang="ja-JP"/>
          </a:p>
        </p:txBody>
      </p:sp>
    </p:spTree>
    <p:extLst>
      <p:ext uri="{BB962C8B-B14F-4D97-AF65-F5344CB8AC3E}">
        <p14:creationId xmlns:p14="http://schemas.microsoft.com/office/powerpoint/2010/main" val="41653258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2"/>
            <a:ext cx="2919033" cy="492779"/>
          </a:xfrm>
          <a:prstGeom prst="rect">
            <a:avLst/>
          </a:prstGeom>
          <a:noFill/>
          <a:ln w="9525">
            <a:noFill/>
            <a:miter lim="800000"/>
            <a:headEnd/>
            <a:tailEnd/>
          </a:ln>
        </p:spPr>
        <p:txBody>
          <a:bodyPr vert="horz" wrap="square" lIns="90542" tIns="45272" rIns="90542" bIns="45272" numCol="1" anchor="t" anchorCtr="0" compatLnSpc="1">
            <a:prstTxWarp prst="textNoShape">
              <a:avLst/>
            </a:prstTxWarp>
          </a:bodyPr>
          <a:lstStyle>
            <a:lvl1pPr defTabSz="905601">
              <a:defRPr sz="1200"/>
            </a:lvl1pPr>
          </a:lstStyle>
          <a:p>
            <a:endParaRPr lang="en-US" altLang="ja-JP"/>
          </a:p>
        </p:txBody>
      </p:sp>
      <p:sp>
        <p:nvSpPr>
          <p:cNvPr id="17411" name="Rectangle 3"/>
          <p:cNvSpPr>
            <a:spLocks noGrp="1" noChangeArrowheads="1"/>
          </p:cNvSpPr>
          <p:nvPr>
            <p:ph type="dt" idx="1"/>
          </p:nvPr>
        </p:nvSpPr>
        <p:spPr bwMode="auto">
          <a:xfrm>
            <a:off x="3815227" y="2"/>
            <a:ext cx="2919033" cy="492779"/>
          </a:xfrm>
          <a:prstGeom prst="rect">
            <a:avLst/>
          </a:prstGeom>
          <a:noFill/>
          <a:ln w="9525">
            <a:noFill/>
            <a:miter lim="800000"/>
            <a:headEnd/>
            <a:tailEnd/>
          </a:ln>
        </p:spPr>
        <p:txBody>
          <a:bodyPr vert="horz" wrap="square" lIns="90542" tIns="45272" rIns="90542" bIns="45272" numCol="1" anchor="t" anchorCtr="0" compatLnSpc="1">
            <a:prstTxWarp prst="textNoShape">
              <a:avLst/>
            </a:prstTxWarp>
          </a:bodyPr>
          <a:lstStyle>
            <a:lvl1pPr algn="r" defTabSz="905601">
              <a:defRPr sz="1200"/>
            </a:lvl1pPr>
          </a:lstStyle>
          <a:p>
            <a:endParaRPr lang="en-US" altLang="ja-JP"/>
          </a:p>
        </p:txBody>
      </p:sp>
      <p:sp>
        <p:nvSpPr>
          <p:cNvPr id="150532" name="Rectangle 4"/>
          <p:cNvSpPr>
            <a:spLocks noGrp="1" noRot="1" noChangeAspect="1" noChangeArrowheads="1" noTextEdit="1"/>
          </p:cNvSpPr>
          <p:nvPr>
            <p:ph type="sldImg" idx="2"/>
          </p:nvPr>
        </p:nvSpPr>
        <p:spPr bwMode="auto">
          <a:xfrm>
            <a:off x="901700" y="738188"/>
            <a:ext cx="4932363" cy="3700462"/>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73278" y="4687534"/>
            <a:ext cx="5389213" cy="4439611"/>
          </a:xfrm>
          <a:prstGeom prst="rect">
            <a:avLst/>
          </a:prstGeom>
          <a:noFill/>
          <a:ln w="9525">
            <a:noFill/>
            <a:miter lim="800000"/>
            <a:headEnd/>
            <a:tailEnd/>
          </a:ln>
        </p:spPr>
        <p:txBody>
          <a:bodyPr vert="horz" wrap="square" lIns="90542" tIns="45272" rIns="90542" bIns="45272"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7415" name="Rectangle 7"/>
          <p:cNvSpPr>
            <a:spLocks noGrp="1" noChangeArrowheads="1"/>
          </p:cNvSpPr>
          <p:nvPr>
            <p:ph type="sldNum" sz="quarter" idx="5"/>
          </p:nvPr>
        </p:nvSpPr>
        <p:spPr bwMode="auto">
          <a:xfrm>
            <a:off x="3815227" y="9372004"/>
            <a:ext cx="2919033" cy="492779"/>
          </a:xfrm>
          <a:prstGeom prst="rect">
            <a:avLst/>
          </a:prstGeom>
          <a:noFill/>
          <a:ln w="9525">
            <a:noFill/>
            <a:miter lim="800000"/>
            <a:headEnd/>
            <a:tailEnd/>
          </a:ln>
        </p:spPr>
        <p:txBody>
          <a:bodyPr vert="horz" wrap="square" lIns="90542" tIns="45272" rIns="90542" bIns="45272" numCol="1" anchor="b" anchorCtr="0" compatLnSpc="1">
            <a:prstTxWarp prst="textNoShape">
              <a:avLst/>
            </a:prstTxWarp>
          </a:bodyPr>
          <a:lstStyle>
            <a:lvl1pPr algn="r" defTabSz="905601">
              <a:defRPr sz="1200"/>
            </a:lvl1pPr>
          </a:lstStyle>
          <a:p>
            <a:fld id="{64D8F96B-D119-4B70-9B3E-02FF8FD97D51}" type="slidenum">
              <a:rPr lang="en-US" altLang="ja-JP"/>
              <a:pPr/>
              <a:t>‹#›</a:t>
            </a:fld>
            <a:endParaRPr lang="en-US" altLang="ja-JP"/>
          </a:p>
        </p:txBody>
      </p:sp>
    </p:spTree>
    <p:extLst>
      <p:ext uri="{BB962C8B-B14F-4D97-AF65-F5344CB8AC3E}">
        <p14:creationId xmlns:p14="http://schemas.microsoft.com/office/powerpoint/2010/main" val="72846576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875211"/>
            <a:r>
              <a:rPr lang="ja-JP" altLang="en-US" dirty="0" smtClean="0">
                <a:latin typeface="Arial" pitchFamily="34" charset="0"/>
              </a:rPr>
              <a:t>＜任意＞</a:t>
            </a:r>
          </a:p>
          <a:p>
            <a:r>
              <a:rPr kumimoji="1" lang="ja-JP" altLang="en-US" dirty="0" smtClean="0"/>
              <a:t>これは総務省　平成２４年度版情報通信白書からのデータです。第２部　第４章　第３節　インターネットの利用動向に、情報通信端末の世帯保有率の推移のデータがあります。このデータからも情報通信端末の普及が全体的に飽和状況にある中、スマートフォンが急速に増加していることが確認できます。</a:t>
            </a:r>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スライド イメージ プレースホルダ 1"/>
          <p:cNvSpPr>
            <a:spLocks noGrp="1" noRot="1" noChangeAspect="1" noTextEdit="1"/>
          </p:cNvSpPr>
          <p:nvPr>
            <p:ph type="sldImg"/>
          </p:nvPr>
        </p:nvSpPr>
        <p:spPr>
          <a:ln/>
        </p:spPr>
      </p:sp>
      <p:sp>
        <p:nvSpPr>
          <p:cNvPr id="173060" name="ノート プレースホルダ 2"/>
          <p:cNvSpPr>
            <a:spLocks noGrp="1"/>
          </p:cNvSpPr>
          <p:nvPr>
            <p:ph type="body" idx="1"/>
          </p:nvPr>
        </p:nvSpPr>
        <p:spPr>
          <a:xfrm>
            <a:off x="674784" y="4687534"/>
            <a:ext cx="5386202" cy="4439611"/>
          </a:xfrm>
        </p:spPr>
        <p:txBody>
          <a:bodyPr lIns="90471" tIns="45233" rIns="90471" bIns="45233"/>
          <a:lstStyle/>
          <a:p>
            <a:r>
              <a:rPr lang="ja-JP" altLang="en-US" dirty="0" smtClean="0">
                <a:latin typeface="Arial" pitchFamily="34" charset="0"/>
              </a:rPr>
              <a:t>＜任意＞</a:t>
            </a:r>
          </a:p>
          <a:p>
            <a:r>
              <a:rPr lang="ja-JP" altLang="en-US" dirty="0" smtClean="0">
                <a:latin typeface="Arial" pitchFamily="34" charset="0"/>
              </a:rPr>
              <a:t>文部科学省が公表した平成２３年度の「児童生徒の問題行動等生徒指導上の諸問題に関する調査」のデータです。</a:t>
            </a:r>
          </a:p>
          <a:p>
            <a:r>
              <a:rPr lang="ja-JP" altLang="en-US" dirty="0" smtClean="0">
                <a:latin typeface="Arial" pitchFamily="34" charset="0"/>
              </a:rPr>
              <a:t>「ネットいじめの実態」として文部科学省が行った実態調査の中で、「いじめの様態」として「パソコンや携帯電話等で、誹謗中傷や嫌なことをされる」が２，９９２件ありました。これは全体の４．３％にあたります。</a:t>
            </a:r>
          </a:p>
          <a:p>
            <a:r>
              <a:rPr lang="ja-JP" altLang="en-US" dirty="0" smtClean="0">
                <a:latin typeface="Arial" pitchFamily="34" charset="0"/>
              </a:rPr>
              <a:t>「ネット上のいじめ」が注目されていますが、昨年度と同じような件数で「いじめ」全体としては、その占める割合はまだ高いとはいえません。</a:t>
            </a:r>
          </a:p>
          <a:p>
            <a:endParaRPr lang="en-US" altLang="ja-JP"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スライド イメージ プレースホルダ 1"/>
          <p:cNvSpPr>
            <a:spLocks noGrp="1" noRot="1" noChangeAspect="1" noTextEdit="1"/>
          </p:cNvSpPr>
          <p:nvPr>
            <p:ph type="sldImg"/>
          </p:nvPr>
        </p:nvSpPr>
        <p:spPr>
          <a:ln/>
        </p:spPr>
      </p:sp>
      <p:sp>
        <p:nvSpPr>
          <p:cNvPr id="176131" name="ノート プレースホルダ 2"/>
          <p:cNvSpPr>
            <a:spLocks noGrp="1"/>
          </p:cNvSpPr>
          <p:nvPr>
            <p:ph type="body" idx="1"/>
          </p:nvPr>
        </p:nvSpPr>
        <p:spPr/>
        <p:txBody>
          <a:bodyPr/>
          <a:lstStyle/>
          <a:p>
            <a:r>
              <a:rPr lang="ja-JP" altLang="en-US" smtClean="0">
                <a:latin typeface="Arial" pitchFamily="34" charset="0"/>
              </a:rPr>
              <a:t>＜任意＞</a:t>
            </a:r>
          </a:p>
          <a:p>
            <a:r>
              <a:rPr lang="ja-JP" altLang="en-US" smtClean="0">
                <a:latin typeface="Arial" pitchFamily="34" charset="0"/>
              </a:rPr>
              <a:t>これも文部科学省が平成２０年の１月から３月にかけて行った「学校非公式サイトの利用実態調査」のデータです。</a:t>
            </a:r>
            <a:endParaRPr lang="en-US" altLang="ja-JP" smtClean="0">
              <a:latin typeface="Arial" pitchFamily="34" charset="0"/>
            </a:endParaRPr>
          </a:p>
          <a:p>
            <a:r>
              <a:rPr lang="ja-JP" altLang="en-US" smtClean="0">
                <a:latin typeface="Arial" pitchFamily="34" charset="0"/>
              </a:rPr>
              <a:t>「サイト・スレッドの書き込み内容」の調査では、約２０００件のスレッドの書き込み内容があり、それを分析したところ、「キモイ」「うざい」などの誹謗・中傷の書き込みが５０％、わいせつな言葉が含まれるものが３７％、「死ね」「殺す」などの暴力的な表現をしているものが２７％もありました。</a:t>
            </a:r>
            <a:endParaRPr lang="en-US" altLang="ja-JP" smtClean="0">
              <a:latin typeface="Arial" pitchFamily="34" charset="0"/>
            </a:endParaRPr>
          </a:p>
          <a:p>
            <a:r>
              <a:rPr lang="ja-JP" altLang="en-US" smtClean="0">
                <a:latin typeface="Arial" pitchFamily="34" charset="0"/>
              </a:rPr>
              <a:t>匿名性というネットワークの特性がこのような書き込みを助長させていると思われます。</a:t>
            </a:r>
          </a:p>
          <a:p>
            <a:endParaRPr lang="ja-JP"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FCF58F-6915-498D-B108-3EAEA74DCF8E}" type="slidenum">
              <a:rPr lang="en-US" altLang="ja-JP"/>
              <a:pPr>
                <a:defRPr/>
              </a:pPr>
              <a:t>40</a:t>
            </a:fld>
            <a:endParaRPr lang="en-US" altLang="ja-JP"/>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52C3AD-FBDC-4F37-A375-815DFA7A2FEE}" type="slidenum">
              <a:rPr lang="en-US" altLang="ja-JP"/>
              <a:pPr>
                <a:defRPr/>
              </a:pPr>
              <a:t>41</a:t>
            </a:fld>
            <a:endParaRPr lang="en-US" altLang="ja-JP"/>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7DFD11-B90E-4FA6-A386-E1A4DBA1F0C0}" type="slidenum">
              <a:rPr lang="en-US" altLang="ja-JP"/>
              <a:pPr>
                <a:defRPr/>
              </a:pPr>
              <a:t>42</a:t>
            </a:fld>
            <a:endParaRPr lang="en-US" altLang="ja-JP"/>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スライド イメージ プレースホルダ 1"/>
          <p:cNvSpPr>
            <a:spLocks noGrp="1" noRot="1" noChangeAspect="1" noTextEdit="1"/>
          </p:cNvSpPr>
          <p:nvPr>
            <p:ph type="sldImg"/>
          </p:nvPr>
        </p:nvSpPr>
        <p:spPr>
          <a:ln/>
        </p:spPr>
      </p:sp>
      <p:sp>
        <p:nvSpPr>
          <p:cNvPr id="285699" name="ノート プレースホルダ 2"/>
          <p:cNvSpPr>
            <a:spLocks noGrp="1"/>
          </p:cNvSpPr>
          <p:nvPr>
            <p:ph type="body" idx="1"/>
          </p:nvPr>
        </p:nvSpPr>
        <p:spPr/>
        <p:txBody>
          <a:bodyPr/>
          <a:lstStyle/>
          <a:p>
            <a:r>
              <a:rPr lang="ja-JP" altLang="en-US" smtClean="0">
                <a:latin typeface="Arial" pitchFamily="34" charset="0"/>
              </a:rPr>
              <a:t>次に問題発生時の対応について説明します。</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E9BB91-DF39-4D5A-B117-707FA6F74A52}" type="slidenum">
              <a:rPr kumimoji="0" lang="en-US" altLang="ja-JP" smtClean="0"/>
              <a:pPr fontAlgn="base">
                <a:spcBef>
                  <a:spcPct val="0"/>
                </a:spcBef>
                <a:spcAft>
                  <a:spcPct val="0"/>
                </a:spcAft>
                <a:defRPr/>
              </a:pPr>
              <a:t>45</a:t>
            </a:fld>
            <a:endParaRPr kumimoji="0" lang="en-US" altLang="ja-JP" smtClean="0"/>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1EB5B7-3794-4633-BA3A-83F1C5E4232E}" type="slidenum">
              <a:rPr lang="en-US" altLang="ja-JP" smtClean="0"/>
              <a:pPr fontAlgn="base">
                <a:spcBef>
                  <a:spcPct val="0"/>
                </a:spcBef>
                <a:spcAft>
                  <a:spcPct val="0"/>
                </a:spcAft>
                <a:defRPr/>
              </a:pPr>
              <a:t>46</a:t>
            </a:fld>
            <a:endParaRPr lang="en-US" altLang="ja-JP" smtClean="0"/>
          </a:p>
        </p:txBody>
      </p:sp>
      <p:sp>
        <p:nvSpPr>
          <p:cNvPr id="202755"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xfrm>
            <a:off x="674689" y="4686382"/>
            <a:ext cx="5386387" cy="44388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スライド イメージ プレースホルダ 1"/>
          <p:cNvSpPr>
            <a:spLocks noGrp="1" noRot="1" noChangeAspect="1" noTextEdit="1"/>
          </p:cNvSpPr>
          <p:nvPr>
            <p:ph type="sldImg"/>
          </p:nvPr>
        </p:nvSpPr>
        <p:spPr>
          <a:ln/>
        </p:spPr>
      </p:sp>
      <p:sp>
        <p:nvSpPr>
          <p:cNvPr id="209923" name="ノート プレースホルダ 2"/>
          <p:cNvSpPr>
            <a:spLocks noGrp="1"/>
          </p:cNvSpPr>
          <p:nvPr>
            <p:ph type="body" idx="1"/>
          </p:nvPr>
        </p:nvSpPr>
        <p:spPr/>
        <p:txBody>
          <a:bodyPr/>
          <a:lstStyle/>
          <a:p>
            <a:r>
              <a:rPr lang="ja-JP" altLang="en-US" smtClean="0">
                <a:latin typeface="Arial" pitchFamily="34" charset="0"/>
              </a:rPr>
              <a:t>以上見てきたように、小学校学習指導要領の国語、社会、道徳、特別活動（学級活動）には情報モラルの学習活動が記載されています</a:t>
            </a:r>
            <a:endParaRPr lang="en-US" altLang="ja-JP" smtClean="0">
              <a:latin typeface="Arial" pitchFamily="34" charset="0"/>
            </a:endParaRPr>
          </a:p>
          <a:p>
            <a:r>
              <a:rPr lang="ja-JP" altLang="en-US" smtClean="0">
                <a:latin typeface="Arial" pitchFamily="34" charset="0"/>
              </a:rPr>
              <a:t>また「総合的な学習の時間」は各教科等を横断したり総合化したりする探究活動を行うものとされていますので情報モラルを指導することが可能です</a:t>
            </a:r>
            <a:endParaRPr lang="en-US" altLang="ja-JP" smtClean="0">
              <a:latin typeface="Arial" pitchFamily="34" charset="0"/>
            </a:endParaRPr>
          </a:p>
          <a:p>
            <a:r>
              <a:rPr lang="ja-JP" altLang="en-US" smtClean="0">
                <a:latin typeface="Arial" pitchFamily="34" charset="0"/>
              </a:rPr>
              <a:t>これらの教科や領域が小学校における情報モラル指導の骨格になります</a:t>
            </a:r>
            <a:endParaRPr lang="en-US" altLang="ja-JP" smtClean="0">
              <a:latin typeface="Arial" pitchFamily="34" charset="0"/>
            </a:endParaRPr>
          </a:p>
          <a:p>
            <a:r>
              <a:rPr lang="ja-JP" altLang="en-US" smtClean="0">
                <a:latin typeface="Arial" pitchFamily="34" charset="0"/>
              </a:rPr>
              <a:t>さらに他の教科や学校全体の教育活動をこれらの骨格に肉付けして、情報モラルを指導することになります</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スライド イメージ プレースホルダ 1"/>
          <p:cNvSpPr>
            <a:spLocks noGrp="1" noRot="1" noChangeAspect="1" noTextEdit="1"/>
          </p:cNvSpPr>
          <p:nvPr>
            <p:ph type="sldImg"/>
          </p:nvPr>
        </p:nvSpPr>
        <p:spPr>
          <a:xfrm>
            <a:off x="560388" y="428625"/>
            <a:ext cx="5813425" cy="4360863"/>
          </a:xfrm>
          <a:ln/>
        </p:spPr>
      </p:sp>
      <p:sp>
        <p:nvSpPr>
          <p:cNvPr id="201731" name="ノート プレースホルダ 2"/>
          <p:cNvSpPr>
            <a:spLocks noGrp="1"/>
          </p:cNvSpPr>
          <p:nvPr>
            <p:ph type="body" idx="1"/>
          </p:nvPr>
        </p:nvSpPr>
        <p:spPr>
          <a:xfrm>
            <a:off x="559570" y="4861148"/>
            <a:ext cx="5832648" cy="4608512"/>
          </a:xfrm>
        </p:spPr>
        <p:txBody>
          <a:bodyPr/>
          <a:lstStyle/>
          <a:p>
            <a:r>
              <a:rPr lang="ja-JP" altLang="en-US" dirty="0" smtClean="0">
                <a:latin typeface="Arial" pitchFamily="34" charset="0"/>
              </a:rPr>
              <a:t>小学校の総則には「情報モラルを身に付け」と強い表現で書かれています。</a:t>
            </a:r>
            <a:endParaRPr lang="en-US" altLang="ja-JP" dirty="0" smtClean="0">
              <a:latin typeface="Arial" pitchFamily="34" charset="0"/>
            </a:endParaRPr>
          </a:p>
          <a:p>
            <a:r>
              <a:rPr lang="ja-JP" altLang="en-US" dirty="0" smtClean="0">
                <a:latin typeface="Arial" pitchFamily="34" charset="0"/>
              </a:rPr>
              <a:t>このことにより、各学校では年間指導計画を立ててすべての児童に</a:t>
            </a:r>
          </a:p>
          <a:p>
            <a:r>
              <a:rPr lang="ja-JP" altLang="en-US" dirty="0" smtClean="0">
                <a:latin typeface="Arial" pitchFamily="34" charset="0"/>
              </a:rPr>
              <a:t>＜クリック＞</a:t>
            </a:r>
          </a:p>
          <a:p>
            <a:r>
              <a:rPr lang="ja-JP" altLang="en-US" dirty="0" smtClean="0">
                <a:latin typeface="Arial" pitchFamily="34" charset="0"/>
              </a:rPr>
              <a:t>「情報モラル」が</a:t>
            </a:r>
          </a:p>
          <a:p>
            <a:r>
              <a:rPr lang="ja-JP" altLang="en-US" dirty="0" smtClean="0">
                <a:latin typeface="Arial" pitchFamily="34" charset="0"/>
              </a:rPr>
              <a:t>＜クリック＞</a:t>
            </a:r>
          </a:p>
          <a:p>
            <a:r>
              <a:rPr lang="ja-JP" altLang="en-US" dirty="0" smtClean="0">
                <a:latin typeface="Arial" pitchFamily="34" charset="0"/>
              </a:rPr>
              <a:t>「身につく」ように指導することが求められます。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63607">
              <a:defRPr kumimoji="1">
                <a:solidFill>
                  <a:schemeClr val="tx1"/>
                </a:solidFill>
                <a:latin typeface="Corbel" pitchFamily="34" charset="0"/>
                <a:ea typeface="HGｺﾞｼｯｸM" pitchFamily="49" charset="-128"/>
              </a:defRPr>
            </a:lvl1pPr>
            <a:lvl2pPr marL="736189" indent="-283150" defTabSz="863607">
              <a:defRPr kumimoji="1">
                <a:solidFill>
                  <a:schemeClr val="tx1"/>
                </a:solidFill>
                <a:latin typeface="Corbel" pitchFamily="34" charset="0"/>
                <a:ea typeface="HGｺﾞｼｯｸM" pitchFamily="49" charset="-128"/>
              </a:defRPr>
            </a:lvl2pPr>
            <a:lvl3pPr marL="1132599" indent="-226520" defTabSz="863607">
              <a:defRPr kumimoji="1">
                <a:solidFill>
                  <a:schemeClr val="tx1"/>
                </a:solidFill>
                <a:latin typeface="Corbel" pitchFamily="34" charset="0"/>
                <a:ea typeface="HGｺﾞｼｯｸM" pitchFamily="49" charset="-128"/>
              </a:defRPr>
            </a:lvl3pPr>
            <a:lvl4pPr marL="1585638" indent="-226520" defTabSz="863607">
              <a:defRPr kumimoji="1">
                <a:solidFill>
                  <a:schemeClr val="tx1"/>
                </a:solidFill>
                <a:latin typeface="Corbel" pitchFamily="34" charset="0"/>
                <a:ea typeface="HGｺﾞｼｯｸM" pitchFamily="49" charset="-128"/>
              </a:defRPr>
            </a:lvl4pPr>
            <a:lvl5pPr marL="2038678" indent="-226520" defTabSz="863607">
              <a:defRPr kumimoji="1">
                <a:solidFill>
                  <a:schemeClr val="tx1"/>
                </a:solidFill>
                <a:latin typeface="Corbel" pitchFamily="34" charset="0"/>
                <a:ea typeface="HGｺﾞｼｯｸM" pitchFamily="49" charset="-128"/>
              </a:defRPr>
            </a:lvl5pPr>
            <a:lvl6pPr marL="2491717" indent="-226520" defTabSz="863607" fontAlgn="base">
              <a:spcBef>
                <a:spcPct val="0"/>
              </a:spcBef>
              <a:spcAft>
                <a:spcPct val="0"/>
              </a:spcAft>
              <a:defRPr kumimoji="1">
                <a:solidFill>
                  <a:schemeClr val="tx1"/>
                </a:solidFill>
                <a:latin typeface="Corbel" pitchFamily="34" charset="0"/>
                <a:ea typeface="HGｺﾞｼｯｸM" pitchFamily="49" charset="-128"/>
              </a:defRPr>
            </a:lvl6pPr>
            <a:lvl7pPr marL="2944757" indent="-226520" defTabSz="863607" fontAlgn="base">
              <a:spcBef>
                <a:spcPct val="0"/>
              </a:spcBef>
              <a:spcAft>
                <a:spcPct val="0"/>
              </a:spcAft>
              <a:defRPr kumimoji="1">
                <a:solidFill>
                  <a:schemeClr val="tx1"/>
                </a:solidFill>
                <a:latin typeface="Corbel" pitchFamily="34" charset="0"/>
                <a:ea typeface="HGｺﾞｼｯｸM" pitchFamily="49" charset="-128"/>
              </a:defRPr>
            </a:lvl7pPr>
            <a:lvl8pPr marL="3397796" indent="-226520" defTabSz="863607" fontAlgn="base">
              <a:spcBef>
                <a:spcPct val="0"/>
              </a:spcBef>
              <a:spcAft>
                <a:spcPct val="0"/>
              </a:spcAft>
              <a:defRPr kumimoji="1">
                <a:solidFill>
                  <a:schemeClr val="tx1"/>
                </a:solidFill>
                <a:latin typeface="Corbel" pitchFamily="34" charset="0"/>
                <a:ea typeface="HGｺﾞｼｯｸM" pitchFamily="49" charset="-128"/>
              </a:defRPr>
            </a:lvl8pPr>
            <a:lvl9pPr marL="3850836" indent="-226520" defTabSz="863607"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6869A4BE-97F8-433E-AC7B-9DC7C759C314}" type="slidenum">
              <a:rPr lang="en-US" altLang="ja-JP">
                <a:latin typeface="Arial" pitchFamily="34" charset="0"/>
                <a:ea typeface="ＭＳ Ｐゴシック" pitchFamily="50" charset="-128"/>
              </a:rPr>
              <a:pPr fontAlgn="base">
                <a:spcBef>
                  <a:spcPct val="0"/>
                </a:spcBef>
                <a:spcAft>
                  <a:spcPct val="0"/>
                </a:spcAft>
              </a:pPr>
              <a:t>12</a:t>
            </a:fld>
            <a:endParaRPr lang="en-US" altLang="ja-JP">
              <a:latin typeface="Arial" pitchFamily="34" charset="0"/>
              <a:ea typeface="ＭＳ Ｐゴシック" pitchFamily="50" charset="-128"/>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 1"/>
          <p:cNvSpPr>
            <a:spLocks noGrp="1" noRot="1" noChangeAspect="1" noTextEdit="1"/>
          </p:cNvSpPr>
          <p:nvPr>
            <p:ph type="sldImg"/>
          </p:nvPr>
        </p:nvSpPr>
        <p:spPr>
          <a:xfrm>
            <a:off x="560388" y="428625"/>
            <a:ext cx="5813425" cy="4360863"/>
          </a:xfrm>
          <a:ln/>
        </p:spPr>
      </p:sp>
      <p:sp>
        <p:nvSpPr>
          <p:cNvPr id="202755" name="ノート プレースホルダ 2"/>
          <p:cNvSpPr>
            <a:spLocks noGrp="1"/>
          </p:cNvSpPr>
          <p:nvPr>
            <p:ph type="body" idx="1"/>
          </p:nvPr>
        </p:nvSpPr>
        <p:spPr>
          <a:xfrm>
            <a:off x="559570" y="4933156"/>
            <a:ext cx="5832648" cy="4536504"/>
          </a:xfrm>
        </p:spPr>
        <p:txBody>
          <a:bodyPr/>
          <a:lstStyle/>
          <a:p>
            <a:r>
              <a:rPr lang="ja-JP" altLang="en-US" dirty="0" smtClean="0">
                <a:latin typeface="Arial" pitchFamily="34" charset="0"/>
              </a:rPr>
              <a:t>小学校の国語の解説には</a:t>
            </a:r>
          </a:p>
          <a:p>
            <a:r>
              <a:rPr lang="ja-JP" altLang="en-US" dirty="0" smtClean="0">
                <a:latin typeface="Arial" pitchFamily="34" charset="0"/>
              </a:rPr>
              <a:t>＜クリック＞</a:t>
            </a:r>
          </a:p>
          <a:p>
            <a:r>
              <a:rPr lang="ja-JP" altLang="en-US" dirty="0" smtClean="0">
                <a:latin typeface="Arial" pitchFamily="34" charset="0"/>
              </a:rPr>
              <a:t> 「著作権の尊重や保護」について書かれています。</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スライド イメージ プレースホルダ 1"/>
          <p:cNvSpPr>
            <a:spLocks noGrp="1" noRot="1" noChangeAspect="1" noTextEdit="1"/>
          </p:cNvSpPr>
          <p:nvPr>
            <p:ph type="sldImg"/>
          </p:nvPr>
        </p:nvSpPr>
        <p:spPr>
          <a:xfrm>
            <a:off x="560388" y="428625"/>
            <a:ext cx="5813425" cy="4360863"/>
          </a:xfrm>
          <a:ln/>
        </p:spPr>
      </p:sp>
      <p:sp>
        <p:nvSpPr>
          <p:cNvPr id="203779" name="ノート プレースホルダ 2"/>
          <p:cNvSpPr>
            <a:spLocks noGrp="1"/>
          </p:cNvSpPr>
          <p:nvPr>
            <p:ph type="body" idx="1"/>
          </p:nvPr>
        </p:nvSpPr>
        <p:spPr>
          <a:xfrm>
            <a:off x="559570" y="4933156"/>
            <a:ext cx="5832648" cy="4536504"/>
          </a:xfrm>
        </p:spPr>
        <p:txBody>
          <a:bodyPr/>
          <a:lstStyle/>
          <a:p>
            <a:r>
              <a:rPr lang="ja-JP" altLang="en-US" dirty="0" smtClean="0">
                <a:latin typeface="Arial" pitchFamily="34" charset="0"/>
              </a:rPr>
              <a:t>社会では５年の情報産業の学習の際に、 </a:t>
            </a:r>
          </a:p>
          <a:p>
            <a:r>
              <a:rPr lang="ja-JP" altLang="en-US" dirty="0" smtClean="0">
                <a:latin typeface="Arial" pitchFamily="34" charset="0"/>
              </a:rPr>
              <a:t>＜クリック＞</a:t>
            </a:r>
          </a:p>
          <a:p>
            <a:r>
              <a:rPr lang="ja-JP" altLang="en-US" dirty="0" smtClean="0">
                <a:latin typeface="Arial" pitchFamily="34" charset="0"/>
              </a:rPr>
              <a:t>情報化の進展が国民の生活に大きな影響を与えていることを指導することになっています。</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スライド イメージ プレースホルダ 1"/>
          <p:cNvSpPr>
            <a:spLocks noGrp="1" noRot="1" noChangeAspect="1" noTextEdit="1"/>
          </p:cNvSpPr>
          <p:nvPr>
            <p:ph type="sldImg"/>
          </p:nvPr>
        </p:nvSpPr>
        <p:spPr>
          <a:xfrm>
            <a:off x="560388" y="428625"/>
            <a:ext cx="5813425" cy="4360863"/>
          </a:xfrm>
          <a:ln/>
        </p:spPr>
      </p:sp>
      <p:sp>
        <p:nvSpPr>
          <p:cNvPr id="204803" name="ノート プレースホルダ 2"/>
          <p:cNvSpPr>
            <a:spLocks noGrp="1"/>
          </p:cNvSpPr>
          <p:nvPr>
            <p:ph type="body" idx="1"/>
          </p:nvPr>
        </p:nvSpPr>
        <p:spPr>
          <a:xfrm>
            <a:off x="559570" y="4861148"/>
            <a:ext cx="5832648" cy="4608512"/>
          </a:xfrm>
        </p:spPr>
        <p:txBody>
          <a:bodyPr/>
          <a:lstStyle/>
          <a:p>
            <a:r>
              <a:rPr lang="ja-JP" altLang="en-US" dirty="0" smtClean="0">
                <a:latin typeface="Arial" pitchFamily="34" charset="0"/>
              </a:rPr>
              <a:t>道徳では</a:t>
            </a:r>
          </a:p>
          <a:p>
            <a:r>
              <a:rPr lang="ja-JP" altLang="en-US" dirty="0" smtClean="0">
                <a:latin typeface="Arial" pitchFamily="34" charset="0"/>
              </a:rPr>
              <a:t>＜クリック＞</a:t>
            </a:r>
          </a:p>
          <a:p>
            <a:r>
              <a:rPr lang="ja-JP" altLang="en-US" dirty="0" smtClean="0">
                <a:latin typeface="Arial" pitchFamily="34" charset="0"/>
              </a:rPr>
              <a:t> 「情報モラルに関する指導に留意すること」と明記されています。</a:t>
            </a:r>
            <a:endParaRPr lang="en-US" altLang="ja-JP" dirty="0" smtClean="0">
              <a:latin typeface="Arial" pitchFamily="34" charset="0"/>
            </a:endParaRPr>
          </a:p>
          <a:p>
            <a:r>
              <a:rPr lang="ja-JP" altLang="en-US" dirty="0" smtClean="0">
                <a:latin typeface="Arial" pitchFamily="34" charset="0"/>
              </a:rPr>
              <a:t>このことにより、すべての教師が道徳の時間に情報モラルを指導することになります。</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スライド イメージ プレースホルダ 1"/>
          <p:cNvSpPr>
            <a:spLocks noGrp="1" noRot="1" noChangeAspect="1" noTextEdit="1"/>
          </p:cNvSpPr>
          <p:nvPr>
            <p:ph type="sldImg"/>
          </p:nvPr>
        </p:nvSpPr>
        <p:spPr>
          <a:xfrm>
            <a:off x="560388" y="428625"/>
            <a:ext cx="5813425" cy="4360863"/>
          </a:xfrm>
          <a:ln/>
        </p:spPr>
      </p:sp>
      <p:sp>
        <p:nvSpPr>
          <p:cNvPr id="205827" name="ノート プレースホルダ 2"/>
          <p:cNvSpPr>
            <a:spLocks noGrp="1"/>
          </p:cNvSpPr>
          <p:nvPr>
            <p:ph type="body" idx="1"/>
          </p:nvPr>
        </p:nvSpPr>
        <p:spPr>
          <a:xfrm>
            <a:off x="559570" y="4933156"/>
            <a:ext cx="5832648" cy="4536504"/>
          </a:xfrm>
        </p:spPr>
        <p:txBody>
          <a:bodyPr/>
          <a:lstStyle/>
          <a:p>
            <a:r>
              <a:rPr lang="ja-JP" altLang="en-US" dirty="0" smtClean="0">
                <a:latin typeface="Arial" pitchFamily="34" charset="0"/>
              </a:rPr>
              <a:t>道徳の解説には</a:t>
            </a:r>
          </a:p>
          <a:p>
            <a:r>
              <a:rPr lang="ja-JP" altLang="en-US" dirty="0" smtClean="0">
                <a:latin typeface="Arial" pitchFamily="34" charset="0"/>
              </a:rPr>
              <a:t>＜クリック＞</a:t>
            </a:r>
          </a:p>
          <a:p>
            <a:r>
              <a:rPr lang="ja-JP" altLang="en-US" dirty="0" smtClean="0">
                <a:latin typeface="Arial" pitchFamily="34" charset="0"/>
              </a:rPr>
              <a:t> ①情報モラルにかかわる題材を生かす、 </a:t>
            </a:r>
          </a:p>
          <a:p>
            <a:r>
              <a:rPr lang="ja-JP" altLang="en-US" dirty="0" smtClean="0">
                <a:latin typeface="Arial" pitchFamily="34" charset="0"/>
              </a:rPr>
              <a:t>＜クリック＞ </a:t>
            </a:r>
          </a:p>
          <a:p>
            <a:r>
              <a:rPr lang="ja-JP" altLang="en-US" dirty="0" smtClean="0">
                <a:latin typeface="Arial" pitchFamily="34" charset="0"/>
              </a:rPr>
              <a:t>②コンピュータによる疑似体験を授業の一部に取り入れる、</a:t>
            </a:r>
          </a:p>
          <a:p>
            <a:r>
              <a:rPr lang="ja-JP" altLang="en-US" dirty="0" smtClean="0">
                <a:latin typeface="Arial" pitchFamily="34" charset="0"/>
              </a:rPr>
              <a:t> ＜クリック＞</a:t>
            </a:r>
          </a:p>
          <a:p>
            <a:r>
              <a:rPr lang="ja-JP" altLang="en-US" dirty="0" smtClean="0">
                <a:latin typeface="Arial" pitchFamily="34" charset="0"/>
              </a:rPr>
              <a:t> ③児童の生活体験の中の情報モラルにかかわる体験を想起させる、の３点が指導上の工夫として取り上げられています。</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スライド イメージ プレースホルダ 1"/>
          <p:cNvSpPr>
            <a:spLocks noGrp="1" noRot="1" noChangeAspect="1" noTextEdit="1"/>
          </p:cNvSpPr>
          <p:nvPr>
            <p:ph type="sldImg"/>
          </p:nvPr>
        </p:nvSpPr>
        <p:spPr>
          <a:xfrm>
            <a:off x="560388" y="428625"/>
            <a:ext cx="5813425" cy="4360863"/>
          </a:xfrm>
          <a:ln/>
        </p:spPr>
      </p:sp>
      <p:sp>
        <p:nvSpPr>
          <p:cNvPr id="206851" name="ノート プレースホルダ 2"/>
          <p:cNvSpPr>
            <a:spLocks noGrp="1"/>
          </p:cNvSpPr>
          <p:nvPr>
            <p:ph type="body" idx="1"/>
          </p:nvPr>
        </p:nvSpPr>
        <p:spPr>
          <a:xfrm>
            <a:off x="559570" y="5005164"/>
            <a:ext cx="5832648" cy="4464496"/>
          </a:xfrm>
        </p:spPr>
        <p:txBody>
          <a:bodyPr/>
          <a:lstStyle/>
          <a:p>
            <a:r>
              <a:rPr lang="ja-JP" altLang="en-US" dirty="0" smtClean="0">
                <a:solidFill>
                  <a:srgbClr val="000000"/>
                </a:solidFill>
                <a:latin typeface="Arial" pitchFamily="34" charset="0"/>
              </a:rPr>
              <a:t>また、道徳の時間の留意点として「</a:t>
            </a:r>
            <a:r>
              <a:rPr lang="ja-JP" altLang="en-US" dirty="0" smtClean="0">
                <a:latin typeface="Arial" pitchFamily="34" charset="0"/>
              </a:rPr>
              <a:t>解説」には</a:t>
            </a:r>
            <a:r>
              <a:rPr lang="ja-JP" altLang="en-US" dirty="0" smtClean="0">
                <a:solidFill>
                  <a:srgbClr val="000000"/>
                </a:solidFill>
                <a:latin typeface="Arial" pitchFamily="34" charset="0"/>
              </a:rPr>
              <a:t>「道徳の時間は，道徳的価値の自覚及び自己の生き方についての考えを深めることを通して道徳的実践力を育成する時間であるとの特質を踏まえ，例えば，情報機器の使い方やインターネットの操作，危険回避の方法やその際の行動の具体的な練習を行うことにその主眼をおくのではないことに留意する必要がある。」と書かれています。</a:t>
            </a:r>
            <a:endParaRPr lang="en-US" altLang="ja-JP" dirty="0" smtClean="0">
              <a:solidFill>
                <a:srgbClr val="000000"/>
              </a:solidFill>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スライド イメージ プレースホルダ 1"/>
          <p:cNvSpPr>
            <a:spLocks noGrp="1" noRot="1" noChangeAspect="1" noTextEdit="1"/>
          </p:cNvSpPr>
          <p:nvPr>
            <p:ph type="sldImg"/>
          </p:nvPr>
        </p:nvSpPr>
        <p:spPr>
          <a:xfrm>
            <a:off x="560388" y="428625"/>
            <a:ext cx="5813425" cy="4360863"/>
          </a:xfrm>
          <a:ln/>
        </p:spPr>
      </p:sp>
      <p:sp>
        <p:nvSpPr>
          <p:cNvPr id="207875" name="ノート プレースホルダ 2"/>
          <p:cNvSpPr>
            <a:spLocks noGrp="1"/>
          </p:cNvSpPr>
          <p:nvPr>
            <p:ph type="body" idx="1"/>
          </p:nvPr>
        </p:nvSpPr>
        <p:spPr>
          <a:xfrm>
            <a:off x="559570" y="4933156"/>
            <a:ext cx="5832648" cy="4536504"/>
          </a:xfrm>
        </p:spPr>
        <p:txBody>
          <a:bodyPr/>
          <a:lstStyle/>
          <a:p>
            <a:r>
              <a:rPr lang="ja-JP" altLang="en-US" dirty="0" smtClean="0">
                <a:latin typeface="Arial" pitchFamily="34" charset="0"/>
              </a:rPr>
              <a:t>「総合的な学習の時間」にも</a:t>
            </a:r>
          </a:p>
          <a:p>
            <a:r>
              <a:rPr lang="ja-JP" altLang="en-US" dirty="0" smtClean="0">
                <a:latin typeface="Arial" pitchFamily="34" charset="0"/>
              </a:rPr>
              <a:t>＜クリック＞</a:t>
            </a:r>
          </a:p>
          <a:p>
            <a:r>
              <a:rPr lang="ja-JP" altLang="en-US" dirty="0" smtClean="0">
                <a:latin typeface="Arial" pitchFamily="34" charset="0"/>
              </a:rPr>
              <a:t> 「</a:t>
            </a:r>
            <a:r>
              <a:rPr lang="ja-JP" altLang="ja-JP" dirty="0" smtClean="0">
                <a:latin typeface="Arial" pitchFamily="34" charset="0"/>
              </a:rPr>
              <a:t>情報が日常生活や社会に与える影響を考えたりするなどの学習活動が行われるようにすること」</a:t>
            </a:r>
            <a:r>
              <a:rPr lang="ja-JP" altLang="en-US" dirty="0" smtClean="0">
                <a:latin typeface="Arial" pitchFamily="34" charset="0"/>
              </a:rPr>
              <a:t>と書かれています。</a:t>
            </a:r>
            <a:endParaRPr lang="en-US" altLang="ja-JP"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スライド イメージ プレースホルダ 1"/>
          <p:cNvSpPr>
            <a:spLocks noGrp="1" noRot="1" noChangeAspect="1" noTextEdit="1"/>
          </p:cNvSpPr>
          <p:nvPr>
            <p:ph type="sldImg"/>
          </p:nvPr>
        </p:nvSpPr>
        <p:spPr>
          <a:xfrm>
            <a:off x="560388" y="428625"/>
            <a:ext cx="5813425" cy="4360863"/>
          </a:xfrm>
          <a:ln/>
        </p:spPr>
      </p:sp>
      <p:sp>
        <p:nvSpPr>
          <p:cNvPr id="208899" name="ノート プレースホルダ 2"/>
          <p:cNvSpPr>
            <a:spLocks noGrp="1"/>
          </p:cNvSpPr>
          <p:nvPr>
            <p:ph type="body" idx="1"/>
          </p:nvPr>
        </p:nvSpPr>
        <p:spPr>
          <a:xfrm>
            <a:off x="559570" y="4933156"/>
            <a:ext cx="5832648" cy="4536504"/>
          </a:xfrm>
        </p:spPr>
        <p:txBody>
          <a:bodyPr/>
          <a:lstStyle/>
          <a:p>
            <a:r>
              <a:rPr lang="ja-JP" altLang="en-US" dirty="0" smtClean="0">
                <a:latin typeface="Arial" pitchFamily="34" charset="0"/>
              </a:rPr>
              <a:t>特別活動の「学級活動」の解説にも</a:t>
            </a:r>
          </a:p>
          <a:p>
            <a:r>
              <a:rPr lang="ja-JP" altLang="en-US" dirty="0" smtClean="0">
                <a:latin typeface="Arial" pitchFamily="34" charset="0"/>
              </a:rPr>
              <a:t>＜クリック＞</a:t>
            </a:r>
          </a:p>
          <a:p>
            <a:r>
              <a:rPr lang="ja-JP" altLang="en-US" dirty="0" smtClean="0">
                <a:latin typeface="Arial" pitchFamily="34" charset="0"/>
              </a:rPr>
              <a:t> 「情報モラルに関する指導」という記述が見られます。</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スライド イメージ プレースホルダ 1"/>
          <p:cNvSpPr>
            <a:spLocks noGrp="1" noRot="1" noChangeAspect="1" noTextEdit="1"/>
          </p:cNvSpPr>
          <p:nvPr>
            <p:ph type="sldImg"/>
          </p:nvPr>
        </p:nvSpPr>
        <p:spPr>
          <a:xfrm>
            <a:off x="560388" y="428625"/>
            <a:ext cx="5813425" cy="4360863"/>
          </a:xfrm>
          <a:ln/>
        </p:spPr>
      </p:sp>
      <p:sp>
        <p:nvSpPr>
          <p:cNvPr id="209923" name="ノート プレースホルダ 2"/>
          <p:cNvSpPr>
            <a:spLocks noGrp="1"/>
          </p:cNvSpPr>
          <p:nvPr>
            <p:ph type="body" idx="1"/>
          </p:nvPr>
        </p:nvSpPr>
        <p:spPr>
          <a:xfrm>
            <a:off x="559570" y="4933156"/>
            <a:ext cx="5904656" cy="4536504"/>
          </a:xfrm>
        </p:spPr>
        <p:txBody>
          <a:bodyPr/>
          <a:lstStyle/>
          <a:p>
            <a:r>
              <a:rPr lang="ja-JP" altLang="en-US" dirty="0" smtClean="0">
                <a:latin typeface="Arial" pitchFamily="34" charset="0"/>
              </a:rPr>
              <a:t>以上見てきたように、小学校学習指導要領の国語、社会、道徳、特別活動（学級活動）には情報モラルの学習活動が記載されています</a:t>
            </a:r>
            <a:endParaRPr lang="en-US" altLang="ja-JP" dirty="0" smtClean="0">
              <a:latin typeface="Arial" pitchFamily="34" charset="0"/>
            </a:endParaRPr>
          </a:p>
          <a:p>
            <a:r>
              <a:rPr lang="ja-JP" altLang="en-US" dirty="0" smtClean="0">
                <a:latin typeface="Arial" pitchFamily="34" charset="0"/>
              </a:rPr>
              <a:t>また「総合的な学習の時間」は各教科等を横断したり総合化したりする探究活動を行うものとされていますので情報モラルを指導することが可能です</a:t>
            </a:r>
            <a:endParaRPr lang="en-US" altLang="ja-JP" dirty="0" smtClean="0">
              <a:latin typeface="Arial" pitchFamily="34" charset="0"/>
            </a:endParaRPr>
          </a:p>
          <a:p>
            <a:r>
              <a:rPr lang="ja-JP" altLang="en-US" dirty="0" smtClean="0">
                <a:latin typeface="Arial" pitchFamily="34" charset="0"/>
              </a:rPr>
              <a:t>これらの教科や領域が小学校における情報モラル指導の骨格になります</a:t>
            </a:r>
            <a:endParaRPr lang="en-US" altLang="ja-JP" dirty="0" smtClean="0">
              <a:latin typeface="Arial" pitchFamily="34" charset="0"/>
            </a:endParaRPr>
          </a:p>
          <a:p>
            <a:r>
              <a:rPr lang="ja-JP" altLang="en-US" dirty="0" smtClean="0">
                <a:latin typeface="Arial" pitchFamily="34" charset="0"/>
              </a:rPr>
              <a:t>さらに他の教科や学校全体の教育活動をこれらの骨格に肉付けして、情報モラルを指導することになります</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スライド イメージ プレースホルダ 1"/>
          <p:cNvSpPr>
            <a:spLocks noGrp="1" noRot="1" noChangeAspect="1" noTextEdit="1"/>
          </p:cNvSpPr>
          <p:nvPr>
            <p:ph type="sldImg"/>
          </p:nvPr>
        </p:nvSpPr>
        <p:spPr>
          <a:ln/>
        </p:spPr>
      </p:sp>
      <p:sp>
        <p:nvSpPr>
          <p:cNvPr id="222211" name="ノート プレースホルダ 2"/>
          <p:cNvSpPr>
            <a:spLocks noGrp="1"/>
          </p:cNvSpPr>
          <p:nvPr>
            <p:ph type="body" idx="1"/>
          </p:nvPr>
        </p:nvSpPr>
        <p:spPr/>
        <p:txBody>
          <a:bodyPr/>
          <a:lstStyle/>
          <a:p>
            <a:r>
              <a:rPr lang="ja-JP" altLang="en-US" smtClean="0">
                <a:latin typeface="Arial" pitchFamily="34" charset="0"/>
              </a:rPr>
              <a:t>今まで見てきた中学校学習指導要領の記載内容から、国語、社会、音楽、美術、保健体育、技術・家庭科、道徳、特別活動（学級活動）では情報モラルを取り扱うことになります</a:t>
            </a:r>
            <a:endParaRPr lang="en-US" altLang="ja-JP" smtClean="0">
              <a:latin typeface="Arial" pitchFamily="34" charset="0"/>
            </a:endParaRPr>
          </a:p>
          <a:p>
            <a:r>
              <a:rPr lang="ja-JP" altLang="en-US" smtClean="0">
                <a:latin typeface="Arial" pitchFamily="34" charset="0"/>
              </a:rPr>
              <a:t>また「総合的な学習の時間」は各教科等を横断したり総合化したりする探究活動を行うものとされていますので情報モラルを指導することが可能です</a:t>
            </a:r>
            <a:endParaRPr lang="en-US" altLang="ja-JP" smtClean="0">
              <a:latin typeface="Arial" pitchFamily="34" charset="0"/>
            </a:endParaRPr>
          </a:p>
          <a:p>
            <a:r>
              <a:rPr lang="ja-JP" altLang="en-US" smtClean="0">
                <a:latin typeface="Arial" pitchFamily="34" charset="0"/>
              </a:rPr>
              <a:t>これらの教科や領域が中学校における情報モラル指導の骨格になります</a:t>
            </a:r>
          </a:p>
          <a:p>
            <a:r>
              <a:rPr lang="ja-JP" altLang="en-US" smtClean="0">
                <a:latin typeface="Arial" pitchFamily="34" charset="0"/>
              </a:rPr>
              <a:t>さらに他の教科や学校全体の教育活動を通して、情報モラルを指導しなければなりません</a:t>
            </a:r>
          </a:p>
          <a:p>
            <a:endParaRPr lang="ja-JP" alt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スライド イメージ プレースホルダ 1"/>
          <p:cNvSpPr>
            <a:spLocks noGrp="1" noRot="1" noChangeAspect="1" noTextEdit="1"/>
          </p:cNvSpPr>
          <p:nvPr>
            <p:ph type="sldImg"/>
          </p:nvPr>
        </p:nvSpPr>
        <p:spPr>
          <a:ln/>
        </p:spPr>
      </p:sp>
      <p:sp>
        <p:nvSpPr>
          <p:cNvPr id="240643" name="ノート プレースホルダ 2"/>
          <p:cNvSpPr>
            <a:spLocks noGrp="1"/>
          </p:cNvSpPr>
          <p:nvPr>
            <p:ph type="body" idx="1"/>
          </p:nvPr>
        </p:nvSpPr>
        <p:spPr/>
        <p:txBody>
          <a:bodyPr/>
          <a:lstStyle/>
          <a:p>
            <a:r>
              <a:rPr lang="ja-JP" altLang="en-US" smtClean="0">
                <a:latin typeface="Arial" pitchFamily="34" charset="0"/>
              </a:rPr>
              <a:t>このように高等学校学習指導要領では、国語、地歴・公民、音楽、美術・芸術、保健体育、情報、特別活動（ホームルーム活動）に情報モラルの学習活動が記載されています</a:t>
            </a:r>
            <a:endParaRPr lang="en-US" altLang="ja-JP" smtClean="0">
              <a:latin typeface="Arial" pitchFamily="34" charset="0"/>
            </a:endParaRPr>
          </a:p>
          <a:p>
            <a:r>
              <a:rPr lang="ja-JP" altLang="en-US" smtClean="0">
                <a:latin typeface="Arial" pitchFamily="34" charset="0"/>
              </a:rPr>
              <a:t>また「総合的な学習の時間」は各教科等を横断したり総合化したりする探究活動を行うものとされていますので情報モラルを指導することが可能です</a:t>
            </a:r>
            <a:endParaRPr lang="en-US" altLang="ja-JP" smtClean="0">
              <a:latin typeface="Arial" pitchFamily="34" charset="0"/>
            </a:endParaRPr>
          </a:p>
          <a:p>
            <a:r>
              <a:rPr lang="ja-JP" altLang="en-US" smtClean="0">
                <a:latin typeface="Arial" pitchFamily="34" charset="0"/>
              </a:rPr>
              <a:t>これらの教科や領域が高等学校における情報モラル指導の骨格になります</a:t>
            </a:r>
          </a:p>
          <a:p>
            <a:r>
              <a:rPr lang="ja-JP" altLang="en-US" smtClean="0">
                <a:latin typeface="Arial" pitchFamily="34" charset="0"/>
              </a:rPr>
              <a:t>さらに他の教科や学校全体の教育活動を通して、情報モラルを指導することになります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63607">
              <a:defRPr kumimoji="1">
                <a:solidFill>
                  <a:schemeClr val="tx1"/>
                </a:solidFill>
                <a:latin typeface="Corbel" pitchFamily="34" charset="0"/>
                <a:ea typeface="HGｺﾞｼｯｸM" pitchFamily="49" charset="-128"/>
              </a:defRPr>
            </a:lvl1pPr>
            <a:lvl2pPr marL="736189" indent="-283150" defTabSz="863607">
              <a:defRPr kumimoji="1">
                <a:solidFill>
                  <a:schemeClr val="tx1"/>
                </a:solidFill>
                <a:latin typeface="Corbel" pitchFamily="34" charset="0"/>
                <a:ea typeface="HGｺﾞｼｯｸM" pitchFamily="49" charset="-128"/>
              </a:defRPr>
            </a:lvl2pPr>
            <a:lvl3pPr marL="1132599" indent="-226520" defTabSz="863607">
              <a:defRPr kumimoji="1">
                <a:solidFill>
                  <a:schemeClr val="tx1"/>
                </a:solidFill>
                <a:latin typeface="Corbel" pitchFamily="34" charset="0"/>
                <a:ea typeface="HGｺﾞｼｯｸM" pitchFamily="49" charset="-128"/>
              </a:defRPr>
            </a:lvl3pPr>
            <a:lvl4pPr marL="1585638" indent="-226520" defTabSz="863607">
              <a:defRPr kumimoji="1">
                <a:solidFill>
                  <a:schemeClr val="tx1"/>
                </a:solidFill>
                <a:latin typeface="Corbel" pitchFamily="34" charset="0"/>
                <a:ea typeface="HGｺﾞｼｯｸM" pitchFamily="49" charset="-128"/>
              </a:defRPr>
            </a:lvl4pPr>
            <a:lvl5pPr marL="2038678" indent="-226520" defTabSz="863607">
              <a:defRPr kumimoji="1">
                <a:solidFill>
                  <a:schemeClr val="tx1"/>
                </a:solidFill>
                <a:latin typeface="Corbel" pitchFamily="34" charset="0"/>
                <a:ea typeface="HGｺﾞｼｯｸM" pitchFamily="49" charset="-128"/>
              </a:defRPr>
            </a:lvl5pPr>
            <a:lvl6pPr marL="2491717" indent="-226520" defTabSz="863607" fontAlgn="base">
              <a:spcBef>
                <a:spcPct val="0"/>
              </a:spcBef>
              <a:spcAft>
                <a:spcPct val="0"/>
              </a:spcAft>
              <a:defRPr kumimoji="1">
                <a:solidFill>
                  <a:schemeClr val="tx1"/>
                </a:solidFill>
                <a:latin typeface="Corbel" pitchFamily="34" charset="0"/>
                <a:ea typeface="HGｺﾞｼｯｸM" pitchFamily="49" charset="-128"/>
              </a:defRPr>
            </a:lvl6pPr>
            <a:lvl7pPr marL="2944757" indent="-226520" defTabSz="863607" fontAlgn="base">
              <a:spcBef>
                <a:spcPct val="0"/>
              </a:spcBef>
              <a:spcAft>
                <a:spcPct val="0"/>
              </a:spcAft>
              <a:defRPr kumimoji="1">
                <a:solidFill>
                  <a:schemeClr val="tx1"/>
                </a:solidFill>
                <a:latin typeface="Corbel" pitchFamily="34" charset="0"/>
                <a:ea typeface="HGｺﾞｼｯｸM" pitchFamily="49" charset="-128"/>
              </a:defRPr>
            </a:lvl7pPr>
            <a:lvl8pPr marL="3397796" indent="-226520" defTabSz="863607" fontAlgn="base">
              <a:spcBef>
                <a:spcPct val="0"/>
              </a:spcBef>
              <a:spcAft>
                <a:spcPct val="0"/>
              </a:spcAft>
              <a:defRPr kumimoji="1">
                <a:solidFill>
                  <a:schemeClr val="tx1"/>
                </a:solidFill>
                <a:latin typeface="Corbel" pitchFamily="34" charset="0"/>
                <a:ea typeface="HGｺﾞｼｯｸM" pitchFamily="49" charset="-128"/>
              </a:defRPr>
            </a:lvl8pPr>
            <a:lvl9pPr marL="3850836" indent="-226520" defTabSz="863607"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C3050E9F-ECE0-451E-8BF6-79501C8CD10C}" type="slidenum">
              <a:rPr lang="en-US" altLang="ja-JP">
                <a:latin typeface="Arial" pitchFamily="34" charset="0"/>
                <a:ea typeface="ＭＳ Ｐゴシック" pitchFamily="50" charset="-128"/>
              </a:rPr>
              <a:pPr fontAlgn="base">
                <a:spcBef>
                  <a:spcPct val="0"/>
                </a:spcBef>
                <a:spcAft>
                  <a:spcPct val="0"/>
                </a:spcAft>
              </a:pPr>
              <a:t>13</a:t>
            </a:fld>
            <a:endParaRPr lang="en-US" altLang="ja-JP">
              <a:latin typeface="Arial" pitchFamily="34" charset="0"/>
              <a:ea typeface="ＭＳ Ｐゴシック" pitchFamily="50" charset="-128"/>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スライド イメージ プレースホルダ 1"/>
          <p:cNvSpPr>
            <a:spLocks noGrp="1" noRot="1" noChangeAspect="1" noTextEdit="1"/>
          </p:cNvSpPr>
          <p:nvPr>
            <p:ph type="sldImg"/>
          </p:nvPr>
        </p:nvSpPr>
        <p:spPr>
          <a:ln/>
        </p:spPr>
      </p:sp>
      <p:sp>
        <p:nvSpPr>
          <p:cNvPr id="285699" name="ノート プレースホルダ 2"/>
          <p:cNvSpPr>
            <a:spLocks noGrp="1"/>
          </p:cNvSpPr>
          <p:nvPr>
            <p:ph type="body" idx="1"/>
          </p:nvPr>
        </p:nvSpPr>
        <p:spPr/>
        <p:txBody>
          <a:bodyPr/>
          <a:lstStyle/>
          <a:p>
            <a:r>
              <a:rPr lang="ja-JP" altLang="en-US" smtClean="0">
                <a:latin typeface="Arial" pitchFamily="34" charset="0"/>
              </a:rPr>
              <a:t>次に問題発生時の対応について説明します。</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スライド イメージ プレースホルダ 1"/>
          <p:cNvSpPr>
            <a:spLocks noGrp="1" noRot="1" noChangeAspect="1" noTextEdit="1"/>
          </p:cNvSpPr>
          <p:nvPr>
            <p:ph type="sldImg"/>
          </p:nvPr>
        </p:nvSpPr>
        <p:spPr>
          <a:ln/>
        </p:spPr>
      </p:sp>
      <p:sp>
        <p:nvSpPr>
          <p:cNvPr id="241667" name="ノート プレースホルダ 2"/>
          <p:cNvSpPr>
            <a:spLocks noGrp="1"/>
          </p:cNvSpPr>
          <p:nvPr>
            <p:ph type="body" idx="1"/>
          </p:nvPr>
        </p:nvSpPr>
        <p:spPr/>
        <p:txBody>
          <a:bodyPr/>
          <a:lstStyle/>
          <a:p>
            <a:r>
              <a:rPr lang="ja-JP" altLang="en-US" smtClean="0">
                <a:latin typeface="ＭＳ Ｐ明朝" pitchFamily="18" charset="-128"/>
              </a:rPr>
              <a:t>では次に、どのような学習活動をすればよいか見ていきましょう</a:t>
            </a:r>
            <a:endParaRPr lang="en-US" altLang="ja-JP" smtClean="0">
              <a:latin typeface="ＭＳ Ｐ明朝" pitchFamily="18" charset="-128"/>
            </a:endParaRPr>
          </a:p>
          <a:p>
            <a:r>
              <a:rPr lang="ja-JP" altLang="en-US" smtClean="0">
                <a:latin typeface="ＭＳ Ｐ明朝" pitchFamily="18" charset="-128"/>
              </a:rPr>
              <a:t>文部科学省　国立教育政策研究所では、新学習指導要領での情報モラル教育を具現化するため「</a:t>
            </a:r>
            <a:r>
              <a:rPr lang="ja-JP" altLang="en-US" smtClean="0">
                <a:latin typeface="Arial" pitchFamily="34" charset="0"/>
              </a:rPr>
              <a:t>情報モラル教育実践ガイダンス」を作成しました</a:t>
            </a:r>
            <a:endParaRPr lang="en-US" altLang="ja-JP" smtClean="0">
              <a:latin typeface="Arial" pitchFamily="34" charset="0"/>
            </a:endParaRPr>
          </a:p>
          <a:p>
            <a:r>
              <a:rPr lang="ja-JP" altLang="en-US" smtClean="0">
                <a:latin typeface="Arial" pitchFamily="34" charset="0"/>
              </a:rPr>
              <a:t>ここには、</a:t>
            </a:r>
            <a:r>
              <a:rPr lang="ja-JP" altLang="en-US" smtClean="0">
                <a:latin typeface="ＭＳ Ｐ明朝" pitchFamily="18" charset="-128"/>
              </a:rPr>
              <a:t>それぞれの小・中学校で情報モラル教育を実施する手順やその際の配慮事項、情報モラル教育を無理なく確実に進めていけるようにするためのチェックリスト、実際の授業の進め方がわかる指導例などが書かれています</a:t>
            </a:r>
          </a:p>
          <a:p>
            <a:endParaRPr lang="ja-JP" altLang="en-US" smtClean="0">
              <a:latin typeface="ＭＳ Ｐ明朝" pitchFamily="1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スライド イメージ プレースホルダ 1"/>
          <p:cNvSpPr>
            <a:spLocks noGrp="1" noRot="1" noChangeAspect="1" noTextEdit="1"/>
          </p:cNvSpPr>
          <p:nvPr>
            <p:ph type="sldImg"/>
          </p:nvPr>
        </p:nvSpPr>
        <p:spPr>
          <a:ln/>
        </p:spPr>
      </p:sp>
      <p:sp>
        <p:nvSpPr>
          <p:cNvPr id="242691" name="ノート プレースホルダ 2"/>
          <p:cNvSpPr>
            <a:spLocks noGrp="1"/>
          </p:cNvSpPr>
          <p:nvPr>
            <p:ph type="body" idx="1"/>
          </p:nvPr>
        </p:nvSpPr>
        <p:spPr/>
        <p:txBody>
          <a:bodyPr/>
          <a:lstStyle/>
          <a:p>
            <a:pPr>
              <a:spcBef>
                <a:spcPct val="20000"/>
              </a:spcBef>
            </a:pPr>
            <a:r>
              <a:rPr lang="ja-JP" altLang="en-US" dirty="0" smtClean="0">
                <a:latin typeface="ＭＳ Ｐゴシック" pitchFamily="50" charset="-128"/>
              </a:rPr>
              <a:t>・このチェックリストは、「情報モラル指導モデルカリキュラム表」を改訂して作成したものです。</a:t>
            </a:r>
          </a:p>
          <a:p>
            <a:pPr>
              <a:spcBef>
                <a:spcPct val="20000"/>
              </a:spcBef>
            </a:pPr>
            <a:r>
              <a:rPr lang="ja-JP" altLang="en-US" dirty="0" smtClean="0">
                <a:latin typeface="ＭＳ Ｐゴシック" pitchFamily="50" charset="-128"/>
              </a:rPr>
              <a:t>・これを利用することで</a:t>
            </a:r>
            <a:r>
              <a:rPr lang="en-US" altLang="ja-JP" dirty="0" smtClean="0">
                <a:latin typeface="ＭＳ Ｐゴシック" pitchFamily="50" charset="-128"/>
              </a:rPr>
              <a:t>, </a:t>
            </a:r>
            <a:r>
              <a:rPr lang="ja-JP" altLang="en-US" dirty="0" smtClean="0">
                <a:latin typeface="ＭＳ Ｐゴシック" pitchFamily="50" charset="-128"/>
              </a:rPr>
              <a:t>小・中学校において系統的な情報モラル指導を展開するための見通しを立てることができます。</a:t>
            </a:r>
          </a:p>
          <a:p>
            <a:pPr>
              <a:spcBef>
                <a:spcPct val="20000"/>
              </a:spcBef>
            </a:pPr>
            <a:r>
              <a:rPr lang="ja-JP" altLang="en-US" dirty="0" smtClean="0">
                <a:latin typeface="ＭＳ Ｐゴシック" pitchFamily="50" charset="-128"/>
              </a:rPr>
              <a:t>・また</a:t>
            </a:r>
            <a:r>
              <a:rPr lang="en-US" altLang="ja-JP" dirty="0" smtClean="0">
                <a:latin typeface="ＭＳ Ｐゴシック" pitchFamily="50" charset="-128"/>
              </a:rPr>
              <a:t>, </a:t>
            </a:r>
            <a:r>
              <a:rPr lang="ja-JP" altLang="en-US" dirty="0" smtClean="0">
                <a:latin typeface="ＭＳ Ｐゴシック" pitchFamily="50" charset="-128"/>
              </a:rPr>
              <a:t>授業で取り組んだ指導事項をチェックすることで</a:t>
            </a:r>
            <a:r>
              <a:rPr lang="en-US" altLang="ja-JP" dirty="0" smtClean="0">
                <a:latin typeface="ＭＳ Ｐゴシック" pitchFamily="50" charset="-128"/>
              </a:rPr>
              <a:t>, </a:t>
            </a:r>
            <a:r>
              <a:rPr lang="ja-JP" altLang="en-US" dirty="0" smtClean="0">
                <a:latin typeface="ＭＳ Ｐゴシック" pitchFamily="50" charset="-128"/>
              </a:rPr>
              <a:t>次へのステップに役立てることができます。</a:t>
            </a:r>
          </a:p>
          <a:p>
            <a:pPr>
              <a:spcBef>
                <a:spcPct val="20000"/>
              </a:spcBef>
            </a:pPr>
            <a:r>
              <a:rPr lang="ja-JP" altLang="en-US" dirty="0" smtClean="0">
                <a:latin typeface="ＭＳ Ｐゴシック" pitchFamily="50" charset="-128"/>
              </a:rPr>
              <a:t>・情報モラル指導が可能な各教科等を表中に記載してあるので</a:t>
            </a:r>
            <a:r>
              <a:rPr lang="en-US" altLang="ja-JP" dirty="0" smtClean="0">
                <a:latin typeface="ＭＳ Ｐゴシック" pitchFamily="50" charset="-128"/>
              </a:rPr>
              <a:t>, </a:t>
            </a:r>
            <a:r>
              <a:rPr lang="ja-JP" altLang="en-US" dirty="0" smtClean="0">
                <a:latin typeface="ＭＳ Ｐゴシック" pitchFamily="50" charset="-128"/>
              </a:rPr>
              <a:t>どの教科で取り組めばよいかが</a:t>
            </a:r>
            <a:r>
              <a:rPr lang="en-US" altLang="ja-JP" dirty="0" smtClean="0">
                <a:latin typeface="ＭＳ Ｐゴシック" pitchFamily="50" charset="-128"/>
              </a:rPr>
              <a:t>, </a:t>
            </a:r>
            <a:r>
              <a:rPr lang="ja-JP" altLang="en-US" dirty="0" smtClean="0">
                <a:latin typeface="ＭＳ Ｐゴシック" pitchFamily="50" charset="-128"/>
              </a:rPr>
              <a:t>一目でわかるようになっています。</a:t>
            </a:r>
          </a:p>
          <a:p>
            <a:pPr>
              <a:spcBef>
                <a:spcPct val="20000"/>
              </a:spcBef>
            </a:pPr>
            <a:r>
              <a:rPr lang="ja-JP" altLang="en-US" dirty="0" smtClean="0">
                <a:latin typeface="ＭＳ Ｐゴシック" pitchFamily="50" charset="-128"/>
              </a:rPr>
              <a:t>・また「</a:t>
            </a:r>
            <a:r>
              <a:rPr lang="en-US" altLang="ja-JP" dirty="0" smtClean="0">
                <a:latin typeface="ＭＳ Ｐゴシック" pitchFamily="50" charset="-128"/>
              </a:rPr>
              <a:t>, </a:t>
            </a:r>
            <a:r>
              <a:rPr lang="ja-JP" altLang="en-US" dirty="0" smtClean="0">
                <a:latin typeface="ＭＳ Ｐゴシック" pitchFamily="50" charset="-128"/>
              </a:rPr>
              <a:t>指導可能な教科等の例」欄にある各教科等名の脇に数字で示した掲載資料ページに</a:t>
            </a:r>
            <a:r>
              <a:rPr lang="en-US" altLang="ja-JP" dirty="0" smtClean="0">
                <a:latin typeface="ＭＳ Ｐゴシック" pitchFamily="50" charset="-128"/>
              </a:rPr>
              <a:t>,</a:t>
            </a:r>
            <a:r>
              <a:rPr lang="ja-JP" altLang="en-US" dirty="0" smtClean="0">
                <a:latin typeface="ＭＳ Ｐゴシック" pitchFamily="50" charset="-128"/>
              </a:rPr>
              <a:t>具体的な指導例が示されています。これら指導例を参考にして授業を実施することができます。</a:t>
            </a:r>
          </a:p>
          <a:p>
            <a:pPr>
              <a:spcBef>
                <a:spcPct val="0"/>
              </a:spcBef>
            </a:pPr>
            <a:endParaRPr lang="en-US" altLang="ja-JP" dirty="0" smtClean="0">
              <a:latin typeface="ＭＳ Ｐゴシック" pitchFamily="50" charset="-128"/>
            </a:endParaRPr>
          </a:p>
          <a:p>
            <a:pPr>
              <a:spcBef>
                <a:spcPct val="0"/>
              </a:spcBef>
            </a:pPr>
            <a:r>
              <a:rPr lang="ja-JP" altLang="en-US" dirty="0" smtClean="0">
                <a:latin typeface="ＭＳ Ｐゴシック" pitchFamily="50" charset="-128"/>
              </a:rPr>
              <a:t>このチェックリストを活用することにより、情報モラルに関する年間指導計画を各学校独自の書式で作成しなくてもすむように工夫しています。また、ある学年に対する指導の状況を入学時から卒業時まで</a:t>
            </a:r>
            <a:r>
              <a:rPr lang="en-US" altLang="ja-JP" dirty="0" smtClean="0">
                <a:latin typeface="ＭＳ Ｐゴシック" pitchFamily="50" charset="-128"/>
              </a:rPr>
              <a:t>1</a:t>
            </a:r>
            <a:r>
              <a:rPr lang="ja-JP" altLang="en-US" dirty="0" smtClean="0">
                <a:latin typeface="ＭＳ Ｐゴシック" pitchFamily="50" charset="-128"/>
              </a:rPr>
              <a:t>枚のリストに記入していくことにも活用できます。</a:t>
            </a:r>
            <a:endParaRPr lang="en-US" altLang="ja-JP" dirty="0" smtClean="0">
              <a:latin typeface="ＭＳ Ｐゴシック" pitchFamily="50" charset="-128"/>
            </a:endParaRPr>
          </a:p>
          <a:p>
            <a:pPr>
              <a:spcBef>
                <a:spcPct val="0"/>
              </a:spcBef>
            </a:pPr>
            <a:r>
              <a:rPr lang="ja-JP" altLang="en-US" dirty="0" smtClean="0">
                <a:latin typeface="ＭＳ Ｐゴシック" pitchFamily="50" charset="-128"/>
              </a:rPr>
              <a:t>このファイルは、「主な指導内容・学習活動・単元（題材）名等」に十分なスペースを取ったり、各学校で必要と考えられる箇所のみ印刷できるように印刷設定したりするなど、「情報モラル教育実践ガイダンス」の該当ページとは多少異なる設定にしています。各学校で適宜アレンジして十分ご活用ください。 </a:t>
            </a:r>
            <a:endParaRPr lang="en-US" altLang="ja-JP" dirty="0" smtClean="0">
              <a:latin typeface="ＭＳ Ｐゴシック" pitchFamily="50" charset="-128"/>
            </a:endParaRPr>
          </a:p>
          <a:p>
            <a:endParaRPr lang="ja-JP" altLang="en-US" dirty="0"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ja-JP" altLang="en-US" smtClean="0">
                <a:latin typeface="Arial" pitchFamily="34" charset="0"/>
              </a:rPr>
              <a:t>＜必須＞</a:t>
            </a:r>
          </a:p>
          <a:p>
            <a:r>
              <a:rPr lang="ja-JP" altLang="en-US" smtClean="0">
                <a:latin typeface="Arial" pitchFamily="34" charset="0"/>
              </a:rPr>
              <a:t>＜クリック＞</a:t>
            </a:r>
          </a:p>
          <a:p>
            <a:r>
              <a:rPr lang="ja-JP" altLang="en-US" smtClean="0">
                <a:latin typeface="Arial" pitchFamily="34" charset="0"/>
              </a:rPr>
              <a:t>情報モラルの指導では実態把握が大切です</a:t>
            </a:r>
            <a:endParaRPr lang="en-US" altLang="ja-JP" smtClean="0">
              <a:latin typeface="Arial" pitchFamily="34" charset="0"/>
            </a:endParaRPr>
          </a:p>
          <a:p>
            <a:r>
              <a:rPr lang="ja-JP" altLang="en-US" smtClean="0">
                <a:latin typeface="Arial" pitchFamily="34" charset="0"/>
              </a:rPr>
              <a:t>校種の違いや地域の違いなどから、個々の学校における環境や課題は異なります</a:t>
            </a:r>
            <a:endParaRPr lang="en-US" altLang="ja-JP" smtClean="0">
              <a:latin typeface="Arial" pitchFamily="34" charset="0"/>
            </a:endParaRPr>
          </a:p>
          <a:p>
            <a:r>
              <a:rPr lang="ja-JP" altLang="en-US" smtClean="0">
                <a:latin typeface="Arial" pitchFamily="34" charset="0"/>
              </a:rPr>
              <a:t>したがって、どの学校も同じ内容を均一に実施するのではなく、学校の実態に応じて指導内容をアレンジする必要があるのです</a:t>
            </a:r>
            <a:endParaRPr lang="en-US" altLang="ja-JP" smtClean="0">
              <a:latin typeface="Arial" pitchFamily="34" charset="0"/>
            </a:endParaRPr>
          </a:p>
          <a:p>
            <a:r>
              <a:rPr lang="ja-JP" altLang="en-US" smtClean="0">
                <a:latin typeface="Arial" pitchFamily="34" charset="0"/>
              </a:rPr>
              <a:t>＜クリック＞</a:t>
            </a:r>
          </a:p>
          <a:p>
            <a:r>
              <a:rPr lang="ja-JP" altLang="en-US" smtClean="0">
                <a:latin typeface="Arial" pitchFamily="34" charset="0"/>
              </a:rPr>
              <a:t>このような実態把握を年間指導計画に反映させ、</a:t>
            </a:r>
          </a:p>
          <a:p>
            <a:r>
              <a:rPr lang="ja-JP" altLang="en-US" smtClean="0">
                <a:latin typeface="Arial" pitchFamily="34" charset="0"/>
              </a:rPr>
              <a:t>＜クリック＞</a:t>
            </a:r>
          </a:p>
          <a:p>
            <a:r>
              <a:rPr lang="ja-JP" altLang="en-US" smtClean="0">
                <a:latin typeface="Arial" pitchFamily="34" charset="0"/>
              </a:rPr>
              <a:t>この指導計画に基づいて授業を実施します。</a:t>
            </a:r>
          </a:p>
          <a:p>
            <a:r>
              <a:rPr lang="ja-JP" altLang="en-US" smtClean="0">
                <a:latin typeface="Arial" pitchFamily="34" charset="0"/>
              </a:rPr>
              <a:t>＜クリック＞</a:t>
            </a:r>
          </a:p>
          <a:p>
            <a:r>
              <a:rPr lang="ja-JP" altLang="en-US" smtClean="0">
                <a:latin typeface="Arial" pitchFamily="34" charset="0"/>
              </a:rPr>
              <a:t>そして授業の評価や改善の結果から新たに実態を把握し、</a:t>
            </a:r>
          </a:p>
          <a:p>
            <a:r>
              <a:rPr lang="ja-JP" altLang="en-US" smtClean="0">
                <a:latin typeface="Arial" pitchFamily="34" charset="0"/>
              </a:rPr>
              <a:t>＜クリック＞</a:t>
            </a:r>
          </a:p>
          <a:p>
            <a:r>
              <a:rPr lang="ja-JP" altLang="en-US" smtClean="0">
                <a:latin typeface="Arial" pitchFamily="34" charset="0"/>
              </a:rPr>
              <a:t>年間指導計画を改善します。</a:t>
            </a:r>
            <a:endParaRPr lang="en-US" altLang="ja-JP" smtClean="0">
              <a:latin typeface="Arial" pitchFamily="34" charset="0"/>
            </a:endParaRPr>
          </a:p>
          <a:p>
            <a:r>
              <a:rPr lang="ja-JP" altLang="en-US" smtClean="0">
                <a:latin typeface="Arial" pitchFamily="34" charset="0"/>
              </a:rPr>
              <a:t>このように児童生徒の実態把握を基盤にして、一つのＰＤＣＡサイクルを回すことで情報モラルの指導を常に改善することが大切です</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6A3708-D6C2-4FBF-A7E8-26F57039D0BB}" type="slidenum">
              <a:rPr lang="en-US" altLang="ja-JP" smtClean="0"/>
              <a:pPr fontAlgn="base">
                <a:spcBef>
                  <a:spcPct val="0"/>
                </a:spcBef>
                <a:spcAft>
                  <a:spcPct val="0"/>
                </a:spcAft>
                <a:defRPr/>
              </a:pPr>
              <a:t>67</a:t>
            </a:fld>
            <a:endParaRPr lang="en-US" altLang="ja-JP" smtClean="0"/>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8ACB4B-E362-4AB6-9AA2-AEFF132684E2}" type="slidenum">
              <a:rPr lang="ja-JP" altLang="en-US" smtClean="0"/>
              <a:pPr fontAlgn="base">
                <a:spcBef>
                  <a:spcPct val="0"/>
                </a:spcBef>
                <a:spcAft>
                  <a:spcPct val="0"/>
                </a:spcAft>
                <a:defRPr/>
              </a:pPr>
              <a:t>71</a:t>
            </a:fld>
            <a:endParaRPr lang="en-US" altLang="ja-JP" smtClean="0"/>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8A9FF1-BEA7-4069-B3F9-A703F7D0EC3A}" type="slidenum">
              <a:rPr lang="ja-JP" altLang="en-US" smtClean="0"/>
              <a:pPr fontAlgn="base">
                <a:spcBef>
                  <a:spcPct val="0"/>
                </a:spcBef>
                <a:spcAft>
                  <a:spcPct val="0"/>
                </a:spcAft>
                <a:defRPr/>
              </a:pPr>
              <a:t>72</a:t>
            </a:fld>
            <a:endParaRPr lang="en-US" altLang="ja-JP" smtClean="0"/>
          </a:p>
        </p:txBody>
      </p:sp>
      <p:sp>
        <p:nvSpPr>
          <p:cNvPr id="194563" name="Rectangle 2"/>
          <p:cNvSpPr>
            <a:spLocks noGrp="1" noRot="1" noChangeAspect="1" noChangeArrowheads="1" noTextEdit="1"/>
          </p:cNvSpPr>
          <p:nvPr>
            <p:ph type="sldImg"/>
          </p:nvPr>
        </p:nvSpPr>
        <p:spPr bwMode="auto">
          <a:xfrm>
            <a:off x="906463" y="741363"/>
            <a:ext cx="4930775" cy="3697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xfrm>
            <a:off x="676275" y="4686381"/>
            <a:ext cx="5384800" cy="44388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情報モラル指導の基本的な考えはこの２冊に書かれている。</a:t>
            </a:r>
          </a:p>
          <a:p>
            <a:pPr eaLnBrk="1" hangingPunct="1">
              <a:spcBef>
                <a:spcPct val="0"/>
              </a:spcBef>
            </a:pPr>
            <a:r>
              <a:rPr lang="ja-JP" altLang="en-US" smtClean="0"/>
              <a:t>　黄色は　指導すべき内容　考え方が整理され</a:t>
            </a:r>
          </a:p>
          <a:p>
            <a:pPr eaLnBrk="1" hangingPunct="1">
              <a:spcBef>
                <a:spcPct val="0"/>
              </a:spcBef>
            </a:pPr>
            <a:r>
              <a:rPr lang="ja-JP" altLang="en-US" smtClean="0"/>
              <a:t>　青は，その具体例が示されている。</a:t>
            </a:r>
          </a:p>
          <a:p>
            <a:pPr eaLnBrk="1" hangingPunct="1">
              <a:spcBef>
                <a:spcPct val="0"/>
              </a:spcBef>
            </a:pPr>
            <a:endParaRPr lang="ja-JP" altLang="en-US" smtClean="0"/>
          </a:p>
          <a:p>
            <a:pPr eaLnBrk="1" hangingPunct="1">
              <a:spcBef>
                <a:spcPct val="0"/>
              </a:spcBef>
            </a:pPr>
            <a:r>
              <a:rPr lang="ja-JP" altLang="en-US" smtClean="0"/>
              <a:t>　黄色は全校に配布されたはず　　＞　見たことある？</a:t>
            </a:r>
          </a:p>
          <a:p>
            <a:pPr eaLnBrk="1" hangingPunct="1">
              <a:spcBef>
                <a:spcPct val="0"/>
              </a:spcBef>
            </a:pPr>
            <a:endParaRPr lang="ja-JP" altLang="en-US" smtClean="0"/>
          </a:p>
          <a:p>
            <a:pPr eaLnBrk="1" hangingPunct="1">
              <a:spcBef>
                <a:spcPct val="0"/>
              </a:spcBef>
            </a:pPr>
            <a:r>
              <a:rPr lang="ja-JP" altLang="en-US" smtClean="0"/>
              <a:t>　今でもＰＤＦでの入手は可能</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スライド イメージ プレースホルダ 1"/>
          <p:cNvSpPr>
            <a:spLocks noGrp="1" noRot="1" noChangeAspect="1" noTextEdit="1"/>
          </p:cNvSpPr>
          <p:nvPr>
            <p:ph type="sldImg"/>
          </p:nvPr>
        </p:nvSpPr>
        <p:spPr>
          <a:ln/>
        </p:spPr>
      </p:sp>
      <p:sp>
        <p:nvSpPr>
          <p:cNvPr id="285699" name="ノート プレースホルダ 2"/>
          <p:cNvSpPr>
            <a:spLocks noGrp="1"/>
          </p:cNvSpPr>
          <p:nvPr>
            <p:ph type="body" idx="1"/>
          </p:nvPr>
        </p:nvSpPr>
        <p:spPr/>
        <p:txBody>
          <a:bodyPr/>
          <a:lstStyle/>
          <a:p>
            <a:r>
              <a:rPr lang="ja-JP" altLang="en-US" smtClean="0">
                <a:latin typeface="Arial" pitchFamily="34" charset="0"/>
              </a:rPr>
              <a:t>次に問題発生時の対応について説明します。</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スライド イメージ プレースホルダ 1"/>
          <p:cNvSpPr>
            <a:spLocks noGrp="1" noRot="1" noChangeAspect="1" noTextEdit="1"/>
          </p:cNvSpPr>
          <p:nvPr>
            <p:ph type="sldImg"/>
          </p:nvPr>
        </p:nvSpPr>
        <p:spPr>
          <a:ln/>
        </p:spPr>
      </p:sp>
      <p:sp>
        <p:nvSpPr>
          <p:cNvPr id="284675" name="ノート プレースホルダ 2"/>
          <p:cNvSpPr>
            <a:spLocks noGrp="1"/>
          </p:cNvSpPr>
          <p:nvPr>
            <p:ph type="body" idx="1"/>
          </p:nvPr>
        </p:nvSpPr>
        <p:spPr/>
        <p:txBody>
          <a:bodyPr/>
          <a:lstStyle/>
          <a:p>
            <a:r>
              <a:rPr lang="ja-JP" altLang="en-US" smtClean="0">
                <a:latin typeface="ＭＳ Ｐゴシック" pitchFamily="50" charset="-128"/>
              </a:rPr>
              <a:t>保護者への啓発のポイントとしては、ＰＴＡ総会、学年保護者会、入学式など保護者が多く集まる場やで学校での問題事例を紹介するのもよいでしょう。</a:t>
            </a:r>
            <a:endParaRPr lang="en-US" altLang="ja-JP" smtClean="0">
              <a:latin typeface="ＭＳ Ｐゴシック" pitchFamily="50" charset="-128"/>
            </a:endParaRPr>
          </a:p>
          <a:p>
            <a:r>
              <a:rPr lang="ja-JP" altLang="en-US" smtClean="0">
                <a:latin typeface="ＭＳ Ｐゴシック" pitchFamily="50" charset="-128"/>
              </a:rPr>
              <a:t>例えば、ケータイの利用上のルールづくりや親子のコミュニケーションの在り方、技術的対策（フィルタリング、迷惑メール対策など）です。</a:t>
            </a:r>
          </a:p>
          <a:p>
            <a:r>
              <a:rPr lang="ja-JP" altLang="en-US" smtClean="0">
                <a:latin typeface="Arial" pitchFamily="34" charset="0"/>
              </a:rPr>
              <a:t>携帯電話に関する家庭内ルールがある／ない、など児童生徒と保護者の両方にアンケートを実施し、双方の認識の違いを提示することで保護者への啓発を行う事が出来ます。</a:t>
            </a:r>
          </a:p>
          <a:p>
            <a:endParaRPr lang="ja-JP" altLang="en-US" smtClean="0">
              <a:latin typeface="ＭＳ Ｐゴシック" pitchFamily="5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スライド イメージ プレースホルダ 1"/>
          <p:cNvSpPr>
            <a:spLocks noGrp="1" noRot="1" noChangeAspect="1" noTextEdit="1"/>
          </p:cNvSpPr>
          <p:nvPr>
            <p:ph type="sldImg"/>
          </p:nvPr>
        </p:nvSpPr>
        <p:spPr>
          <a:ln/>
        </p:spPr>
      </p:sp>
      <p:sp>
        <p:nvSpPr>
          <p:cNvPr id="283651" name="ノート プレースホルダ 2"/>
          <p:cNvSpPr>
            <a:spLocks noGrp="1"/>
          </p:cNvSpPr>
          <p:nvPr>
            <p:ph type="body" idx="1"/>
          </p:nvPr>
        </p:nvSpPr>
        <p:spPr/>
        <p:txBody>
          <a:bodyPr/>
          <a:lstStyle/>
          <a:p>
            <a:r>
              <a:rPr lang="ja-JP" altLang="en-US" smtClean="0">
                <a:latin typeface="Arial" pitchFamily="34" charset="0"/>
              </a:rPr>
              <a:t>携帯電話に関する学校と保護者との関わりについては、</a:t>
            </a:r>
            <a:r>
              <a:rPr lang="ja-JP" altLang="en-US" smtClean="0">
                <a:latin typeface="Calibri" pitchFamily="34" charset="0"/>
              </a:rPr>
              <a:t>家庭の判断でもたせ、家庭のルールのもとで利用するものであり、学校外で利用するものなので基本的には家庭の問題だと思います。</a:t>
            </a:r>
            <a:endParaRPr lang="en-US" altLang="ja-JP" smtClean="0">
              <a:latin typeface="Calibri" pitchFamily="34" charset="0"/>
            </a:endParaRPr>
          </a:p>
          <a:p>
            <a:r>
              <a:rPr lang="ja-JP" altLang="en-US" smtClean="0">
                <a:latin typeface="Calibri" pitchFamily="34" charset="0"/>
              </a:rPr>
              <a:t>ただ、それで放っておくのではなく、学校でも情報モラルの授業を実施したり、携帯電話の問題性について保護者へ啓発を行うことは大切であると考えます。</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63607">
              <a:defRPr kumimoji="1">
                <a:solidFill>
                  <a:schemeClr val="tx1"/>
                </a:solidFill>
                <a:latin typeface="Corbel" pitchFamily="34" charset="0"/>
                <a:ea typeface="HGｺﾞｼｯｸM" pitchFamily="49" charset="-128"/>
              </a:defRPr>
            </a:lvl1pPr>
            <a:lvl2pPr marL="736189" indent="-283150" defTabSz="863607">
              <a:defRPr kumimoji="1">
                <a:solidFill>
                  <a:schemeClr val="tx1"/>
                </a:solidFill>
                <a:latin typeface="Corbel" pitchFamily="34" charset="0"/>
                <a:ea typeface="HGｺﾞｼｯｸM" pitchFamily="49" charset="-128"/>
              </a:defRPr>
            </a:lvl2pPr>
            <a:lvl3pPr marL="1132599" indent="-226520" defTabSz="863607">
              <a:defRPr kumimoji="1">
                <a:solidFill>
                  <a:schemeClr val="tx1"/>
                </a:solidFill>
                <a:latin typeface="Corbel" pitchFamily="34" charset="0"/>
                <a:ea typeface="HGｺﾞｼｯｸM" pitchFamily="49" charset="-128"/>
              </a:defRPr>
            </a:lvl3pPr>
            <a:lvl4pPr marL="1585638" indent="-226520" defTabSz="863607">
              <a:defRPr kumimoji="1">
                <a:solidFill>
                  <a:schemeClr val="tx1"/>
                </a:solidFill>
                <a:latin typeface="Corbel" pitchFamily="34" charset="0"/>
                <a:ea typeface="HGｺﾞｼｯｸM" pitchFamily="49" charset="-128"/>
              </a:defRPr>
            </a:lvl4pPr>
            <a:lvl5pPr marL="2038678" indent="-226520" defTabSz="863607">
              <a:defRPr kumimoji="1">
                <a:solidFill>
                  <a:schemeClr val="tx1"/>
                </a:solidFill>
                <a:latin typeface="Corbel" pitchFamily="34" charset="0"/>
                <a:ea typeface="HGｺﾞｼｯｸM" pitchFamily="49" charset="-128"/>
              </a:defRPr>
            </a:lvl5pPr>
            <a:lvl6pPr marL="2491717" indent="-226520" defTabSz="863607" fontAlgn="base">
              <a:spcBef>
                <a:spcPct val="0"/>
              </a:spcBef>
              <a:spcAft>
                <a:spcPct val="0"/>
              </a:spcAft>
              <a:defRPr kumimoji="1">
                <a:solidFill>
                  <a:schemeClr val="tx1"/>
                </a:solidFill>
                <a:latin typeface="Corbel" pitchFamily="34" charset="0"/>
                <a:ea typeface="HGｺﾞｼｯｸM" pitchFamily="49" charset="-128"/>
              </a:defRPr>
            </a:lvl6pPr>
            <a:lvl7pPr marL="2944757" indent="-226520" defTabSz="863607" fontAlgn="base">
              <a:spcBef>
                <a:spcPct val="0"/>
              </a:spcBef>
              <a:spcAft>
                <a:spcPct val="0"/>
              </a:spcAft>
              <a:defRPr kumimoji="1">
                <a:solidFill>
                  <a:schemeClr val="tx1"/>
                </a:solidFill>
                <a:latin typeface="Corbel" pitchFamily="34" charset="0"/>
                <a:ea typeface="HGｺﾞｼｯｸM" pitchFamily="49" charset="-128"/>
              </a:defRPr>
            </a:lvl7pPr>
            <a:lvl8pPr marL="3397796" indent="-226520" defTabSz="863607" fontAlgn="base">
              <a:spcBef>
                <a:spcPct val="0"/>
              </a:spcBef>
              <a:spcAft>
                <a:spcPct val="0"/>
              </a:spcAft>
              <a:defRPr kumimoji="1">
                <a:solidFill>
                  <a:schemeClr val="tx1"/>
                </a:solidFill>
                <a:latin typeface="Corbel" pitchFamily="34" charset="0"/>
                <a:ea typeface="HGｺﾞｼｯｸM" pitchFamily="49" charset="-128"/>
              </a:defRPr>
            </a:lvl8pPr>
            <a:lvl9pPr marL="3850836" indent="-226520" defTabSz="863607"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7B7B24C5-D855-4415-BF17-606B7E675596}" type="slidenum">
              <a:rPr lang="en-US" altLang="ja-JP">
                <a:latin typeface="Arial" pitchFamily="34" charset="0"/>
                <a:ea typeface="ＭＳ Ｐゴシック" pitchFamily="50" charset="-128"/>
              </a:rPr>
              <a:pPr fontAlgn="base">
                <a:spcBef>
                  <a:spcPct val="0"/>
                </a:spcBef>
                <a:spcAft>
                  <a:spcPct val="0"/>
                </a:spcAft>
              </a:pPr>
              <a:t>14</a:t>
            </a:fld>
            <a:endParaRPr lang="en-US" altLang="ja-JP">
              <a:latin typeface="Arial" pitchFamily="34" charset="0"/>
              <a:ea typeface="ＭＳ Ｐゴシック" pitchFamily="50" charset="-128"/>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スライド イメージ プレースホルダ 1"/>
          <p:cNvSpPr>
            <a:spLocks noGrp="1" noRot="1" noChangeAspect="1" noTextEdit="1"/>
          </p:cNvSpPr>
          <p:nvPr>
            <p:ph type="sldImg"/>
          </p:nvPr>
        </p:nvSpPr>
        <p:spPr>
          <a:ln/>
        </p:spPr>
      </p:sp>
      <p:sp>
        <p:nvSpPr>
          <p:cNvPr id="285699" name="ノート プレースホルダ 2"/>
          <p:cNvSpPr>
            <a:spLocks noGrp="1"/>
          </p:cNvSpPr>
          <p:nvPr>
            <p:ph type="body" idx="1"/>
          </p:nvPr>
        </p:nvSpPr>
        <p:spPr/>
        <p:txBody>
          <a:bodyPr/>
          <a:lstStyle/>
          <a:p>
            <a:r>
              <a:rPr lang="ja-JP" altLang="en-US" smtClean="0">
                <a:latin typeface="Arial" pitchFamily="34" charset="0"/>
              </a:rPr>
              <a:t>次に問題発生時の対応について説明します。</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スライド イメージ プレースホルダ 1"/>
          <p:cNvSpPr>
            <a:spLocks noGrp="1" noRot="1" noChangeAspect="1" noTextEdit="1"/>
          </p:cNvSpPr>
          <p:nvPr>
            <p:ph type="sldImg"/>
          </p:nvPr>
        </p:nvSpPr>
        <p:spPr>
          <a:ln/>
        </p:spPr>
      </p:sp>
      <p:sp>
        <p:nvSpPr>
          <p:cNvPr id="286723" name="ノート プレースホルダ 2"/>
          <p:cNvSpPr>
            <a:spLocks noGrp="1"/>
          </p:cNvSpPr>
          <p:nvPr>
            <p:ph type="body" idx="1"/>
          </p:nvPr>
        </p:nvSpPr>
        <p:spPr/>
        <p:txBody>
          <a:bodyPr/>
          <a:lstStyle/>
          <a:p>
            <a:r>
              <a:rPr lang="ja-JP" altLang="en-US" smtClean="0">
                <a:latin typeface="Arial" pitchFamily="34" charset="0"/>
              </a:rPr>
              <a:t>問題発生時の対応としては、まず</a:t>
            </a:r>
            <a:r>
              <a:rPr lang="ja-JP" altLang="en-US" smtClean="0">
                <a:latin typeface="Tahoma" pitchFamily="34" charset="0"/>
              </a:rPr>
              <a:t>管理職、情報教育担当、生徒指導担当が中心となって問題発生時の校内対応組織を確立することが大切です。</a:t>
            </a:r>
            <a:r>
              <a:rPr lang="ja-JP" altLang="en-US" smtClean="0">
                <a:latin typeface="Arial" pitchFamily="34" charset="0"/>
              </a:rPr>
              <a:t>そして、</a:t>
            </a:r>
          </a:p>
          <a:p>
            <a:r>
              <a:rPr lang="ja-JP" altLang="en-US" smtClean="0">
                <a:latin typeface="Arial" pitchFamily="34" charset="0"/>
              </a:rPr>
              <a:t>＜クリック＞</a:t>
            </a:r>
          </a:p>
          <a:p>
            <a:r>
              <a:rPr lang="ja-JP" altLang="en-US" smtClean="0">
                <a:latin typeface="Tahoma" pitchFamily="34" charset="0"/>
              </a:rPr>
              <a:t>どういう問題なのか、状況を正確に把握し、</a:t>
            </a:r>
          </a:p>
          <a:p>
            <a:r>
              <a:rPr lang="ja-JP" altLang="en-US" smtClean="0">
                <a:latin typeface="Arial" pitchFamily="34" charset="0"/>
              </a:rPr>
              <a:t>＜クリック＞</a:t>
            </a:r>
          </a:p>
          <a:p>
            <a:r>
              <a:rPr lang="ja-JP" altLang="en-US" smtClean="0">
                <a:latin typeface="Tahoma" pitchFamily="34" charset="0"/>
              </a:rPr>
              <a:t>具体的な対応をそれぞれの立場から検討します。</a:t>
            </a:r>
            <a:endParaRPr lang="en-US" altLang="ja-JP" smtClean="0">
              <a:latin typeface="Tahoma" pitchFamily="34" charset="0"/>
            </a:endParaRPr>
          </a:p>
          <a:p>
            <a:r>
              <a:rPr lang="ja-JP" altLang="en-US" smtClean="0">
                <a:latin typeface="Arial" pitchFamily="34" charset="0"/>
              </a:rPr>
              <a:t>＜クリック＞</a:t>
            </a:r>
          </a:p>
          <a:p>
            <a:r>
              <a:rPr lang="ja-JP" altLang="en-US" smtClean="0">
                <a:latin typeface="Tahoma" pitchFamily="34" charset="0"/>
              </a:rPr>
              <a:t>その際、証拠となるデータがある場合は保存、印刷しておくことも忘れないようにしましょう。</a:t>
            </a:r>
          </a:p>
          <a:p>
            <a:endParaRPr lang="ja-JP" altLang="en-US" b="1" smtClean="0">
              <a:latin typeface="Tahoma" pitchFamily="34" charset="0"/>
              <a:ea typeface="ＭＳ Ｐゴシック" pitchFamily="50" charset="-128"/>
            </a:endParaRPr>
          </a:p>
          <a:p>
            <a:endParaRPr lang="ja-JP" alt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スライド イメージ プレースホルダ 1"/>
          <p:cNvSpPr>
            <a:spLocks noGrp="1" noRot="1" noChangeAspect="1" noTextEdit="1"/>
          </p:cNvSpPr>
          <p:nvPr>
            <p:ph type="sldImg"/>
          </p:nvPr>
        </p:nvSpPr>
        <p:spPr>
          <a:ln/>
        </p:spPr>
      </p:sp>
      <p:sp>
        <p:nvSpPr>
          <p:cNvPr id="287747" name="ノート プレースホルダ 2"/>
          <p:cNvSpPr>
            <a:spLocks noGrp="1"/>
          </p:cNvSpPr>
          <p:nvPr>
            <p:ph type="body" idx="1"/>
          </p:nvPr>
        </p:nvSpPr>
        <p:spPr/>
        <p:txBody>
          <a:bodyPr/>
          <a:lstStyle/>
          <a:p>
            <a:r>
              <a:rPr lang="ja-JP" altLang="en-US" smtClean="0">
                <a:latin typeface="Tahoma" pitchFamily="34" charset="0"/>
              </a:rPr>
              <a:t>具体的な対応を検討する際には次のようなことを確認する必要があります。</a:t>
            </a:r>
            <a:endParaRPr lang="en-US" altLang="ja-JP" smtClean="0">
              <a:latin typeface="Tahoma" pitchFamily="34" charset="0"/>
            </a:endParaRPr>
          </a:p>
          <a:p>
            <a:r>
              <a:rPr lang="ja-JP" altLang="en-US" smtClean="0">
                <a:latin typeface="Tahoma" pitchFamily="34" charset="0"/>
              </a:rPr>
              <a:t>・いつ、どこで起こったことか</a:t>
            </a:r>
            <a:endParaRPr lang="en-US" altLang="ja-JP" smtClean="0">
              <a:latin typeface="Tahoma" pitchFamily="34" charset="0"/>
            </a:endParaRPr>
          </a:p>
          <a:p>
            <a:r>
              <a:rPr lang="ja-JP" altLang="en-US" smtClean="0">
                <a:latin typeface="Tahoma" pitchFamily="34" charset="0"/>
              </a:rPr>
              <a:t>・誰が関わっているのか「個人」</a:t>
            </a:r>
            <a:r>
              <a:rPr lang="en-US" altLang="ja-JP" smtClean="0">
                <a:latin typeface="Tahoma" pitchFamily="34" charset="0"/>
              </a:rPr>
              <a:t>｢</a:t>
            </a:r>
            <a:r>
              <a:rPr lang="ja-JP" altLang="en-US" smtClean="0">
                <a:latin typeface="Tahoma" pitchFamily="34" charset="0"/>
              </a:rPr>
              <a:t>複数」「他校」</a:t>
            </a:r>
          </a:p>
          <a:p>
            <a:r>
              <a:rPr lang="ja-JP" altLang="en-US" smtClean="0">
                <a:latin typeface="Tahoma" pitchFamily="34" charset="0"/>
              </a:rPr>
              <a:t>・対外的な問題か</a:t>
            </a:r>
            <a:endParaRPr lang="en-US" altLang="ja-JP" smtClean="0">
              <a:latin typeface="Tahoma" pitchFamily="34" charset="0"/>
            </a:endParaRPr>
          </a:p>
          <a:p>
            <a:r>
              <a:rPr lang="ja-JP" altLang="en-US" smtClean="0">
                <a:latin typeface="Tahoma" pitchFamily="34" charset="0"/>
              </a:rPr>
              <a:t>・緊急性はあるか</a:t>
            </a:r>
          </a:p>
          <a:p>
            <a:r>
              <a:rPr lang="ja-JP" altLang="en-US" smtClean="0">
                <a:latin typeface="Tahoma" pitchFamily="34" charset="0"/>
              </a:rPr>
              <a:t>・危険性は高いか</a:t>
            </a:r>
            <a:endParaRPr lang="en-US" altLang="ja-JP" smtClean="0">
              <a:latin typeface="Tahoma" pitchFamily="34" charset="0"/>
            </a:endParaRPr>
          </a:p>
          <a:p>
            <a:r>
              <a:rPr lang="ja-JP" altLang="en-US" smtClean="0">
                <a:latin typeface="Tahoma" pitchFamily="34" charset="0"/>
              </a:rPr>
              <a:t>・いたずらか、犯罪か</a:t>
            </a:r>
          </a:p>
          <a:p>
            <a:r>
              <a:rPr lang="ja-JP" altLang="en-US" smtClean="0">
                <a:latin typeface="Tahoma" pitchFamily="34" charset="0"/>
              </a:rPr>
              <a:t>・校内で対応できるか、外部機関に依頼が必要か</a:t>
            </a:r>
          </a:p>
          <a:p>
            <a:r>
              <a:rPr lang="ja-JP" altLang="en-US" smtClean="0">
                <a:latin typeface="Tahoma" pitchFamily="34" charset="0"/>
              </a:rPr>
              <a:t>・被害者か加害者か</a:t>
            </a:r>
            <a:endParaRPr lang="en-US" altLang="ja-JP" smtClean="0">
              <a:latin typeface="Tahoma" pitchFamily="34" charset="0"/>
            </a:endParaRPr>
          </a:p>
          <a:p>
            <a:r>
              <a:rPr lang="ja-JP" altLang="en-US" smtClean="0">
                <a:latin typeface="Tahoma" pitchFamily="34" charset="0"/>
              </a:rPr>
              <a:t>・保護者への連絡は必要か</a:t>
            </a:r>
          </a:p>
          <a:p>
            <a:r>
              <a:rPr lang="ja-JP" altLang="en-US" smtClean="0">
                <a:latin typeface="Tahoma" pitchFamily="34" charset="0"/>
              </a:rPr>
              <a:t>・被害は「コンピュータ」「情報」「人」か</a:t>
            </a:r>
          </a:p>
          <a:p>
            <a:r>
              <a:rPr lang="ja-JP" altLang="en-US" smtClean="0">
                <a:latin typeface="Tahoma" pitchFamily="34" charset="0"/>
              </a:rPr>
              <a:t>・学校がどの程度関わっている問題か</a:t>
            </a:r>
          </a:p>
          <a:p>
            <a:r>
              <a:rPr lang="ja-JP" altLang="en-US" smtClean="0">
                <a:latin typeface="Tahoma" pitchFamily="34" charset="0"/>
              </a:rPr>
              <a:t>・被害が拡大する可能性はあるか　　等</a:t>
            </a:r>
          </a:p>
          <a:p>
            <a:endParaRPr lang="ja-JP" altLang="en-US" b="1" smtClean="0">
              <a:latin typeface="Tahoma" pitchFamily="34" charset="0"/>
            </a:endParaRPr>
          </a:p>
          <a:p>
            <a:endParaRPr lang="ja-JP" alt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スライド イメージ プレースホルダ 1"/>
          <p:cNvSpPr>
            <a:spLocks noGrp="1" noRot="1" noChangeAspect="1" noTextEdit="1"/>
          </p:cNvSpPr>
          <p:nvPr>
            <p:ph type="sldImg"/>
          </p:nvPr>
        </p:nvSpPr>
        <p:spPr>
          <a:ln/>
        </p:spPr>
      </p:sp>
      <p:sp>
        <p:nvSpPr>
          <p:cNvPr id="288771" name="ノート プレースホルダ 2"/>
          <p:cNvSpPr>
            <a:spLocks noGrp="1"/>
          </p:cNvSpPr>
          <p:nvPr>
            <p:ph type="body" idx="1"/>
          </p:nvPr>
        </p:nvSpPr>
        <p:spPr/>
        <p:txBody>
          <a:bodyPr/>
          <a:lstStyle/>
          <a:p>
            <a:r>
              <a:rPr lang="ja-JP" altLang="en-US" smtClean="0">
                <a:latin typeface="Arial" pitchFamily="34" charset="0"/>
              </a:rPr>
              <a:t>問題に応じた対応として、さらに次のような対応を行います。</a:t>
            </a:r>
            <a:endParaRPr lang="en-US" altLang="ja-JP" smtClean="0">
              <a:latin typeface="Arial" pitchFamily="34" charset="0"/>
            </a:endParaRPr>
          </a:p>
          <a:p>
            <a:r>
              <a:rPr lang="ja-JP" altLang="en-US" smtClean="0">
                <a:latin typeface="Tahoma" pitchFamily="34" charset="0"/>
              </a:rPr>
              <a:t>該当児童生徒への注意、指導、</a:t>
            </a:r>
            <a:endParaRPr lang="en-US" altLang="ja-JP" smtClean="0">
              <a:latin typeface="Tahoma" pitchFamily="34" charset="0"/>
            </a:endParaRPr>
          </a:p>
          <a:p>
            <a:r>
              <a:rPr lang="ja-JP" altLang="en-US" smtClean="0">
                <a:latin typeface="Tahoma" pitchFamily="34" charset="0"/>
              </a:rPr>
              <a:t>保護者への連絡、協力依頼、</a:t>
            </a:r>
            <a:endParaRPr lang="en-US" altLang="ja-JP" smtClean="0">
              <a:latin typeface="Tahoma" pitchFamily="34" charset="0"/>
            </a:endParaRPr>
          </a:p>
          <a:p>
            <a:r>
              <a:rPr lang="ja-JP" altLang="en-US" smtClean="0">
                <a:latin typeface="Tahoma" pitchFamily="34" charset="0"/>
              </a:rPr>
              <a:t>外部機関への相談、連絡、報告、（他校、警察、教育委員会等）</a:t>
            </a:r>
          </a:p>
          <a:p>
            <a:r>
              <a:rPr lang="ja-JP" altLang="en-US" smtClean="0">
                <a:latin typeface="Tahoma" pitchFamily="34" charset="0"/>
              </a:rPr>
              <a:t>クラス、学年、学校の児童生徒への指導</a:t>
            </a:r>
            <a:endParaRPr lang="ja-JP" altLang="en-US" smtClean="0">
              <a:latin typeface="Arial" pitchFamily="34" charset="0"/>
            </a:endParaRPr>
          </a:p>
          <a:p>
            <a:endParaRPr lang="ja-JP" alt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スライド イメージ プレースホルダ 1"/>
          <p:cNvSpPr>
            <a:spLocks noGrp="1" noRot="1" noChangeAspect="1" noTextEdit="1"/>
          </p:cNvSpPr>
          <p:nvPr>
            <p:ph type="sldImg"/>
          </p:nvPr>
        </p:nvSpPr>
        <p:spPr>
          <a:ln/>
        </p:spPr>
      </p:sp>
      <p:sp>
        <p:nvSpPr>
          <p:cNvPr id="285699" name="ノート プレースホルダ 2"/>
          <p:cNvSpPr>
            <a:spLocks noGrp="1"/>
          </p:cNvSpPr>
          <p:nvPr>
            <p:ph type="body" idx="1"/>
          </p:nvPr>
        </p:nvSpPr>
        <p:spPr/>
        <p:txBody>
          <a:bodyPr/>
          <a:lstStyle/>
          <a:p>
            <a:r>
              <a:rPr lang="ja-JP" altLang="en-US" smtClean="0">
                <a:latin typeface="Arial" pitchFamily="34" charset="0"/>
              </a:rPr>
              <a:t>次に問題発生時の対応について説明します。</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defTabSz="904711" eaLnBrk="0" hangingPunct="0">
              <a:defRPr kumimoji="1">
                <a:solidFill>
                  <a:schemeClr val="tx1"/>
                </a:solidFill>
                <a:latin typeface="Arial" pitchFamily="34" charset="0"/>
                <a:ea typeface="ＭＳ Ｐゴシック" pitchFamily="50" charset="-128"/>
              </a:defRPr>
            </a:lvl1pPr>
            <a:lvl2pPr marL="742815" indent="-285698" defTabSz="904711" eaLnBrk="0" hangingPunct="0">
              <a:defRPr kumimoji="1">
                <a:solidFill>
                  <a:schemeClr val="tx1"/>
                </a:solidFill>
                <a:latin typeface="Arial" pitchFamily="34" charset="0"/>
                <a:ea typeface="ＭＳ Ｐゴシック" pitchFamily="50" charset="-128"/>
              </a:defRPr>
            </a:lvl2pPr>
            <a:lvl3pPr marL="1142792" indent="-228558" defTabSz="904711" eaLnBrk="0" hangingPunct="0">
              <a:defRPr kumimoji="1">
                <a:solidFill>
                  <a:schemeClr val="tx1"/>
                </a:solidFill>
                <a:latin typeface="Arial" pitchFamily="34" charset="0"/>
                <a:ea typeface="ＭＳ Ｐゴシック" pitchFamily="50" charset="-128"/>
              </a:defRPr>
            </a:lvl3pPr>
            <a:lvl4pPr marL="1599909" indent="-228558" defTabSz="904711" eaLnBrk="0" hangingPunct="0">
              <a:defRPr kumimoji="1">
                <a:solidFill>
                  <a:schemeClr val="tx1"/>
                </a:solidFill>
                <a:latin typeface="Arial" pitchFamily="34" charset="0"/>
                <a:ea typeface="ＭＳ Ｐゴシック" pitchFamily="50" charset="-128"/>
              </a:defRPr>
            </a:lvl4pPr>
            <a:lvl5pPr marL="2057026" indent="-228558" defTabSz="904711" eaLnBrk="0" hangingPunct="0">
              <a:defRPr kumimoji="1">
                <a:solidFill>
                  <a:schemeClr val="tx1"/>
                </a:solidFill>
                <a:latin typeface="Arial" pitchFamily="34" charset="0"/>
                <a:ea typeface="ＭＳ Ｐゴシック" pitchFamily="50" charset="-128"/>
              </a:defRPr>
            </a:lvl5pPr>
            <a:lvl6pPr marL="2514142"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259"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8376"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5493"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B04D0767-A6F6-453D-B3E9-7A2F02AA4D2A}" type="slidenum">
              <a:rPr lang="en-US" altLang="ja-JP" smtClean="0"/>
              <a:pPr eaLnBrk="1" hangingPunct="1"/>
              <a:t>88</a:t>
            </a:fld>
            <a:endParaRPr lang="en-US" altLang="ja-JP" smtClean="0"/>
          </a:p>
        </p:txBody>
      </p:sp>
      <p:sp>
        <p:nvSpPr>
          <p:cNvPr id="301059" name="Rectangle 2"/>
          <p:cNvSpPr>
            <a:spLocks noGrp="1" noRot="1" noChangeAspect="1" noChangeArrowheads="1" noTextEdit="1"/>
          </p:cNvSpPr>
          <p:nvPr>
            <p:ph type="sldImg"/>
          </p:nvPr>
        </p:nvSpPr>
        <p:spPr>
          <a:xfrm>
            <a:off x="903288" y="739775"/>
            <a:ext cx="4932362" cy="3700463"/>
          </a:xfrm>
          <a:ln/>
        </p:spPr>
      </p:sp>
      <p:sp>
        <p:nvSpPr>
          <p:cNvPr id="301060" name="Rectangle 3"/>
          <p:cNvSpPr>
            <a:spLocks noGrp="1" noChangeArrowheads="1"/>
          </p:cNvSpPr>
          <p:nvPr>
            <p:ph type="body" idx="1"/>
          </p:nvPr>
        </p:nvSpPr>
        <p:spPr>
          <a:noFill/>
        </p:spPr>
        <p:txBody>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lvl1pPr defTabSz="904711" eaLnBrk="0" hangingPunct="0">
              <a:defRPr kumimoji="1">
                <a:solidFill>
                  <a:schemeClr val="tx1"/>
                </a:solidFill>
                <a:latin typeface="Arial" pitchFamily="34" charset="0"/>
                <a:ea typeface="ＭＳ Ｐゴシック" pitchFamily="50" charset="-128"/>
              </a:defRPr>
            </a:lvl1pPr>
            <a:lvl2pPr marL="742815" indent="-285698" defTabSz="904711" eaLnBrk="0" hangingPunct="0">
              <a:defRPr kumimoji="1">
                <a:solidFill>
                  <a:schemeClr val="tx1"/>
                </a:solidFill>
                <a:latin typeface="Arial" pitchFamily="34" charset="0"/>
                <a:ea typeface="ＭＳ Ｐゴシック" pitchFamily="50" charset="-128"/>
              </a:defRPr>
            </a:lvl2pPr>
            <a:lvl3pPr marL="1142792" indent="-228558" defTabSz="904711" eaLnBrk="0" hangingPunct="0">
              <a:defRPr kumimoji="1">
                <a:solidFill>
                  <a:schemeClr val="tx1"/>
                </a:solidFill>
                <a:latin typeface="Arial" pitchFamily="34" charset="0"/>
                <a:ea typeface="ＭＳ Ｐゴシック" pitchFamily="50" charset="-128"/>
              </a:defRPr>
            </a:lvl3pPr>
            <a:lvl4pPr marL="1599909" indent="-228558" defTabSz="904711" eaLnBrk="0" hangingPunct="0">
              <a:defRPr kumimoji="1">
                <a:solidFill>
                  <a:schemeClr val="tx1"/>
                </a:solidFill>
                <a:latin typeface="Arial" pitchFamily="34" charset="0"/>
                <a:ea typeface="ＭＳ Ｐゴシック" pitchFamily="50" charset="-128"/>
              </a:defRPr>
            </a:lvl4pPr>
            <a:lvl5pPr marL="2057026" indent="-228558" defTabSz="904711" eaLnBrk="0" hangingPunct="0">
              <a:defRPr kumimoji="1">
                <a:solidFill>
                  <a:schemeClr val="tx1"/>
                </a:solidFill>
                <a:latin typeface="Arial" pitchFamily="34" charset="0"/>
                <a:ea typeface="ＭＳ Ｐゴシック" pitchFamily="50" charset="-128"/>
              </a:defRPr>
            </a:lvl5pPr>
            <a:lvl6pPr marL="2514142"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259"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8376"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5493"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448A540-894C-4103-A3BD-DEA939CD0055}" type="slidenum">
              <a:rPr lang="en-US" altLang="ja-JP" smtClean="0"/>
              <a:pPr eaLnBrk="1" hangingPunct="1"/>
              <a:t>90</a:t>
            </a:fld>
            <a:endParaRPr lang="en-US" altLang="ja-JP" smtClean="0"/>
          </a:p>
        </p:txBody>
      </p:sp>
      <p:sp>
        <p:nvSpPr>
          <p:cNvPr id="302083" name="Rectangle 2"/>
          <p:cNvSpPr>
            <a:spLocks noGrp="1" noRot="1" noChangeAspect="1" noChangeArrowheads="1" noTextEdit="1"/>
          </p:cNvSpPr>
          <p:nvPr>
            <p:ph type="sldImg"/>
          </p:nvPr>
        </p:nvSpPr>
        <p:spPr>
          <a:xfrm>
            <a:off x="903288" y="739775"/>
            <a:ext cx="4932362" cy="3700463"/>
          </a:xfrm>
          <a:ln/>
        </p:spPr>
      </p:sp>
      <p:sp>
        <p:nvSpPr>
          <p:cNvPr id="302084" name="Rectangle 3"/>
          <p:cNvSpPr>
            <a:spLocks noGrp="1" noChangeArrowheads="1"/>
          </p:cNvSpPr>
          <p:nvPr>
            <p:ph type="body" idx="1"/>
          </p:nvPr>
        </p:nvSpPr>
        <p:spPr>
          <a:noFill/>
        </p:spPr>
        <p:txBody>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defTabSz="904711" eaLnBrk="0" hangingPunct="0">
              <a:defRPr kumimoji="1">
                <a:solidFill>
                  <a:schemeClr val="tx1"/>
                </a:solidFill>
                <a:latin typeface="Arial" pitchFamily="34" charset="0"/>
                <a:ea typeface="ＭＳ Ｐゴシック" pitchFamily="50" charset="-128"/>
              </a:defRPr>
            </a:lvl1pPr>
            <a:lvl2pPr marL="742815" indent="-285698" defTabSz="904711" eaLnBrk="0" hangingPunct="0">
              <a:defRPr kumimoji="1">
                <a:solidFill>
                  <a:schemeClr val="tx1"/>
                </a:solidFill>
                <a:latin typeface="Arial" pitchFamily="34" charset="0"/>
                <a:ea typeface="ＭＳ Ｐゴシック" pitchFamily="50" charset="-128"/>
              </a:defRPr>
            </a:lvl2pPr>
            <a:lvl3pPr marL="1142792" indent="-228558" defTabSz="904711" eaLnBrk="0" hangingPunct="0">
              <a:defRPr kumimoji="1">
                <a:solidFill>
                  <a:schemeClr val="tx1"/>
                </a:solidFill>
                <a:latin typeface="Arial" pitchFamily="34" charset="0"/>
                <a:ea typeface="ＭＳ Ｐゴシック" pitchFamily="50" charset="-128"/>
              </a:defRPr>
            </a:lvl3pPr>
            <a:lvl4pPr marL="1599909" indent="-228558" defTabSz="904711" eaLnBrk="0" hangingPunct="0">
              <a:defRPr kumimoji="1">
                <a:solidFill>
                  <a:schemeClr val="tx1"/>
                </a:solidFill>
                <a:latin typeface="Arial" pitchFamily="34" charset="0"/>
                <a:ea typeface="ＭＳ Ｐゴシック" pitchFamily="50" charset="-128"/>
              </a:defRPr>
            </a:lvl4pPr>
            <a:lvl5pPr marL="2057026" indent="-228558" defTabSz="904711" eaLnBrk="0" hangingPunct="0">
              <a:defRPr kumimoji="1">
                <a:solidFill>
                  <a:schemeClr val="tx1"/>
                </a:solidFill>
                <a:latin typeface="Arial" pitchFamily="34" charset="0"/>
                <a:ea typeface="ＭＳ Ｐゴシック" pitchFamily="50" charset="-128"/>
              </a:defRPr>
            </a:lvl5pPr>
            <a:lvl6pPr marL="2514142"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259"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8376"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5493" indent="-228558" defTabSz="904711"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3F0FF0BE-F250-4D8B-880D-1447BD019E43}" type="slidenum">
              <a:rPr lang="en-US" altLang="ja-JP" smtClean="0"/>
              <a:pPr eaLnBrk="1" hangingPunct="1"/>
              <a:t>91</a:t>
            </a:fld>
            <a:endParaRPr lang="en-US" altLang="ja-JP"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p:spPr>
        <p:txBody>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3504FFE-A15B-4315-B73A-07D20997368F}" type="slidenum">
              <a:rPr lang="en-US" altLang="ja-JP" smtClean="0">
                <a:latin typeface="Arial" charset="0"/>
                <a:ea typeface="ＭＳ Ｐゴシック" charset="-128"/>
              </a:rPr>
              <a:pPr/>
              <a:t>92</a:t>
            </a:fld>
            <a:endParaRPr lang="en-US" altLang="ja-JP" smtClean="0">
              <a:latin typeface="Arial" charset="0"/>
              <a:ea typeface="ＭＳ Ｐゴシック" charset="-128"/>
            </a:endParaRPr>
          </a:p>
        </p:txBody>
      </p:sp>
      <p:sp>
        <p:nvSpPr>
          <p:cNvPr id="88067" name="Rectangle 2"/>
          <p:cNvSpPr>
            <a:spLocks noGrp="1" noRot="1" noChangeAspect="1" noChangeArrowheads="1" noTextEdit="1"/>
          </p:cNvSpPr>
          <p:nvPr>
            <p:ph type="sldImg"/>
          </p:nvPr>
        </p:nvSpPr>
        <p:spPr>
          <a:xfrm>
            <a:off x="903288" y="741363"/>
            <a:ext cx="4930775" cy="3698875"/>
          </a:xfrm>
          <a:ln/>
        </p:spPr>
      </p:sp>
      <p:sp>
        <p:nvSpPr>
          <p:cNvPr id="88068" name="Rectangle 3"/>
          <p:cNvSpPr>
            <a:spLocks noGrp="1" noChangeArrowheads="1"/>
          </p:cNvSpPr>
          <p:nvPr>
            <p:ph type="body" idx="1"/>
          </p:nvPr>
        </p:nvSpPr>
        <p:spPr>
          <a:xfrm>
            <a:off x="674689" y="4686301"/>
            <a:ext cx="5386387" cy="4438650"/>
          </a:xfrm>
          <a:noFill/>
          <a:ln/>
        </p:spPr>
        <p:txBody>
          <a:bodyPr/>
          <a:lstStyle/>
          <a:p>
            <a:pPr eaLnBrk="1" hangingPunct="1"/>
            <a:endParaRPr lang="ja-JP" altLang="ja-JP"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71380">
              <a:defRPr kumimoji="1">
                <a:solidFill>
                  <a:schemeClr val="tx1"/>
                </a:solidFill>
                <a:latin typeface="Corbel" pitchFamily="34" charset="0"/>
                <a:ea typeface="HGｺﾞｼｯｸM" pitchFamily="49" charset="-128"/>
              </a:defRPr>
            </a:lvl1pPr>
            <a:lvl2pPr marL="742815" indent="-285698" defTabSz="871380">
              <a:defRPr kumimoji="1">
                <a:solidFill>
                  <a:schemeClr val="tx1"/>
                </a:solidFill>
                <a:latin typeface="Corbel" pitchFamily="34" charset="0"/>
                <a:ea typeface="HGｺﾞｼｯｸM" pitchFamily="49" charset="-128"/>
              </a:defRPr>
            </a:lvl2pPr>
            <a:lvl3pPr marL="1142792" indent="-228558" defTabSz="871380">
              <a:defRPr kumimoji="1">
                <a:solidFill>
                  <a:schemeClr val="tx1"/>
                </a:solidFill>
                <a:latin typeface="Corbel" pitchFamily="34" charset="0"/>
                <a:ea typeface="HGｺﾞｼｯｸM" pitchFamily="49" charset="-128"/>
              </a:defRPr>
            </a:lvl3pPr>
            <a:lvl4pPr marL="1599909" indent="-228558" defTabSz="871380">
              <a:defRPr kumimoji="1">
                <a:solidFill>
                  <a:schemeClr val="tx1"/>
                </a:solidFill>
                <a:latin typeface="Corbel" pitchFamily="34" charset="0"/>
                <a:ea typeface="HGｺﾞｼｯｸM" pitchFamily="49" charset="-128"/>
              </a:defRPr>
            </a:lvl4pPr>
            <a:lvl5pPr marL="2057026" indent="-228558" defTabSz="871380">
              <a:defRPr kumimoji="1">
                <a:solidFill>
                  <a:schemeClr val="tx1"/>
                </a:solidFill>
                <a:latin typeface="Corbel" pitchFamily="34" charset="0"/>
                <a:ea typeface="HGｺﾞｼｯｸM" pitchFamily="49" charset="-128"/>
              </a:defRPr>
            </a:lvl5pPr>
            <a:lvl6pPr marL="2514142" indent="-228558" defTabSz="871380" fontAlgn="base">
              <a:spcBef>
                <a:spcPct val="0"/>
              </a:spcBef>
              <a:spcAft>
                <a:spcPct val="0"/>
              </a:spcAft>
              <a:defRPr kumimoji="1">
                <a:solidFill>
                  <a:schemeClr val="tx1"/>
                </a:solidFill>
                <a:latin typeface="Corbel" pitchFamily="34" charset="0"/>
                <a:ea typeface="HGｺﾞｼｯｸM" pitchFamily="49" charset="-128"/>
              </a:defRPr>
            </a:lvl6pPr>
            <a:lvl7pPr marL="2971259" indent="-228558" defTabSz="871380" fontAlgn="base">
              <a:spcBef>
                <a:spcPct val="0"/>
              </a:spcBef>
              <a:spcAft>
                <a:spcPct val="0"/>
              </a:spcAft>
              <a:defRPr kumimoji="1">
                <a:solidFill>
                  <a:schemeClr val="tx1"/>
                </a:solidFill>
                <a:latin typeface="Corbel" pitchFamily="34" charset="0"/>
                <a:ea typeface="HGｺﾞｼｯｸM" pitchFamily="49" charset="-128"/>
              </a:defRPr>
            </a:lvl7pPr>
            <a:lvl8pPr marL="3428376" indent="-228558" defTabSz="871380" fontAlgn="base">
              <a:spcBef>
                <a:spcPct val="0"/>
              </a:spcBef>
              <a:spcAft>
                <a:spcPct val="0"/>
              </a:spcAft>
              <a:defRPr kumimoji="1">
                <a:solidFill>
                  <a:schemeClr val="tx1"/>
                </a:solidFill>
                <a:latin typeface="Corbel" pitchFamily="34" charset="0"/>
                <a:ea typeface="HGｺﾞｼｯｸM" pitchFamily="49" charset="-128"/>
              </a:defRPr>
            </a:lvl8pPr>
            <a:lvl9pPr marL="3885493" indent="-228558" defTabSz="87138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A170D60E-05E1-495A-8C9F-6959CB729018}" type="slidenum">
              <a:rPr lang="en-US" altLang="ja-JP">
                <a:latin typeface="Arial" pitchFamily="34" charset="0"/>
                <a:ea typeface="ＭＳ Ｐゴシック" pitchFamily="50" charset="-128"/>
              </a:rPr>
              <a:pPr fontAlgn="base">
                <a:spcBef>
                  <a:spcPct val="0"/>
                </a:spcBef>
                <a:spcAft>
                  <a:spcPct val="0"/>
                </a:spcAft>
              </a:pPr>
              <a:t>19</a:t>
            </a:fld>
            <a:endParaRPr lang="en-US" altLang="ja-JP">
              <a:latin typeface="Arial" pitchFamily="34" charset="0"/>
              <a:ea typeface="ＭＳ Ｐゴシック" pitchFamily="50" charset="-128"/>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68238C-7318-436F-9543-440A9D3348AE}" type="slidenum">
              <a:rPr kumimoji="1" lang="ja-JP" altLang="en-US" smtClean="0"/>
              <a:pPr/>
              <a:t>21</a:t>
            </a:fld>
            <a:endParaRPr kumimoji="1" lang="ja-JP" altLang="en-US"/>
          </a:p>
        </p:txBody>
      </p:sp>
    </p:spTree>
    <p:extLst>
      <p:ext uri="{BB962C8B-B14F-4D97-AF65-F5344CB8AC3E}">
        <p14:creationId xmlns:p14="http://schemas.microsoft.com/office/powerpoint/2010/main" val="3962435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1E58CF-708A-4703-8489-C06E5C78E8E5}" type="slidenum">
              <a:rPr lang="en-US" altLang="ja-JP" smtClean="0"/>
              <a:pPr fontAlgn="base">
                <a:spcBef>
                  <a:spcPct val="0"/>
                </a:spcBef>
                <a:spcAft>
                  <a:spcPct val="0"/>
                </a:spcAft>
                <a:defRPr/>
              </a:pPr>
              <a:t>22</a:t>
            </a:fld>
            <a:endParaRPr lang="en-US" altLang="ja-JP" smtClean="0"/>
          </a:p>
        </p:txBody>
      </p:sp>
      <p:sp>
        <p:nvSpPr>
          <p:cNvPr id="73731"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p:spPr>
      </p:sp>
      <p:sp>
        <p:nvSpPr>
          <p:cNvPr id="73732" name="Rectangle 3"/>
          <p:cNvSpPr>
            <a:spLocks noGrp="1" noChangeArrowheads="1"/>
          </p:cNvSpPr>
          <p:nvPr>
            <p:ph type="body" idx="1"/>
          </p:nvPr>
        </p:nvSpPr>
        <p:spPr bwMode="auto">
          <a:xfrm>
            <a:off x="675136" y="4686501"/>
            <a:ext cx="5385492" cy="4438128"/>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641350" y="541338"/>
            <a:ext cx="5678488" cy="4260850"/>
          </a:xfrm>
          <a:ln/>
        </p:spPr>
      </p:sp>
      <p:sp>
        <p:nvSpPr>
          <p:cNvPr id="162819" name="Rectangle 3"/>
          <p:cNvSpPr>
            <a:spLocks noGrp="1" noChangeArrowheads="1"/>
          </p:cNvSpPr>
          <p:nvPr>
            <p:ph type="body" idx="1"/>
          </p:nvPr>
        </p:nvSpPr>
        <p:spPr>
          <a:xfrm>
            <a:off x="673278" y="4933157"/>
            <a:ext cx="5646931" cy="4195520"/>
          </a:xfrm>
        </p:spPr>
        <p:txBody>
          <a:bodyPr lIns="90529" tIns="45263" rIns="90529" bIns="45263"/>
          <a:lstStyle/>
          <a:p>
            <a:r>
              <a:rPr lang="ja-JP" altLang="en-US" dirty="0" smtClean="0">
                <a:latin typeface="Arial" pitchFamily="34" charset="0"/>
              </a:rPr>
              <a:t>＜任意＞</a:t>
            </a:r>
          </a:p>
          <a:p>
            <a:r>
              <a:rPr lang="ja-JP" altLang="en-US" dirty="0" smtClean="0">
                <a:latin typeface="Arial" pitchFamily="34" charset="0"/>
              </a:rPr>
              <a:t>これは「コミュニティーサイトに起因する事件の検挙件数等」をグラフに表したものです</a:t>
            </a:r>
            <a:endParaRPr lang="en-US" altLang="ja-JP" dirty="0" smtClean="0">
              <a:latin typeface="Arial" pitchFamily="34" charset="0"/>
            </a:endParaRPr>
          </a:p>
          <a:p>
            <a:r>
              <a:rPr lang="ja-JP" altLang="en-US" dirty="0" smtClean="0">
                <a:latin typeface="Arial" pitchFamily="34" charset="0"/>
              </a:rPr>
              <a:t>出会い系サイト検挙件数、被害児童数ともに、</a:t>
            </a:r>
            <a:r>
              <a:rPr lang="ja-JP" altLang="en-US" dirty="0"/>
              <a:t>平成</a:t>
            </a:r>
            <a:r>
              <a:rPr lang="en-US" altLang="ja-JP" dirty="0"/>
              <a:t>20</a:t>
            </a:r>
            <a:r>
              <a:rPr lang="ja-JP" altLang="en-US" dirty="0"/>
              <a:t>年の出会い系サイト規制法の法改正以降、禁止誘引違反者の検挙や無届サイトの取締り等により、減少傾向です</a:t>
            </a:r>
            <a:r>
              <a:rPr lang="ja-JP" altLang="en-US" dirty="0" smtClean="0">
                <a:latin typeface="Arial" pitchFamily="34" charset="0"/>
              </a:rPr>
              <a:t>。</a:t>
            </a:r>
          </a:p>
          <a:p>
            <a:r>
              <a:rPr lang="ja-JP" altLang="en-US" dirty="0" smtClean="0">
                <a:latin typeface="Arial" pitchFamily="34" charset="0"/>
              </a:rPr>
              <a:t>一方、</a:t>
            </a:r>
            <a:r>
              <a:rPr lang="ja-JP" altLang="en-US" dirty="0"/>
              <a:t>コミュニティサイトに起因して児童が犯罪被害に遭った事犯の検挙件数は</a:t>
            </a:r>
            <a:r>
              <a:rPr lang="en-US" altLang="ja-JP" dirty="0"/>
              <a:t>1,804</a:t>
            </a:r>
            <a:r>
              <a:rPr lang="ja-JP" altLang="en-US" dirty="0"/>
              <a:t>件（前年比</a:t>
            </a:r>
            <a:r>
              <a:rPr lang="en-US" altLang="ja-JP" dirty="0"/>
              <a:t>+493</a:t>
            </a:r>
            <a:r>
              <a:rPr lang="ja-JP" altLang="en-US" dirty="0"/>
              <a:t>件、</a:t>
            </a:r>
            <a:r>
              <a:rPr lang="en-US" altLang="ja-JP" dirty="0"/>
              <a:t>+37.6%</a:t>
            </a:r>
            <a:r>
              <a:rPr lang="ja-JP" altLang="en-US" dirty="0"/>
              <a:t>）、犯罪被害に遭った児童は</a:t>
            </a:r>
            <a:r>
              <a:rPr lang="en-US" altLang="ja-JP" dirty="0"/>
              <a:t>1,293</a:t>
            </a:r>
            <a:r>
              <a:rPr lang="ja-JP" altLang="en-US" dirty="0"/>
              <a:t>人（前年比</a:t>
            </a:r>
            <a:r>
              <a:rPr lang="en-US" altLang="ja-JP" dirty="0"/>
              <a:t>+217</a:t>
            </a:r>
            <a:r>
              <a:rPr lang="ja-JP" altLang="en-US" dirty="0"/>
              <a:t>人、</a:t>
            </a:r>
            <a:r>
              <a:rPr lang="en-US" altLang="ja-JP" dirty="0"/>
              <a:t>+20.2%</a:t>
            </a:r>
            <a:r>
              <a:rPr lang="ja-JP" altLang="en-US" dirty="0"/>
              <a:t>）。平成</a:t>
            </a:r>
            <a:r>
              <a:rPr lang="en-US" altLang="ja-JP" dirty="0"/>
              <a:t>23</a:t>
            </a:r>
            <a:r>
              <a:rPr lang="ja-JP" altLang="en-US" dirty="0"/>
              <a:t>年初めて減少に転じ、翌年も引き続き減少していたが、無料通話アプリのＩＤを交換する掲示板に起因する犯罪被害により、再び増加しました。</a:t>
            </a:r>
            <a:endParaRPr lang="ja-JP" altLang="en-US" dirty="0" smtClean="0">
              <a:latin typeface="Arial" pitchFamily="34" charset="0"/>
            </a:endParaRPr>
          </a:p>
          <a:p>
            <a:endParaRPr lang="en-US" altLang="ja-JP" dirty="0" smtClean="0">
              <a:latin typeface="Arial" pitchFamily="34" charset="0"/>
            </a:endParaRPr>
          </a:p>
          <a:p>
            <a:r>
              <a:rPr lang="en-US" altLang="ja-JP" dirty="0" smtClean="0">
                <a:latin typeface="Arial" pitchFamily="34" charset="0"/>
              </a:rPr>
              <a:t>※</a:t>
            </a:r>
            <a:r>
              <a:rPr lang="ja-JP" altLang="en-US" dirty="0" smtClean="0">
                <a:latin typeface="Arial" pitchFamily="34" charset="0"/>
              </a:rPr>
              <a:t>この場合「児童」とは、１８才未満の少年少女のことです。</a:t>
            </a:r>
          </a:p>
          <a:p>
            <a:endParaRPr lang="en-US" altLang="ja-JP" dirty="0" smtClean="0">
              <a:latin typeface="Arial" pitchFamily="34" charset="0"/>
            </a:endParaRPr>
          </a:p>
          <a:p>
            <a:endParaRPr lang="ja-JP" altLang="en-US" dirty="0" smtClean="0">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6461B4-56A7-46C1-9D7B-E9B15B42A980}" type="slidenum">
              <a:rPr lang="en-US" altLang="ja-JP" smtClean="0"/>
              <a:pPr fontAlgn="base">
                <a:spcBef>
                  <a:spcPct val="0"/>
                </a:spcBef>
                <a:spcAft>
                  <a:spcPct val="0"/>
                </a:spcAft>
                <a:defRPr/>
              </a:pPr>
              <a:t>24</a:t>
            </a:fld>
            <a:endParaRPr lang="en-US" altLang="ja-JP" smtClean="0"/>
          </a:p>
        </p:txBody>
      </p:sp>
      <p:sp>
        <p:nvSpPr>
          <p:cNvPr id="74755"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p:spPr>
      </p:sp>
      <p:sp>
        <p:nvSpPr>
          <p:cNvPr id="74756" name="Rectangle 3"/>
          <p:cNvSpPr>
            <a:spLocks noGrp="1" noChangeArrowheads="1"/>
          </p:cNvSpPr>
          <p:nvPr>
            <p:ph type="body" idx="1"/>
          </p:nvPr>
        </p:nvSpPr>
        <p:spPr bwMode="auto">
          <a:xfrm>
            <a:off x="675136" y="4686501"/>
            <a:ext cx="5385492" cy="4438128"/>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auto">
              <a:spcBef>
                <a:spcPts val="0"/>
              </a:spcBef>
              <a:spcAft>
                <a:spcPts val="0"/>
              </a:spcAft>
              <a:defRPr/>
            </a:pPr>
            <a:endParaRPr lang="ja-JP" altLang="en-US">
              <a:latin typeface="+mn-lt"/>
              <a:ea typeface="+mn-ea"/>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ja-JP" altLang="en-US">
              <a:latin typeface="+mn-lt"/>
              <a:ea typeface="+mn-ea"/>
            </a:endParaRPr>
          </a:p>
        </p:txBody>
      </p:sp>
      <p:sp>
        <p:nvSpPr>
          <p:cNvPr id="2560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smtClean="0"/>
              <a:t>マスター タイトルの書式設定</a:t>
            </a:r>
            <a:endParaRPr lang="ja-JP" altLang="en-US" dirty="0"/>
          </a:p>
        </p:txBody>
      </p:sp>
      <p:sp>
        <p:nvSpPr>
          <p:cNvPr id="256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ja-JP" altLang="en-US" smtClean="0"/>
              <a:t>マスター サブタイトルの書式設定</a:t>
            </a:r>
            <a:endParaRPr lang="ja-JP" altLang="en-US" dirty="0"/>
          </a:p>
        </p:txBody>
      </p:sp>
      <p:sp>
        <p:nvSpPr>
          <p:cNvPr id="8" name="Rectangle 6"/>
          <p:cNvSpPr>
            <a:spLocks noGrp="1" noChangeArrowheads="1"/>
          </p:cNvSpPr>
          <p:nvPr>
            <p:ph type="sldNum" sz="quarter" idx="12"/>
          </p:nvPr>
        </p:nvSpPr>
        <p:spPr/>
        <p:txBody>
          <a:bodyPr/>
          <a:lstStyle>
            <a:lvl1pPr>
              <a:defRPr smtClean="0"/>
            </a:lvl1pPr>
          </a:lstStyle>
          <a:p>
            <a:pPr>
              <a:defRPr/>
            </a:pPr>
            <a:fld id="{EA403BBC-7C55-47DE-82E1-FA234EE4D1BF}" type="slidenum">
              <a:rPr lang="en-US" altLang="ja-JP" smtClean="0"/>
              <a:pPr>
                <a:defRPr/>
              </a:pPr>
              <a:t>‹#›</a:t>
            </a:fld>
            <a:endParaRPr lang="en-US" altLang="ja-JP"/>
          </a:p>
        </p:txBody>
      </p:sp>
    </p:spTree>
    <p:extLst>
      <p:ext uri="{BB962C8B-B14F-4D97-AF65-F5344CB8AC3E}">
        <p14:creationId xmlns:p14="http://schemas.microsoft.com/office/powerpoint/2010/main" val="1223011925"/>
      </p:ext>
    </p:extLst>
  </p:cSld>
  <p:clrMapOvr>
    <a:masterClrMapping/>
  </p:clrMapOvr>
  <p:transition spd="med">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fld id="{463A6388-4A8E-4636-B3EA-9235301EE691}" type="datetime1">
              <a:rPr lang="ja-JP" altLang="en-US" smtClean="0"/>
              <a:pPr>
                <a:defRPr/>
              </a:pPr>
              <a:t>2015/1/15</a:t>
            </a:fld>
            <a:endParaRPr lang="en-US" altLang="ja-JP"/>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1EAEF4C-70E3-4EB9-BAA1-7C0A1EF6A1DA}" type="slidenum">
              <a:rPr lang="en-US" altLang="ja-JP" smtClean="0"/>
              <a:pPr>
                <a:defRPr/>
              </a:pPr>
              <a:t>‹#›</a:t>
            </a:fld>
            <a:endParaRPr lang="en-US" altLang="ja-JP"/>
          </a:p>
        </p:txBody>
      </p:sp>
    </p:spTree>
    <p:extLst>
      <p:ext uri="{BB962C8B-B14F-4D97-AF65-F5344CB8AC3E}">
        <p14:creationId xmlns:p14="http://schemas.microsoft.com/office/powerpoint/2010/main" val="2038881187"/>
      </p:ext>
    </p:extLst>
  </p:cSld>
  <p:clrMapOvr>
    <a:masterClrMapping/>
  </p:clrMapOvr>
  <p:transition spd="med">
    <p:wipe dir="r"/>
  </p:transition>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EAEF4C-70E3-4EB9-BAA1-7C0A1EF6A1DA}" type="slidenum">
              <a:rPr lang="en-US" altLang="ja-JP" smtClean="0"/>
              <a:pPr>
                <a:defRPr/>
              </a:pPr>
              <a:t>‹#›</a:t>
            </a:fld>
            <a:endParaRPr lang="en-US" altLang="ja-JP"/>
          </a:p>
        </p:txBody>
      </p:sp>
    </p:spTree>
    <p:extLst>
      <p:ext uri="{BB962C8B-B14F-4D97-AF65-F5344CB8AC3E}">
        <p14:creationId xmlns:p14="http://schemas.microsoft.com/office/powerpoint/2010/main" val="2530116986"/>
      </p:ext>
    </p:extLst>
  </p:cSld>
  <p:clrMapOvr>
    <a:masterClrMapping/>
  </p:clrMapOvr>
  <p:transition spd="med">
    <p:wipe dir="r"/>
  </p:transition>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fld id="{3AE160E9-5BF1-42B5-ABA1-B355EC975EFB}" type="datetimeFigureOut">
              <a:rPr kumimoji="1" lang="ja-JP" altLang="en-US" smtClean="0"/>
              <a:t>2015/1/15</a:t>
            </a:fld>
            <a:endParaRPr kumimoji="1" lang="ja-JP" alt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kumimoji="1" lang="ja-JP" altLang="en-US"/>
          </a:p>
        </p:txBody>
      </p:sp>
      <p:sp>
        <p:nvSpPr>
          <p:cNvPr id="5" name="Rectangle 6"/>
          <p:cNvSpPr>
            <a:spLocks noGrp="1" noChangeArrowheads="1"/>
          </p:cNvSpPr>
          <p:nvPr>
            <p:ph type="sldNum" sz="quarter" idx="12"/>
          </p:nvPr>
        </p:nvSpPr>
        <p:spPr>
          <a:ln/>
        </p:spPr>
        <p:txBody>
          <a:bodyPr/>
          <a:lstStyle>
            <a:lvl1pPr>
              <a:defRPr/>
            </a:lvl1pPr>
          </a:lstStyle>
          <a:p>
            <a:pPr>
              <a:defRPr/>
            </a:pPr>
            <a:fld id="{91CC525F-157B-4EE0-A6C1-DC42C91A59D7}" type="slidenum">
              <a:rPr lang="ja-JP" altLang="en-US" smtClean="0"/>
              <a:pPr>
                <a:defRPr/>
              </a:pPr>
              <a:t>‹#›</a:t>
            </a:fld>
            <a:endParaRPr lang="ja-JP" altLang="en-US"/>
          </a:p>
        </p:txBody>
      </p:sp>
    </p:spTree>
    <p:extLst>
      <p:ext uri="{BB962C8B-B14F-4D97-AF65-F5344CB8AC3E}">
        <p14:creationId xmlns:p14="http://schemas.microsoft.com/office/powerpoint/2010/main" val="3139288926"/>
      </p:ext>
    </p:extLst>
  </p:cSld>
  <p:clrMapOvr>
    <a:masterClrMapping/>
  </p:clrMapOvr>
  <p:transition spd="med">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fld id="{463A6388-4A8E-4636-B3EA-9235301EE691}" type="datetime1">
              <a:rPr lang="ja-JP" altLang="en-US" smtClean="0"/>
              <a:pPr>
                <a:defRPr/>
              </a:pPr>
              <a:t>2015/1/15</a:t>
            </a:fld>
            <a:endParaRPr lang="en-US" altLang="ja-JP"/>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A1EAEF4C-70E3-4EB9-BAA1-7C0A1EF6A1DA}" type="slidenum">
              <a:rPr lang="en-US" altLang="ja-JP" smtClean="0"/>
              <a:pPr>
                <a:defRPr/>
              </a:pPr>
              <a:t>‹#›</a:t>
            </a:fld>
            <a:endParaRPr lang="en-US" altLang="ja-JP"/>
          </a:p>
        </p:txBody>
      </p:sp>
    </p:spTree>
    <p:extLst>
      <p:ext uri="{BB962C8B-B14F-4D97-AF65-F5344CB8AC3E}">
        <p14:creationId xmlns:p14="http://schemas.microsoft.com/office/powerpoint/2010/main" val="978215347"/>
      </p:ext>
    </p:extLst>
  </p:cSld>
  <p:clrMapOvr>
    <a:masterClrMapping/>
  </p:clrMapOvr>
  <p:transition spd="med">
    <p:wipe dir="r"/>
  </p:transition>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fld id="{463A6388-4A8E-4636-B3EA-9235301EE691}" type="datetime1">
              <a:rPr lang="ja-JP" altLang="en-US" smtClean="0"/>
              <a:pPr>
                <a:defRPr/>
              </a:pPr>
              <a:t>2015/1/15</a:t>
            </a:fld>
            <a:endParaRPr lang="en-US" altLang="ja-JP"/>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A1EAEF4C-70E3-4EB9-BAA1-7C0A1EF6A1DA}" type="slidenum">
              <a:rPr lang="en-US" altLang="ja-JP" smtClean="0"/>
              <a:pPr>
                <a:defRPr/>
              </a:pPr>
              <a:t>‹#›</a:t>
            </a:fld>
            <a:endParaRPr lang="en-US" altLang="ja-JP"/>
          </a:p>
        </p:txBody>
      </p:sp>
    </p:spTree>
    <p:extLst>
      <p:ext uri="{BB962C8B-B14F-4D97-AF65-F5344CB8AC3E}">
        <p14:creationId xmlns:p14="http://schemas.microsoft.com/office/powerpoint/2010/main" val="3235554873"/>
      </p:ext>
    </p:extLst>
  </p:cSld>
  <p:clrMapOvr>
    <a:masterClrMapping/>
  </p:clrMapOvr>
  <p:transition spd="med">
    <p:wipe dir="r"/>
  </p:transition>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57200" y="3941763"/>
            <a:ext cx="4038600" cy="21891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648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fld id="{463A6388-4A8E-4636-B3EA-9235301EE691}" type="datetime1">
              <a:rPr lang="ja-JP" altLang="en-US" smtClean="0"/>
              <a:pPr>
                <a:defRPr/>
              </a:pPr>
              <a:t>2015/1/15</a:t>
            </a:fld>
            <a:endParaRPr lang="en-US" altLang="ja-JP"/>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A1EAEF4C-70E3-4EB9-BAA1-7C0A1EF6A1DA}" type="slidenum">
              <a:rPr lang="en-US" altLang="ja-JP" smtClean="0"/>
              <a:pPr>
                <a:defRPr/>
              </a:pPr>
              <a:t>‹#›</a:t>
            </a:fld>
            <a:endParaRPr lang="en-US" altLang="ja-JP"/>
          </a:p>
        </p:txBody>
      </p:sp>
    </p:spTree>
    <p:extLst>
      <p:ext uri="{BB962C8B-B14F-4D97-AF65-F5344CB8AC3E}">
        <p14:creationId xmlns:p14="http://schemas.microsoft.com/office/powerpoint/2010/main" val="1560288951"/>
      </p:ext>
    </p:extLst>
  </p:cSld>
  <p:clrMapOvr>
    <a:masterClrMapping/>
  </p:clrMapOvr>
  <p:transition spd="med">
    <p:wipe dir="r"/>
  </p:transition>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fld id="{463A6388-4A8E-4636-B3EA-9235301EE691}" type="datetime1">
              <a:rPr lang="ja-JP" altLang="en-US" smtClean="0"/>
              <a:pPr>
                <a:defRPr/>
              </a:pPr>
              <a:t>2015/1/15</a:t>
            </a:fld>
            <a:endParaRPr lang="en-US" altLang="ja-JP"/>
          </a:p>
        </p:txBody>
      </p:sp>
      <p:sp>
        <p:nvSpPr>
          <p:cNvPr id="6"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1EAEF4C-70E3-4EB9-BAA1-7C0A1EF6A1DA}" type="slidenum">
              <a:rPr lang="en-US" altLang="ja-JP" smtClean="0"/>
              <a:pPr>
                <a:defRPr/>
              </a:pPr>
              <a:t>‹#›</a:t>
            </a:fld>
            <a:endParaRPr lang="en-US" altLang="ja-JP"/>
          </a:p>
        </p:txBody>
      </p:sp>
    </p:spTree>
    <p:extLst>
      <p:ext uri="{BB962C8B-B14F-4D97-AF65-F5344CB8AC3E}">
        <p14:creationId xmlns:p14="http://schemas.microsoft.com/office/powerpoint/2010/main" val="2339019351"/>
      </p:ext>
    </p:extLst>
  </p:cSld>
  <p:clrMapOvr>
    <a:masterClrMapping/>
  </p:clrMapOvr>
  <p:transition spd="med">
    <p:wipe dir="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6"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r>
              <a:rPr lang="ja-JP" altLang="en-US" smtClean="0"/>
              <a:t>情報モラル講座</a:t>
            </a:r>
            <a:endParaRPr lang="ja-JP" altLang="en-US" dirty="0"/>
          </a:p>
        </p:txBody>
      </p:sp>
      <p:sp>
        <p:nvSpPr>
          <p:cNvPr id="7" name="Rectangle 6"/>
          <p:cNvSpPr>
            <a:spLocks noGrp="1" noChangeArrowheads="1"/>
          </p:cNvSpPr>
          <p:nvPr>
            <p:ph type="sldNum" sz="quarter" idx="12"/>
          </p:nvPr>
        </p:nvSpPr>
        <p:spPr>
          <a:ln/>
        </p:spPr>
        <p:txBody>
          <a:bodyPr/>
          <a:lstStyle>
            <a:lvl1pPr>
              <a:defRPr/>
            </a:lvl1pPr>
          </a:lstStyle>
          <a:p>
            <a:pPr algn="r"/>
            <a:fld id="{F370EA60-FEF6-4CE1-BE86-66FA9E71023F}" type="slidenum">
              <a:rPr lang="ja-JP" altLang="en-US" smtClean="0"/>
              <a:pPr algn="r"/>
              <a:t>‹#›</a:t>
            </a:fld>
            <a:endParaRPr lang="ja-JP" altLang="en-US" dirty="0"/>
          </a:p>
        </p:txBody>
      </p:sp>
    </p:spTree>
    <p:extLst>
      <p:ext uri="{BB962C8B-B14F-4D97-AF65-F5344CB8AC3E}">
        <p14:creationId xmlns:p14="http://schemas.microsoft.com/office/powerpoint/2010/main" val="382275415"/>
      </p:ext>
    </p:extLst>
  </p:cSld>
  <p:clrMapOvr>
    <a:masterClrMapping/>
  </p:clrMapOvr>
  <p:transition spd="med">
    <p:wipe dir="r"/>
  </p:transition>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4つの内容" type="fourObj">
  <p:cSld name="タイトル/4つの内容">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0"/>
            <a:r>
              <a:rPr lang="ja-JP" altLang="en-US" smtClean="0"/>
              <a:t>マスター タイトルの書式設定</a:t>
            </a:r>
            <a:endParaRPr lang="ko-KR" altLang="en-US"/>
          </a:p>
        </p:txBody>
      </p:sp>
      <p:sp>
        <p:nvSpPr>
          <p:cNvPr id="3" name="内容プレースホルダー 2"/>
          <p:cNvSpPr>
            <a:spLocks noGrp="1"/>
          </p:cNvSpPr>
          <p:nvPr>
            <p:ph sz="quarter" idx="1"/>
          </p:nvPr>
        </p:nvSpPr>
        <p:spPr>
          <a:xfrm>
            <a:off x="457168" y="1600190"/>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ko-KR" altLang="en-US"/>
          </a:p>
        </p:txBody>
      </p:sp>
      <p:sp>
        <p:nvSpPr>
          <p:cNvPr id="4" name="内容プレースホルダー 3"/>
          <p:cNvSpPr>
            <a:spLocks noGrp="1"/>
          </p:cNvSpPr>
          <p:nvPr>
            <p:ph sz="quarter" idx="2"/>
          </p:nvPr>
        </p:nvSpPr>
        <p:spPr>
          <a:xfrm>
            <a:off x="4647880" y="1600190"/>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ko-KR" altLang="en-US"/>
          </a:p>
        </p:txBody>
      </p:sp>
      <p:sp>
        <p:nvSpPr>
          <p:cNvPr id="5" name="内容プレースホルダー 4"/>
          <p:cNvSpPr>
            <a:spLocks noGrp="1"/>
          </p:cNvSpPr>
          <p:nvPr>
            <p:ph sz="quarter" idx="3"/>
          </p:nvPr>
        </p:nvSpPr>
        <p:spPr>
          <a:xfrm>
            <a:off x="455997" y="3984193"/>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ko-KR" altLang="en-US"/>
          </a:p>
        </p:txBody>
      </p:sp>
      <p:sp>
        <p:nvSpPr>
          <p:cNvPr id="6" name="内容プレースホルダー 5"/>
          <p:cNvSpPr>
            <a:spLocks noGrp="1"/>
          </p:cNvSpPr>
          <p:nvPr>
            <p:ph sz="quarter" idx="4"/>
          </p:nvPr>
        </p:nvSpPr>
        <p:spPr>
          <a:xfrm>
            <a:off x="4646709" y="3984193"/>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ko-KR" altLang="en-US"/>
          </a:p>
        </p:txBody>
      </p:sp>
      <p:sp>
        <p:nvSpPr>
          <p:cNvPr id="7" name="日付プレースホルダー 3"/>
          <p:cNvSpPr>
            <a:spLocks noGrp="1"/>
          </p:cNvSpPr>
          <p:nvPr>
            <p:ph type="dt" sz="half" idx="10"/>
          </p:nvPr>
        </p:nvSpPr>
        <p:spPr>
          <a:xfrm>
            <a:off x="457168" y="6356308"/>
            <a:ext cx="2133453" cy="365122"/>
          </a:xfrm>
          <a:prstGeom prst="rect">
            <a:avLst/>
          </a:prstGeom>
        </p:spPr>
        <p:txBody>
          <a:bodyPr lIns="91394" tIns="45697" rIns="91394" bIns="45697"/>
          <a:lstStyle/>
          <a:p>
            <a:pPr lvl="0"/>
            <a:fld id="{5ACE7E28-9336-4363-8674-B91477D8F243}" type="datetime1">
              <a:rPr lang="ko-KR" altLang="en-US" smtClean="0"/>
              <a:pPr lvl="0"/>
              <a:t>2015-01-15</a:t>
            </a:fld>
            <a:endParaRPr lang="ko-KR" altLang="en-US"/>
          </a:p>
        </p:txBody>
      </p:sp>
      <p:sp>
        <p:nvSpPr>
          <p:cNvPr id="8" name="フッタプレースホルダー 4"/>
          <p:cNvSpPr>
            <a:spLocks noGrp="1"/>
          </p:cNvSpPr>
          <p:nvPr>
            <p:ph type="ftr" sz="quarter" idx="11"/>
          </p:nvPr>
        </p:nvSpPr>
        <p:spPr>
          <a:xfrm>
            <a:off x="3123985" y="6356308"/>
            <a:ext cx="2895401" cy="365122"/>
          </a:xfrm>
          <a:prstGeom prst="rect">
            <a:avLst/>
          </a:prstGeom>
        </p:spPr>
        <p:txBody>
          <a:bodyPr lIns="91394" tIns="45697" rIns="91394" bIns="45697"/>
          <a:lstStyle/>
          <a:p>
            <a:pPr lvl="0"/>
            <a:endParaRPr lang="ko-KR" altLang="en-US"/>
          </a:p>
        </p:txBody>
      </p:sp>
      <p:sp>
        <p:nvSpPr>
          <p:cNvPr id="9" name="スライド番号プレースホルダー 5"/>
          <p:cNvSpPr>
            <a:spLocks noGrp="1"/>
          </p:cNvSpPr>
          <p:nvPr>
            <p:ph type="sldNum" sz="quarter" idx="12"/>
          </p:nvPr>
        </p:nvSpPr>
        <p:spPr>
          <a:xfrm>
            <a:off x="6552744" y="6243606"/>
            <a:ext cx="2133465" cy="457189"/>
          </a:xfrm>
          <a:noFill/>
          <a:ln w="25400" cap="flat" cmpd="sng" algn="ctr">
            <a:noFill/>
            <a:prstDash val="solid"/>
            <a:round/>
          </a:ln>
        </p:spPr>
        <p:txBody>
          <a:bodyPr vert="horz" wrap="square" lIns="91400" tIns="45700" rIns="91400" bIns="45700" anchor="b">
            <a:noAutofit/>
          </a:bodyPr>
          <a:lstStyle/>
          <a:p>
            <a:pPr defTabSz="899662">
              <a:spcBef>
                <a:spcPct val="0"/>
              </a:spcBef>
              <a:spcAft>
                <a:spcPct val="0"/>
              </a:spcAft>
              <a:buClr>
                <a:srgbClr val="000000">
                  <a:alpha val="100000"/>
                </a:srgbClr>
              </a:buClr>
              <a:buSzPct val="100000"/>
            </a:pPr>
            <a:fld id="{3F01DB34-DAB2-451D-8160-1F7048C33B57}" type="slidenum">
              <a:rPr lang="ja-JP" altLang="en-US" spc="5" smtClean="0">
                <a:latin typeface="Garamond"/>
                <a:ea typeface="ＭＳ Ｐゴシック"/>
                <a:sym typeface="Wingdings"/>
              </a:rPr>
              <a:pPr defTabSz="899662">
                <a:spcBef>
                  <a:spcPct val="0"/>
                </a:spcBef>
                <a:spcAft>
                  <a:spcPct val="0"/>
                </a:spcAft>
                <a:buClr>
                  <a:srgbClr val="000000">
                    <a:alpha val="100000"/>
                  </a:srgbClr>
                </a:buClr>
                <a:buSzPct val="100000"/>
              </a:pPr>
              <a:t>‹#›</a:t>
            </a:fld>
            <a:r>
              <a:rPr lang="ja-JP" altLang="en-US" spc="5" smtClean="0">
                <a:latin typeface="Garamond"/>
                <a:ea typeface="ＭＳ Ｐゴシック"/>
                <a:sym typeface="Wingdings"/>
              </a:rPr>
              <a:t> </a:t>
            </a:r>
            <a:endParaRPr lang="ja-JP" altLang="en-US" spc="5">
              <a:latin typeface="Garamond"/>
              <a:ea typeface="ＭＳ Ｐゴシック"/>
              <a:sym typeface="Wingdings"/>
            </a:endParaRPr>
          </a:p>
        </p:txBody>
      </p:sp>
    </p:spTree>
    <p:extLst>
      <p:ext uri="{BB962C8B-B14F-4D97-AF65-F5344CB8AC3E}">
        <p14:creationId xmlns:p14="http://schemas.microsoft.com/office/powerpoint/2010/main" val="186834532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7" name="Date Placeholder 6"/>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kumimoji="1" lang="ja-JP" altLang="en-US" dirty="0"/>
          </a:p>
        </p:txBody>
      </p:sp>
      <p:sp>
        <p:nvSpPr>
          <p:cNvPr id="8" name="Slide Number Placeholder 7"/>
          <p:cNvSpPr>
            <a:spLocks noGrp="1"/>
          </p:cNvSpPr>
          <p:nvPr>
            <p:ph type="sldNum" sz="quarter" idx="11"/>
          </p:nvPr>
        </p:nvSpPr>
        <p:spPr/>
        <p:txBody>
          <a:bodyPr/>
          <a:lstStyle/>
          <a:p>
            <a:fld id="{F370EA60-FEF6-4CE1-BE86-66FA9E71023F}" type="slidenum">
              <a:rPr kumimoji="1" lang="ja-JP" altLang="en-US" smtClean="0"/>
              <a:t>‹#›</a:t>
            </a:fld>
            <a:endParaRPr kumimoji="1" lang="ja-JP" altLang="en-US"/>
          </a:p>
        </p:txBody>
      </p:sp>
      <p:sp>
        <p:nvSpPr>
          <p:cNvPr id="9" name="Footer Placeholder 8"/>
          <p:cNvSpPr>
            <a:spLocks noGrp="1"/>
          </p:cNvSpPr>
          <p:nvPr>
            <p:ph type="ftr" sz="quarter" idx="12"/>
          </p:nvPr>
        </p:nvSpPr>
        <p:spPr/>
        <p:txBody>
          <a:bodyPr/>
          <a:lstStyle/>
          <a:p>
            <a:r>
              <a:rPr kumimoji="1" lang="ja-JP" altLang="en-US" smtClean="0"/>
              <a:t>中原小校内研修</a:t>
            </a:r>
            <a:endParaRPr kumimoji="1"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EFBE1BC-F681-4D7D-BBE1-B691C8D9877E}" type="slidenum">
              <a:rPr lang="en-US" altLang="ja-JP" smtClean="0"/>
              <a:pPr>
                <a:defRPr/>
              </a:pPr>
              <a:t>‹#›</a:t>
            </a:fld>
            <a:endParaRPr lang="en-US" altLang="ja-JP"/>
          </a:p>
        </p:txBody>
      </p:sp>
    </p:spTree>
    <p:extLst>
      <p:ext uri="{BB962C8B-B14F-4D97-AF65-F5344CB8AC3E}">
        <p14:creationId xmlns:p14="http://schemas.microsoft.com/office/powerpoint/2010/main" val="3233893103"/>
      </p:ext>
    </p:extLst>
  </p:cSld>
  <p:clrMapOvr>
    <a:masterClrMapping/>
  </p:clrMapOvr>
  <p:transition spd="med">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中原小校内研修</a:t>
            </a:r>
            <a:endParaRPr lang="ja-JP" altLang="en-US" dirty="0"/>
          </a:p>
        </p:txBody>
      </p:sp>
      <p:sp>
        <p:nvSpPr>
          <p:cNvPr id="6" name="Slide Number Placeholder 5"/>
          <p:cNvSpPr>
            <a:spLocks noGrp="1"/>
          </p:cNvSpPr>
          <p:nvPr>
            <p:ph type="sldNum" sz="quarter" idx="12"/>
          </p:nvPr>
        </p:nvSpPr>
        <p:spPr/>
        <p:txBody>
          <a:bodyPr/>
          <a:lstStyle/>
          <a:p>
            <a:pPr algn="r"/>
            <a:fld id="{0A5A4B86-9A0D-4356-A458-210EB57472AC}" type="slidenum">
              <a:rPr lang="ja-JP" altLang="en-US" smtClean="0"/>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中原小校内研修</a:t>
            </a:r>
            <a:endParaRPr lang="ja-JP" altLang="en-US" dirty="0"/>
          </a:p>
        </p:txBody>
      </p:sp>
      <p:sp>
        <p:nvSpPr>
          <p:cNvPr id="6" name="Slide Number Placeholder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ipe dir="r"/>
  </p:transition>
  <p:timing>
    <p:tnLst>
      <p:par>
        <p:cTn id="1" dur="indefinite" restart="never" nodeType="tmRoot"/>
      </p:par>
    </p:tnLst>
  </p:timing>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5" name="Date Placeholder 4"/>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kumimoji="1" lang="ja-JP" altLang="en-US" dirty="0"/>
          </a:p>
        </p:txBody>
      </p:sp>
      <p:sp>
        <p:nvSpPr>
          <p:cNvPr id="6" name="Footer Placeholder 5"/>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7" name="Slide Number Placeholder 6"/>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
        <p:nvSpPr>
          <p:cNvPr id="9" name="Content Placeholder 8"/>
          <p:cNvSpPr>
            <a:spLocks noGrp="1"/>
          </p:cNvSpPr>
          <p:nvPr>
            <p:ph sz="quarter" idx="13"/>
          </p:nvPr>
        </p:nvSpPr>
        <p:spPr>
          <a:xfrm>
            <a:off x="365760" y="1600200"/>
            <a:ext cx="4041648" cy="452628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transition spd="med">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7" name="Date Placeholder 6"/>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kumimoji="1" lang="ja-JP" altLang="en-US" dirty="0"/>
          </a:p>
        </p:txBody>
      </p:sp>
      <p:sp>
        <p:nvSpPr>
          <p:cNvPr id="8" name="Footer Placeholder 7"/>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9" name="Slide Number Placeholder 8"/>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
        <p:nvSpPr>
          <p:cNvPr id="11" name="Content Placeholder 10"/>
          <p:cNvSpPr>
            <a:spLocks noGrp="1"/>
          </p:cNvSpPr>
          <p:nvPr>
            <p:ph sz="quarter" idx="13"/>
          </p:nvPr>
        </p:nvSpPr>
        <p:spPr>
          <a:xfrm>
            <a:off x="457200" y="2212848"/>
            <a:ext cx="4041648" cy="391363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kumimoji="1" lang="ja-JP" altLang="en-US" dirty="0"/>
          </a:p>
        </p:txBody>
      </p:sp>
      <p:sp>
        <p:nvSpPr>
          <p:cNvPr id="4" name="Footer Placeholder 3"/>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5" name="Slide Number Placeholder 4"/>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ja-JP" altLang="en-US" smtClean="0"/>
              <a:t>平成</a:t>
            </a:r>
            <a:r>
              <a:rPr kumimoji="1" lang="en-US" altLang="ja-JP" smtClean="0"/>
              <a:t>24</a:t>
            </a:r>
            <a:r>
              <a:rPr kumimoji="1" lang="ja-JP" altLang="en-US" smtClean="0"/>
              <a:t>年</a:t>
            </a:r>
            <a:r>
              <a:rPr kumimoji="1" lang="en-US" altLang="ja-JP" smtClean="0"/>
              <a:t>8</a:t>
            </a:r>
            <a:r>
              <a:rPr kumimoji="1" lang="ja-JP" altLang="en-US" smtClean="0"/>
              <a:t>月</a:t>
            </a:r>
            <a:r>
              <a:rPr kumimoji="1" lang="en-US" altLang="ja-JP" smtClean="0"/>
              <a:t>21</a:t>
            </a:r>
            <a:r>
              <a:rPr kumimoji="1" lang="ja-JP" altLang="en-US" smtClean="0"/>
              <a:t>日</a:t>
            </a:r>
            <a:endParaRPr kumimoji="1" lang="ja-JP" altLang="en-US" dirty="0"/>
          </a:p>
        </p:txBody>
      </p:sp>
      <p:sp>
        <p:nvSpPr>
          <p:cNvPr id="3" name="Footer Placeholder 2"/>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4" name="Slide Number Placeholder 3"/>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6" name="Footer Placeholder 5"/>
          <p:cNvSpPr>
            <a:spLocks noGrp="1"/>
          </p:cNvSpPr>
          <p:nvPr>
            <p:ph type="ftr" sz="quarter" idx="11"/>
          </p:nvPr>
        </p:nvSpPr>
        <p:spPr/>
        <p:txBody>
          <a:bodyPr/>
          <a:lstStyle/>
          <a:p>
            <a:r>
              <a:rPr lang="ja-JP" altLang="en-US" smtClean="0"/>
              <a:t>中原小校内研修</a:t>
            </a:r>
            <a:endParaRPr lang="ja-JP" altLang="en-US" dirty="0"/>
          </a:p>
        </p:txBody>
      </p:sp>
      <p:sp>
        <p:nvSpPr>
          <p:cNvPr id="7" name="Slide Number Placeholder 6"/>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kumimoji="1" lang="ja-JP" altLang="en-US" smtClean="0"/>
              <a:t>平成</a:t>
            </a:r>
            <a:r>
              <a:rPr kumimoji="1" lang="en-US" altLang="ja-JP" smtClean="0"/>
              <a:t>24</a:t>
            </a:r>
            <a:r>
              <a:rPr kumimoji="1" lang="ja-JP" altLang="en-US" smtClean="0"/>
              <a:t>年</a:t>
            </a:r>
            <a:r>
              <a:rPr kumimoji="1" lang="en-US" altLang="ja-JP" smtClean="0"/>
              <a:t>8</a:t>
            </a:r>
            <a:r>
              <a:rPr kumimoji="1" lang="ja-JP" altLang="en-US" smtClean="0"/>
              <a:t>月</a:t>
            </a:r>
            <a:r>
              <a:rPr kumimoji="1" lang="en-US" altLang="ja-JP" smtClean="0"/>
              <a:t>21</a:t>
            </a:r>
            <a:r>
              <a:rPr kumimoji="1" lang="ja-JP" altLang="en-US" smtClean="0"/>
              <a:t>日</a:t>
            </a:r>
            <a:endParaRPr kumimoji="1" lang="ja-JP" altLang="en-US" dirty="0"/>
          </a:p>
        </p:txBody>
      </p:sp>
      <p:sp>
        <p:nvSpPr>
          <p:cNvPr id="6" name="Footer Placeholder 5"/>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7" name="Slide Number Placeholder 6"/>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Tree>
  </p:cSld>
  <p:clrMapOvr>
    <a:masterClrMapping/>
  </p:clrMapOvr>
  <p:transition spd="med">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中原小校内研修</a:t>
            </a:r>
            <a:endParaRPr lang="ja-JP" altLang="en-US" dirty="0"/>
          </a:p>
        </p:txBody>
      </p:sp>
      <p:sp>
        <p:nvSpPr>
          <p:cNvPr id="6" name="Slide Number Placeholder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中原小校内研修</a:t>
            </a:r>
            <a:endParaRPr lang="ja-JP" altLang="en-US" dirty="0"/>
          </a:p>
        </p:txBody>
      </p:sp>
      <p:sp>
        <p:nvSpPr>
          <p:cNvPr id="6" name="Slide Number Placeholder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6" name="Rectangle 6"/>
          <p:cNvSpPr>
            <a:spLocks noGrp="1" noChangeArrowheads="1"/>
          </p:cNvSpPr>
          <p:nvPr>
            <p:ph type="sldNum" sz="quarter" idx="12"/>
          </p:nvPr>
        </p:nvSpPr>
        <p:spPr>
          <a:ln/>
        </p:spPr>
        <p:txBody>
          <a:bodyPr/>
          <a:lstStyle>
            <a:lvl1pPr>
              <a:defRPr/>
            </a:lvl1pPr>
          </a:lstStyle>
          <a:p>
            <a:pPr>
              <a:defRPr/>
            </a:pPr>
            <a:fld id="{99AE61BF-9D4B-464D-A2F3-C3464D6733A4}" type="slidenum">
              <a:rPr lang="en-US" altLang="ja-JP" smtClean="0"/>
              <a:pPr>
                <a:defRPr/>
              </a:pPr>
              <a:t>‹#›</a:t>
            </a:fld>
            <a:endParaRPr lang="en-US" altLang="ja-JP"/>
          </a:p>
        </p:txBody>
      </p:sp>
    </p:spTree>
    <p:extLst>
      <p:ext uri="{BB962C8B-B14F-4D97-AF65-F5344CB8AC3E}">
        <p14:creationId xmlns:p14="http://schemas.microsoft.com/office/powerpoint/2010/main" val="1138471818"/>
      </p:ext>
    </p:extLst>
  </p:cSld>
  <p:clrMapOvr>
    <a:masterClrMapping/>
  </p:clrMapOvr>
  <p:transition spd="med">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kumimoji="1" lang="ja-JP" altLang="en-US" dirty="0"/>
          </a:p>
        </p:txBody>
      </p:sp>
      <p:sp>
        <p:nvSpPr>
          <p:cNvPr id="5" name="Footer Placeholder 4"/>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6" name="Slide Number Placeholder 5"/>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smtClean="0"/>
              <a:t>マスター タイトルの書式設定</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中原小校内研修</a:t>
            </a:r>
            <a:endParaRPr lang="ja-JP" altLang="en-US" dirty="0"/>
          </a:p>
        </p:txBody>
      </p:sp>
      <p:sp>
        <p:nvSpPr>
          <p:cNvPr id="6" name="Slide Number Placeholder 5"/>
          <p:cNvSpPr>
            <a:spLocks noGrp="1"/>
          </p:cNvSpPr>
          <p:nvPr>
            <p:ph type="sldNum" sz="quarter" idx="12"/>
          </p:nvPr>
        </p:nvSpPr>
        <p:spPr/>
        <p:txBody>
          <a:bodyPr/>
          <a:lstStyle/>
          <a:p>
            <a:pPr algn="r"/>
            <a:fld id="{0A5A4B86-9A0D-4356-A458-210EB57472AC}" type="slidenum">
              <a:rPr lang="ja-JP" altLang="en-US" smtClean="0"/>
              <a:t>‹#›</a:t>
            </a:fld>
            <a:endParaRPr lang="ja-JP" altLang="en-US" dirty="0"/>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中原小校内研修</a:t>
            </a:r>
            <a:endParaRPr lang="ja-JP" altLang="en-US" dirty="0"/>
          </a:p>
        </p:txBody>
      </p:sp>
      <p:sp>
        <p:nvSpPr>
          <p:cNvPr id="6" name="Slide Number Placeholder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transition spd="med">
    <p:wipe dir="r"/>
  </p:transition>
  <p:timing>
    <p:tnLst>
      <p:par>
        <p:cTn id="1" dur="indefinite" restart="never" nodeType="tmRoot"/>
      </p:par>
    </p:tnLst>
  </p:timing>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kumimoji="1" lang="ja-JP" altLang="en-US" dirty="0"/>
          </a:p>
        </p:txBody>
      </p:sp>
      <p:sp>
        <p:nvSpPr>
          <p:cNvPr id="6" name="Footer Placeholder 5"/>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7" name="Slide Number Placeholder 6"/>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transition spd="med">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smtClean="0"/>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kumimoji="1" lang="ja-JP" altLang="en-US" dirty="0"/>
          </a:p>
        </p:txBody>
      </p:sp>
      <p:sp>
        <p:nvSpPr>
          <p:cNvPr id="8" name="Footer Placeholder 7"/>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9" name="Slide Number Placeholder 8"/>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kumimoji="1" lang="ja-JP" altLang="en-US" dirty="0"/>
          </a:p>
        </p:txBody>
      </p:sp>
      <p:sp>
        <p:nvSpPr>
          <p:cNvPr id="4" name="Footer Placeholder 3"/>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5" name="Slide Number Placeholder 4"/>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ja-JP" altLang="en-US" smtClean="0"/>
              <a:t>平成</a:t>
            </a:r>
            <a:r>
              <a:rPr kumimoji="1" lang="en-US" altLang="ja-JP" smtClean="0"/>
              <a:t>24</a:t>
            </a:r>
            <a:r>
              <a:rPr kumimoji="1" lang="ja-JP" altLang="en-US" smtClean="0"/>
              <a:t>年</a:t>
            </a:r>
            <a:r>
              <a:rPr kumimoji="1" lang="en-US" altLang="ja-JP" smtClean="0"/>
              <a:t>8</a:t>
            </a:r>
            <a:r>
              <a:rPr kumimoji="1" lang="ja-JP" altLang="en-US" smtClean="0"/>
              <a:t>月</a:t>
            </a:r>
            <a:r>
              <a:rPr kumimoji="1" lang="en-US" altLang="ja-JP" smtClean="0"/>
              <a:t>21</a:t>
            </a:r>
            <a:r>
              <a:rPr kumimoji="1" lang="ja-JP" altLang="en-US" smtClean="0"/>
              <a:t>日</a:t>
            </a:r>
            <a:endParaRPr kumimoji="1" lang="ja-JP" altLang="en-US" dirty="0"/>
          </a:p>
        </p:txBody>
      </p:sp>
      <p:sp>
        <p:nvSpPr>
          <p:cNvPr id="3" name="Footer Placeholder 2"/>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4" name="Slide Number Placeholder 3"/>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6" name="Footer Placeholder 5"/>
          <p:cNvSpPr>
            <a:spLocks noGrp="1"/>
          </p:cNvSpPr>
          <p:nvPr>
            <p:ph type="ftr" sz="quarter" idx="11"/>
          </p:nvPr>
        </p:nvSpPr>
        <p:spPr/>
        <p:txBody>
          <a:bodyPr/>
          <a:lstStyle/>
          <a:p>
            <a:r>
              <a:rPr lang="ja-JP" altLang="en-US" smtClean="0"/>
              <a:t>中原小校内研修</a:t>
            </a:r>
            <a:endParaRPr lang="ja-JP" altLang="en-US" dirty="0"/>
          </a:p>
        </p:txBody>
      </p:sp>
      <p:sp>
        <p:nvSpPr>
          <p:cNvPr id="7" name="Slide Number Placeholder 6"/>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timing>
    <p:tnLst>
      <p:par>
        <p:cTn id="1" dur="indefinite" restart="never" nodeType="tmRoot"/>
      </p:par>
    </p:tnLst>
  </p:timing>
  <p:hf hdr="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kumimoji="1" lang="ja-JP" altLang="en-US" smtClean="0"/>
              <a:t>平成</a:t>
            </a:r>
            <a:r>
              <a:rPr kumimoji="1" lang="en-US" altLang="ja-JP" smtClean="0"/>
              <a:t>24</a:t>
            </a:r>
            <a:r>
              <a:rPr kumimoji="1" lang="ja-JP" altLang="en-US" smtClean="0"/>
              <a:t>年</a:t>
            </a:r>
            <a:r>
              <a:rPr kumimoji="1" lang="en-US" altLang="ja-JP" smtClean="0"/>
              <a:t>8</a:t>
            </a:r>
            <a:r>
              <a:rPr kumimoji="1" lang="ja-JP" altLang="en-US" smtClean="0"/>
              <a:t>月</a:t>
            </a:r>
            <a:r>
              <a:rPr kumimoji="1" lang="en-US" altLang="ja-JP" smtClean="0"/>
              <a:t>21</a:t>
            </a:r>
            <a:r>
              <a:rPr kumimoji="1" lang="ja-JP" altLang="en-US" smtClean="0"/>
              <a:t>日</a:t>
            </a:r>
            <a:endParaRPr kumimoji="1" lang="ja-JP" altLang="en-US" dirty="0"/>
          </a:p>
        </p:txBody>
      </p:sp>
      <p:sp>
        <p:nvSpPr>
          <p:cNvPr id="6" name="Footer Placeholder 5"/>
          <p:cNvSpPr>
            <a:spLocks noGrp="1"/>
          </p:cNvSpPr>
          <p:nvPr>
            <p:ph type="ftr" sz="quarter" idx="11"/>
          </p:nvPr>
        </p:nvSpPr>
        <p:spPr/>
        <p:txBody>
          <a:bodyPr/>
          <a:lstStyle/>
          <a:p>
            <a:r>
              <a:rPr kumimoji="1" lang="ja-JP" altLang="en-US" smtClean="0"/>
              <a:t>中原小校内研修</a:t>
            </a:r>
            <a:endParaRPr kumimoji="1" lang="ja-JP" altLang="en-US" dirty="0"/>
          </a:p>
        </p:txBody>
      </p:sp>
      <p:sp>
        <p:nvSpPr>
          <p:cNvPr id="7" name="Slide Number Placeholder 6"/>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smtClean="0"/>
              <a:t>マスター タイトルの書式設定</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中原小校内研修</a:t>
            </a:r>
            <a:endParaRPr lang="ja-JP" altLang="en-US" dirty="0"/>
          </a:p>
        </p:txBody>
      </p:sp>
      <p:sp>
        <p:nvSpPr>
          <p:cNvPr id="6" name="Slide Number Placeholder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timing>
    <p:tnLst>
      <p:par>
        <p:cTn id="1" dur="indefinite" restart="never" nodeType="tmRoot"/>
      </p:par>
    </p:tnLst>
  </p:timing>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A09F0961-E563-468B-B9E7-9AC6D0862FAD}" type="slidenum">
              <a:rPr lang="en-US" altLang="ja-JP" smtClean="0"/>
              <a:pPr>
                <a:defRPr/>
              </a:pPr>
              <a:t>‹#›</a:t>
            </a:fld>
            <a:endParaRPr lang="en-US" altLang="ja-JP"/>
          </a:p>
        </p:txBody>
      </p:sp>
    </p:spTree>
    <p:extLst>
      <p:ext uri="{BB962C8B-B14F-4D97-AF65-F5344CB8AC3E}">
        <p14:creationId xmlns:p14="http://schemas.microsoft.com/office/powerpoint/2010/main" val="3398720566"/>
      </p:ext>
    </p:extLst>
  </p:cSld>
  <p:clrMapOvr>
    <a:masterClrMapping/>
  </p:clrMapOvr>
  <p:transition spd="med">
    <p:wipe dir="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中原小校内研修</a:t>
            </a:r>
            <a:endParaRPr lang="ja-JP" altLang="en-US" dirty="0"/>
          </a:p>
        </p:txBody>
      </p:sp>
      <p:sp>
        <p:nvSpPr>
          <p:cNvPr id="6" name="Slide Number Placeholder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timing>
    <p:tnLst>
      <p:par>
        <p:cTn id="1" dur="indefinite" restart="never" nodeType="tmRoot"/>
      </p:par>
    </p:tnLst>
  </p:timing>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9" name="Rectangle 6"/>
          <p:cNvSpPr>
            <a:spLocks noGrp="1" noChangeArrowheads="1"/>
          </p:cNvSpPr>
          <p:nvPr>
            <p:ph type="sldNum" sz="quarter" idx="12"/>
          </p:nvPr>
        </p:nvSpPr>
        <p:spPr>
          <a:ln/>
        </p:spPr>
        <p:txBody>
          <a:bodyPr/>
          <a:lstStyle>
            <a:lvl1pPr>
              <a:defRPr/>
            </a:lvl1pPr>
          </a:lstStyle>
          <a:p>
            <a:pPr>
              <a:defRPr/>
            </a:pPr>
            <a:fld id="{DF9D9559-E986-4233-8091-FF4BF146EFB3}" type="slidenum">
              <a:rPr lang="en-US" altLang="ja-JP" smtClean="0"/>
              <a:pPr>
                <a:defRPr/>
              </a:pPr>
              <a:t>‹#›</a:t>
            </a:fld>
            <a:endParaRPr lang="en-US" altLang="ja-JP"/>
          </a:p>
        </p:txBody>
      </p:sp>
    </p:spTree>
    <p:extLst>
      <p:ext uri="{BB962C8B-B14F-4D97-AF65-F5344CB8AC3E}">
        <p14:creationId xmlns:p14="http://schemas.microsoft.com/office/powerpoint/2010/main" val="2646543008"/>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5" name="Rectangle 6"/>
          <p:cNvSpPr>
            <a:spLocks noGrp="1" noChangeArrowheads="1"/>
          </p:cNvSpPr>
          <p:nvPr>
            <p:ph type="sldNum" sz="quarter" idx="12"/>
          </p:nvPr>
        </p:nvSpPr>
        <p:spPr>
          <a:ln/>
        </p:spPr>
        <p:txBody>
          <a:bodyPr/>
          <a:lstStyle>
            <a:lvl1pPr>
              <a:defRPr/>
            </a:lvl1pPr>
          </a:lstStyle>
          <a:p>
            <a:pPr>
              <a:defRPr/>
            </a:pPr>
            <a:fld id="{383EB611-12BF-4BDB-859B-3C872AA25063}" type="slidenum">
              <a:rPr lang="en-US" altLang="ja-JP" smtClean="0"/>
              <a:pPr>
                <a:defRPr/>
              </a:pPr>
              <a:t>‹#›</a:t>
            </a:fld>
            <a:endParaRPr lang="en-US" altLang="ja-JP"/>
          </a:p>
        </p:txBody>
      </p:sp>
    </p:spTree>
    <p:extLst>
      <p:ext uri="{BB962C8B-B14F-4D97-AF65-F5344CB8AC3E}">
        <p14:creationId xmlns:p14="http://schemas.microsoft.com/office/powerpoint/2010/main" val="3441049941"/>
      </p:ext>
    </p:extLst>
  </p:cSld>
  <p:clrMapOvr>
    <a:masterClrMapping/>
  </p:clrMapOvr>
  <p:transition spd="med">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pPr>
              <a:defRPr/>
            </a:pPr>
            <a:fld id="{85CE7282-466C-4EF5-8484-56BFF1606FB2}" type="slidenum">
              <a:rPr lang="en-US" altLang="ja-JP" smtClean="0"/>
              <a:pPr>
                <a:defRPr/>
              </a:pPr>
              <a:t>‹#›</a:t>
            </a:fld>
            <a:endParaRPr lang="en-US" altLang="ja-JP"/>
          </a:p>
        </p:txBody>
      </p:sp>
    </p:spTree>
    <p:extLst>
      <p:ext uri="{BB962C8B-B14F-4D97-AF65-F5344CB8AC3E}">
        <p14:creationId xmlns:p14="http://schemas.microsoft.com/office/powerpoint/2010/main" val="3732621557"/>
      </p:ext>
    </p:extLst>
  </p:cSld>
  <p:clrMapOvr>
    <a:masterClrMapping/>
  </p:clrMapOvr>
  <p:transition spd="med">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Rectangle 6"/>
          <p:cNvSpPr>
            <a:spLocks noGrp="1" noChangeArrowheads="1"/>
          </p:cNvSpPr>
          <p:nvPr>
            <p:ph type="sldNum" sz="quarter" idx="12"/>
          </p:nvPr>
        </p:nvSpPr>
        <p:spPr>
          <a:ln/>
        </p:spPr>
        <p:txBody>
          <a:bodyPr/>
          <a:lstStyle>
            <a:lvl1pPr>
              <a:defRPr/>
            </a:lvl1pPr>
          </a:lstStyle>
          <a:p>
            <a:pPr>
              <a:defRPr/>
            </a:pPr>
            <a:fld id="{A1EAEF4C-70E3-4EB9-BAA1-7C0A1EF6A1DA}" type="slidenum">
              <a:rPr lang="en-US" altLang="ja-JP" smtClean="0"/>
              <a:pPr>
                <a:defRPr/>
              </a:pPr>
              <a:t>‹#›</a:t>
            </a:fld>
            <a:endParaRPr lang="en-US" altLang="ja-JP"/>
          </a:p>
        </p:txBody>
      </p:sp>
    </p:spTree>
    <p:extLst>
      <p:ext uri="{BB962C8B-B14F-4D97-AF65-F5344CB8AC3E}">
        <p14:creationId xmlns:p14="http://schemas.microsoft.com/office/powerpoint/2010/main" val="3957461788"/>
      </p:ext>
    </p:extLst>
  </p:cSld>
  <p:clrMapOvr>
    <a:masterClrMapping/>
  </p:clrMapOvr>
  <p:transition spd="med">
    <p:wipe dir="r"/>
  </p:transition>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fld id="{4FC67DD8-5457-4140-AA9B-CC467AB8ADFF}" type="datetime1">
              <a:rPr lang="ja-JP" altLang="en-US" smtClean="0"/>
              <a:pPr>
                <a:defRPr/>
              </a:pPr>
              <a:t>2015/1/15</a:t>
            </a:fld>
            <a:endParaRPr lang="en-US" altLang="ja-JP"/>
          </a:p>
        </p:txBody>
      </p:sp>
      <p:sp>
        <p:nvSpPr>
          <p:cNvPr id="6"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44E1815-BE79-42F4-9268-D8B62D6EBDC7}" type="slidenum">
              <a:rPr lang="en-US" altLang="ja-JP" smtClean="0"/>
              <a:pPr>
                <a:defRPr/>
              </a:pPr>
              <a:t>‹#›</a:t>
            </a:fld>
            <a:endParaRPr lang="en-US" altLang="ja-JP"/>
          </a:p>
        </p:txBody>
      </p:sp>
    </p:spTree>
    <p:extLst>
      <p:ext uri="{BB962C8B-B14F-4D97-AF65-F5344CB8AC3E}">
        <p14:creationId xmlns:p14="http://schemas.microsoft.com/office/powerpoint/2010/main" val="69320313"/>
      </p:ext>
    </p:extLst>
  </p:cSld>
  <p:clrMapOvr>
    <a:masterClrMapping/>
  </p:clrMapOvr>
  <p:transition spd="med">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ja-JP" altLang="en-US" dirty="0" smtClean="0"/>
              <a:t>マスタ タイトルの書式設定</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245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r" fontAlgn="auto">
              <a:spcBef>
                <a:spcPts val="0"/>
              </a:spcBef>
              <a:spcAft>
                <a:spcPts val="0"/>
              </a:spcAft>
              <a:defRPr kumimoji="1" sz="1200" smtClean="0">
                <a:latin typeface="+mj-lt"/>
                <a:ea typeface="+mn-ea"/>
              </a:defRPr>
            </a:lvl1pPr>
          </a:lstStyle>
          <a:p>
            <a:pPr>
              <a:defRPr/>
            </a:pPr>
            <a:fld id="{A1EAEF4C-70E3-4EB9-BAA1-7C0A1EF6A1DA}" type="slidenum">
              <a:rPr lang="en-US" altLang="ja-JP" smtClean="0"/>
              <a:pPr>
                <a:defRPr/>
              </a:pPr>
              <a:t>‹#›</a:t>
            </a:fld>
            <a:endParaRPr lang="en-US" altLang="ja-JP"/>
          </a:p>
        </p:txBody>
      </p:sp>
      <p:sp>
        <p:nvSpPr>
          <p:cNvPr id="2458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auto">
              <a:spcBef>
                <a:spcPts val="0"/>
              </a:spcBef>
              <a:spcAft>
                <a:spcPts val="0"/>
              </a:spcAft>
              <a:defRPr/>
            </a:pPr>
            <a:endParaRPr lang="ja-JP" altLang="en-US">
              <a:latin typeface="+mn-lt"/>
              <a:ea typeface="+mn-ea"/>
            </a:endParaRPr>
          </a:p>
        </p:txBody>
      </p:sp>
      <p:sp>
        <p:nvSpPr>
          <p:cNvPr id="2458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ja-JP" altLang="en-US">
              <a:latin typeface="+mn-lt"/>
              <a:ea typeface="+mn-ea"/>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transition spd="med">
    <p:wipe dir="r"/>
  </p:transition>
  <p:timing>
    <p:tnLst>
      <p:par>
        <p:cTn id="1" dur="indefinite" restart="never" nodeType="tmRoot"/>
      </p:par>
    </p:tnLst>
  </p:timing>
  <p:hf hdr="0" ftr="0" dt="0"/>
  <p:txStyles>
    <p:titleStyle>
      <a:lvl1pPr algn="l" rtl="0" eaLnBrk="1" fontAlgn="base" hangingPunct="1">
        <a:spcBef>
          <a:spcPct val="0"/>
        </a:spcBef>
        <a:spcAft>
          <a:spcPct val="0"/>
        </a:spcAft>
        <a:defRPr kumimoji="1" sz="4200">
          <a:solidFill>
            <a:schemeClr val="tx2"/>
          </a:solidFill>
          <a:latin typeface="+mj-lt"/>
          <a:ea typeface="+mj-ea"/>
          <a:cs typeface="+mj-cs"/>
        </a:defRPr>
      </a:lvl1pPr>
      <a:lvl2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2pPr>
      <a:lvl3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3pPr>
      <a:lvl4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4pPr>
      <a:lvl5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5pPr>
      <a:lvl6pPr marL="4572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6pPr>
      <a:lvl7pPr marL="9144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ja-JP" altLang="en-US" smtClean="0"/>
              <a:t>中原小校内研修</a:t>
            </a:r>
            <a:endParaRPr lang="ja-JP" alt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lgn="r"/>
            <a:fld id="{F370EA60-FEF6-4CE1-BE86-66FA9E71023F}" type="slidenum">
              <a:rPr lang="ja-JP" altLang="en-US" smtClean="0"/>
              <a:pPr algn="r"/>
              <a:t>‹#›</a:t>
            </a:fld>
            <a:endParaRPr lang="ja-JP" alt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med">
    <p:wipe dir="r"/>
  </p:transition>
  <p:timing>
    <p:tnLst>
      <p:par>
        <p:cTn id="1" dur="indefinite" restart="never" nodeType="tmRoot"/>
      </p:par>
    </p:tnLst>
  </p:timing>
  <p:hf hdr="0"/>
  <p:txStyles>
    <p:titleStyle>
      <a:lvl1pPr algn="ctr" defTabSz="914400" rtl="0" eaLnBrk="1" latinLnBrk="0" hangingPunct="1">
        <a:lnSpc>
          <a:spcPts val="5800"/>
        </a:lnSpc>
        <a:spcBef>
          <a:spcPct val="0"/>
        </a:spcBef>
        <a:buNone/>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r>
              <a:rPr lang="ja-JP" altLang="en-US" smtClean="0"/>
              <a:t>平成</a:t>
            </a:r>
            <a:r>
              <a:rPr lang="en-US" altLang="ja-JP" smtClean="0"/>
              <a:t>24</a:t>
            </a:r>
            <a:r>
              <a:rPr lang="ja-JP" altLang="en-US" smtClean="0"/>
              <a:t>年</a:t>
            </a:r>
            <a:r>
              <a:rPr lang="en-US" altLang="ja-JP" smtClean="0"/>
              <a:t>8</a:t>
            </a:r>
            <a:r>
              <a:rPr lang="ja-JP" altLang="en-US" smtClean="0"/>
              <a:t>月</a:t>
            </a:r>
            <a:r>
              <a:rPr lang="en-US" altLang="ja-JP" smtClean="0"/>
              <a:t>21</a:t>
            </a:r>
            <a:r>
              <a:rPr lang="ja-JP" altLang="en-US" smtClean="0"/>
              <a:t>日</a:t>
            </a:r>
            <a:endParaRPr lang="ja-JP" alt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r>
              <a:rPr lang="ja-JP" altLang="en-US" smtClean="0"/>
              <a:t>中原小校内研修</a:t>
            </a:r>
            <a:endParaRPr lang="ja-JP" alt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lgn="r"/>
            <a:fld id="{F370EA60-FEF6-4CE1-BE86-66FA9E71023F}" type="slidenum">
              <a:rPr lang="ja-JP" altLang="en-US" smtClean="0"/>
              <a:pPr algn="r"/>
              <a:t>‹#›</a:t>
            </a:fld>
            <a:endParaRPr lang="ja-JP" altLang="en-US" dirty="0"/>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spd="med">
    <p:wipe dir="r"/>
  </p:transition>
  <p:timing>
    <p:tnLst>
      <p:par>
        <p:cTn id="1" dur="indefinite" restart="never" nodeType="tmRoot"/>
      </p:par>
    </p:tnLst>
  </p:timing>
  <p:hf hd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npa.go.jp/cyber/statics/h22/pdf01.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npa.go.jp/cyber/statics/h22/pdf01.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chart" Target="../charts/chart2.xml"/><Relationship Id="rId4" Type="http://schemas.openxmlformats.org/officeDocument/2006/relationships/hyperlink" Target="http://www.npa.go.jp/cyber/statics/h25/pdf02-2.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npa.go.jp/cyber/statics/h22/pdf01.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hyperlink" Target="http://sankei.jp.msn.com/affairs/news/130804/crm13080409000003-n1.htm"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www.itmedia.co.jp/news/articles/1308/05/news039.html" TargetMode="Externa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hyperlink" Target="http://dfujikawa.cocolog-nifty.com/jugyo/2013/04/line-11ed.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linelog.jpn.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mext.go.jp/b_menu/houdou/22/09/__icsFiles/afieldfile/2010/09/14/1297352_01.pdf%E3%80%80"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www.mext.go.jp/b_menu/houdou/20/04/08041805/001.h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matome.naver.jp/odai/213762511508184920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GIF"/></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nier.go.jp/kaihatsu/jouhoumoral/guidance.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Dropbox/&#24195;&#25945;/NetMoral2013/index.htm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www8.cao.go.jp/youth/youth-harm/chousa/h22/net-jittai/pdf-index.html"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hyperlink" Target="http://matome.naver.jp/odai/2139265630662526901" TargetMode="External"/><Relationship Id="rId4" Type="http://schemas.openxmlformats.org/officeDocument/2006/relationships/image" Target="../media/image94.jpeg"/></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8.png"/><Relationship Id="rId4" Type="http://schemas.openxmlformats.org/officeDocument/2006/relationships/oleObject" Target="../embeddings/oleObject1.bin"/></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9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571472" y="1428737"/>
            <a:ext cx="8249000" cy="1712232"/>
          </a:xfrm>
        </p:spPr>
        <p:txBody>
          <a:bodyPr>
            <a:noAutofit/>
          </a:bodyPr>
          <a:lstStyle/>
          <a:p>
            <a:pPr algn="ctr"/>
            <a:r>
              <a:rPr lang="ja-JP" altLang="en-US" sz="4400" dirty="0" smtClean="0">
                <a:latin typeface="HG丸ｺﾞｼｯｸM-PRO" pitchFamily="50" charset="-128"/>
                <a:ea typeface="HG丸ｺﾞｼｯｸM-PRO" pitchFamily="50" charset="-128"/>
              </a:rPr>
              <a:t>情報モラル指導</a:t>
            </a:r>
            <a:r>
              <a:rPr kumimoji="1" lang="en-US" altLang="ja-JP" sz="4400" dirty="0" smtClean="0">
                <a:latin typeface="HG丸ｺﾞｼｯｸM-PRO" pitchFamily="50" charset="-128"/>
                <a:ea typeface="HG丸ｺﾞｼｯｸM-PRO" pitchFamily="50" charset="-128"/>
              </a:rPr>
              <a:t/>
            </a:r>
            <a:br>
              <a:rPr kumimoji="1" lang="en-US" altLang="ja-JP" sz="4400" dirty="0" smtClean="0">
                <a:latin typeface="HG丸ｺﾞｼｯｸM-PRO" pitchFamily="50" charset="-128"/>
                <a:ea typeface="HG丸ｺﾞｼｯｸM-PRO" pitchFamily="50" charset="-128"/>
              </a:rPr>
            </a:br>
            <a:r>
              <a:rPr lang="ja-JP" altLang="en-US" sz="4400" dirty="0" smtClean="0">
                <a:latin typeface="HG丸ｺﾞｼｯｸM-PRO" pitchFamily="50" charset="-128"/>
                <a:ea typeface="HG丸ｺﾞｼｯｸM-PRO" pitchFamily="50" charset="-128"/>
              </a:rPr>
              <a:t>～ネット社会の</a:t>
            </a:r>
            <a:r>
              <a:rPr lang="ja-JP" altLang="en-US" sz="4400" dirty="0">
                <a:latin typeface="HG丸ｺﾞｼｯｸM-PRO" pitchFamily="50" charset="-128"/>
                <a:ea typeface="HG丸ｺﾞｼｯｸM-PRO" pitchFamily="50" charset="-128"/>
              </a:rPr>
              <a:t>光と</a:t>
            </a:r>
            <a:r>
              <a:rPr lang="ja-JP" altLang="en-US" sz="4400" dirty="0" smtClean="0">
                <a:latin typeface="HG丸ｺﾞｼｯｸM-PRO" pitchFamily="50" charset="-128"/>
                <a:ea typeface="HG丸ｺﾞｼｯｸM-PRO" pitchFamily="50" charset="-128"/>
              </a:rPr>
              <a:t>影～</a:t>
            </a:r>
            <a:endParaRPr kumimoji="1" lang="ja-JP" altLang="en-US" sz="4400" dirty="0">
              <a:latin typeface="HG丸ｺﾞｼｯｸM-PRO" pitchFamily="50" charset="-128"/>
              <a:ea typeface="HG丸ｺﾞｼｯｸM-PRO" pitchFamily="50" charset="-128"/>
            </a:endParaRPr>
          </a:p>
        </p:txBody>
      </p:sp>
      <p:sp>
        <p:nvSpPr>
          <p:cNvPr id="4" name="Rectangle 3"/>
          <p:cNvSpPr txBox="1">
            <a:spLocks noChangeArrowheads="1"/>
          </p:cNvSpPr>
          <p:nvPr/>
        </p:nvSpPr>
        <p:spPr>
          <a:xfrm>
            <a:off x="4898186" y="4869160"/>
            <a:ext cx="3627438" cy="1368425"/>
          </a:xfrm>
          <a:prstGeom prst="rect">
            <a:avLst/>
          </a:prstGeom>
        </p:spPr>
        <p:txBody>
          <a:bodyPr lIns="89968" tIns="46794" rIns="89968" bIns="46794">
            <a:normAutofit fontScale="92500" lnSpcReduction="10000"/>
          </a:bodyPr>
          <a:lstStyle/>
          <a:p>
            <a:pPr marL="449263" marR="0" lvl="0" indent="-449263" algn="ctr" defTabSz="914400" rtl="0" eaLnBrk="1" fontAlgn="auto" latinLnBrk="0" hangingPunct="1">
              <a:lnSpc>
                <a:spcPct val="100000"/>
              </a:lnSpc>
              <a:spcBef>
                <a:spcPct val="0"/>
              </a:spcBef>
              <a:spcAft>
                <a:spcPts val="0"/>
              </a:spcAft>
              <a:buClr>
                <a:schemeClr val="accent1"/>
              </a:buClr>
              <a:buSzPct val="85000"/>
              <a:buFont typeface="Wingdings" pitchFamily="2" charset="2"/>
              <a:buNone/>
              <a:tabLst/>
              <a:defRPr/>
            </a:pPr>
            <a:r>
              <a:rPr kumimoji="1" lang="ja-JP" altLang="en-US" sz="28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rPr>
              <a:t>柏市立中原小学校</a:t>
            </a:r>
            <a:endParaRPr kumimoji="1" lang="en-US" altLang="ja-JP" sz="28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endParaRPr>
          </a:p>
          <a:p>
            <a:pPr marL="449263" marR="0" lvl="0" indent="-449263" algn="ctr" defTabSz="914400" rtl="0" eaLnBrk="1" fontAlgn="auto" latinLnBrk="0" hangingPunct="1">
              <a:lnSpc>
                <a:spcPct val="100000"/>
              </a:lnSpc>
              <a:spcBef>
                <a:spcPct val="0"/>
              </a:spcBef>
              <a:spcAft>
                <a:spcPts val="0"/>
              </a:spcAft>
              <a:buClr>
                <a:schemeClr val="accent1"/>
              </a:buClr>
              <a:buSzPct val="85000"/>
              <a:buFont typeface="Wingdings" pitchFamily="2" charset="2"/>
              <a:buNone/>
              <a:tabLst/>
              <a:defRPr/>
            </a:pPr>
            <a:r>
              <a:rPr kumimoji="1" lang="ja-JP" altLang="en-US" sz="28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rPr>
              <a:t>西田光昭</a:t>
            </a:r>
          </a:p>
          <a:p>
            <a:pPr marL="449263" marR="0" lvl="0" indent="-449263" algn="ctr" defTabSz="914400" rtl="0" eaLnBrk="1" fontAlgn="auto" latinLnBrk="0" hangingPunct="1">
              <a:lnSpc>
                <a:spcPct val="100000"/>
              </a:lnSpc>
              <a:spcBef>
                <a:spcPct val="0"/>
              </a:spcBef>
              <a:spcAft>
                <a:spcPts val="0"/>
              </a:spcAft>
              <a:buClr>
                <a:schemeClr val="accent1"/>
              </a:buClr>
              <a:buSzPct val="85000"/>
              <a:buFont typeface="Wingdings" pitchFamily="2" charset="2"/>
              <a:buNone/>
              <a:tabLst/>
              <a:defRPr/>
            </a:pPr>
            <a:r>
              <a:rPr kumimoji="1" lang="en-US" altLang="ja-JP" sz="20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rPr>
              <a:t>E-mail</a:t>
            </a:r>
            <a:r>
              <a:rPr kumimoji="1" lang="ja-JP" altLang="en-US" sz="20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rPr>
              <a:t>： </a:t>
            </a:r>
            <a:r>
              <a:rPr kumimoji="1" lang="en-US" altLang="ja-JP" sz="20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rPr>
              <a:t>nishida@derek.jp</a:t>
            </a:r>
          </a:p>
          <a:p>
            <a:pPr marL="449263" marR="0" lvl="0" indent="-449263" algn="ctr" defTabSz="914400" rtl="0" eaLnBrk="1" fontAlgn="auto" latinLnBrk="0" hangingPunct="1">
              <a:lnSpc>
                <a:spcPct val="100000"/>
              </a:lnSpc>
              <a:spcBef>
                <a:spcPct val="0"/>
              </a:spcBef>
              <a:spcAft>
                <a:spcPts val="0"/>
              </a:spcAft>
              <a:buClr>
                <a:schemeClr val="accent1"/>
              </a:buClr>
              <a:buSzPct val="85000"/>
              <a:buFont typeface="Wingdings" pitchFamily="2" charset="2"/>
              <a:buNone/>
              <a:tabLst/>
              <a:defRPr/>
            </a:pPr>
            <a:r>
              <a:rPr kumimoji="1" lang="en-US" altLang="ja-JP" sz="20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rPr>
              <a:t>http://derek.jp/</a:t>
            </a:r>
          </a:p>
        </p:txBody>
      </p:sp>
      <p:sp>
        <p:nvSpPr>
          <p:cNvPr id="5" name="テキスト ボックス 4"/>
          <p:cNvSpPr txBox="1"/>
          <p:nvPr/>
        </p:nvSpPr>
        <p:spPr>
          <a:xfrm>
            <a:off x="323528" y="130710"/>
            <a:ext cx="3570208" cy="369332"/>
          </a:xfrm>
          <a:prstGeom prst="rect">
            <a:avLst/>
          </a:prstGeom>
          <a:noFill/>
        </p:spPr>
        <p:txBody>
          <a:bodyPr wrap="none" rtlCol="0">
            <a:spAutoFit/>
          </a:bodyPr>
          <a:lstStyle/>
          <a:p>
            <a:r>
              <a:rPr kumimoji="1" lang="ja-JP" altLang="en-US" dirty="0" smtClean="0"/>
              <a:t>和歌山市小学校長情報教育研修　</a:t>
            </a:r>
            <a:endParaRPr kumimoji="1" lang="ja-JP" altLang="en-US" dirty="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573910"/>
            <a:ext cx="4392488" cy="1101019"/>
          </a:xfrm>
          <a:prstGeom prst="rect">
            <a:avLst/>
          </a:prstGeom>
        </p:spPr>
      </p:pic>
    </p:spTree>
    <p:extLst>
      <p:ext uri="{BB962C8B-B14F-4D97-AF65-F5344CB8AC3E}">
        <p14:creationId xmlns:p14="http://schemas.microsoft.com/office/powerpoint/2010/main" val="1658745654"/>
      </p:ext>
    </p:extLst>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2915"/>
          </a:xfrm>
        </p:spPr>
        <p:txBody>
          <a:bodyPr/>
          <a:lstStyle/>
          <a:p>
            <a:r>
              <a:rPr kumimoji="1" lang="ja-JP" altLang="en-US" dirty="0" smtClean="0"/>
              <a:t>インターネットの利用状況</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91CC525F-157B-4EE0-A6C1-DC42C91A59D7}" type="slidenum">
              <a:rPr lang="ja-JP" altLang="en-US" smtClean="0"/>
              <a:pPr>
                <a:defRPr/>
              </a:pPr>
              <a:t>10</a:t>
            </a:fld>
            <a:endParaRPr lang="ja-JP" alt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27956"/>
            <a:ext cx="7920880" cy="5569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7838955"/>
      </p:ext>
    </p:extLst>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2915"/>
          </a:xfrm>
        </p:spPr>
        <p:txBody>
          <a:bodyPr/>
          <a:lstStyle/>
          <a:p>
            <a:r>
              <a:rPr kumimoji="1" lang="ja-JP" altLang="en-US" dirty="0" smtClean="0"/>
              <a:t>インターネットの利用状況</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91CC525F-157B-4EE0-A6C1-DC42C91A59D7}" type="slidenum">
              <a:rPr lang="ja-JP" altLang="en-US" smtClean="0"/>
              <a:pPr>
                <a:defRPr/>
              </a:pPr>
              <a:t>11</a:t>
            </a:fld>
            <a:endParaRPr lang="ja-JP" altLang="en-US"/>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980728"/>
            <a:ext cx="8521863"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7448979"/>
      </p:ext>
    </p:extLst>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a:xfrm>
            <a:off x="473075" y="185738"/>
            <a:ext cx="8229600" cy="1052512"/>
          </a:xfrm>
        </p:spPr>
        <p:txBody>
          <a:bodyPr/>
          <a:lstStyle/>
          <a:p>
            <a:pPr fontAlgn="auto">
              <a:spcAft>
                <a:spcPts val="0"/>
              </a:spcAft>
              <a:defRPr/>
            </a:pPr>
            <a:r>
              <a:rPr lang="ja-JP" altLang="en-US" sz="2800" b="1" smtClean="0"/>
              <a:t>青少年が安心してインターネットを</a:t>
            </a:r>
            <a:r>
              <a:rPr lang="en-US" altLang="ja-JP" sz="2800" b="1" smtClean="0"/>
              <a:t/>
            </a:r>
            <a:br>
              <a:rPr lang="en-US" altLang="ja-JP" sz="2800" b="1" smtClean="0"/>
            </a:br>
            <a:r>
              <a:rPr lang="ja-JP" altLang="en-US" sz="2800" b="1" smtClean="0"/>
              <a:t>利用できる環境</a:t>
            </a:r>
            <a:r>
              <a:rPr lang="ja-JP" altLang="en-US" sz="2800" smtClean="0"/>
              <a:t>の整備等に関する法律</a:t>
            </a:r>
            <a:endParaRPr lang="ja-JP" altLang="en-US" sz="2800" b="1" smtClean="0"/>
          </a:p>
        </p:txBody>
      </p:sp>
      <p:sp>
        <p:nvSpPr>
          <p:cNvPr id="15367"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B19474CB-6297-4AB9-96E7-0754CABA50BB}" type="slidenum">
              <a:rPr lang="ja-JP" altLang="en-US">
                <a:solidFill>
                  <a:srgbClr val="000000"/>
                </a:solidFill>
              </a:rPr>
              <a:pPr fontAlgn="base">
                <a:spcBef>
                  <a:spcPct val="0"/>
                </a:spcBef>
                <a:spcAft>
                  <a:spcPct val="0"/>
                </a:spcAft>
              </a:pPr>
              <a:t>12</a:t>
            </a:fld>
            <a:endParaRPr lang="ja-JP" altLang="en-US">
              <a:solidFill>
                <a:srgbClr val="000000"/>
              </a:solidFill>
            </a:endParaRP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t="4137"/>
          <a:stretch>
            <a:fillRect/>
          </a:stretch>
        </p:blipFill>
        <p:spPr bwMode="auto">
          <a:xfrm>
            <a:off x="458296" y="1219200"/>
            <a:ext cx="832485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テキスト ボックス 2"/>
          <p:cNvSpPr txBox="1">
            <a:spLocks noChangeArrowheads="1"/>
          </p:cNvSpPr>
          <p:nvPr/>
        </p:nvSpPr>
        <p:spPr bwMode="auto">
          <a:xfrm>
            <a:off x="1947863" y="6488113"/>
            <a:ext cx="536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r>
              <a:rPr lang="en-US" altLang="ja-JP" dirty="0">
                <a:latin typeface="Arial" pitchFamily="34" charset="0"/>
                <a:ea typeface="ＭＳ Ｐゴシック" pitchFamily="50" charset="-128"/>
              </a:rPr>
              <a:t>http://www8.cao.go.jp/youth/youth-harm/index.html</a:t>
            </a:r>
            <a:endParaRPr lang="ja-JP" altLang="en-US" dirty="0">
              <a:latin typeface="Arial" pitchFamily="34" charset="0"/>
              <a:ea typeface="ＭＳ Ｐゴシック" pitchFamily="50" charset="-128"/>
            </a:endParaRPr>
          </a:p>
        </p:txBody>
      </p:sp>
    </p:spTree>
    <p:extLst>
      <p:ext uri="{BB962C8B-B14F-4D97-AF65-F5344CB8AC3E}">
        <p14:creationId xmlns:p14="http://schemas.microsoft.com/office/powerpoint/2010/main" val="3600270576"/>
      </p:ext>
    </p:extLst>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ctrTitle"/>
          </p:nvPr>
        </p:nvSpPr>
        <p:spPr>
          <a:xfrm>
            <a:off x="683568" y="1700808"/>
            <a:ext cx="8316416" cy="792162"/>
          </a:xfrm>
        </p:spPr>
        <p:txBody>
          <a:bodyPr>
            <a:normAutofit fontScale="90000"/>
          </a:bodyPr>
          <a:lstStyle/>
          <a:p>
            <a:pPr fontAlgn="auto">
              <a:spcAft>
                <a:spcPts val="0"/>
              </a:spcAft>
              <a:defRPr/>
            </a:pPr>
            <a:r>
              <a:rPr lang="ja-JP" altLang="en-US" sz="4000" dirty="0" smtClean="0"/>
              <a:t>青少年の</a:t>
            </a:r>
            <a:r>
              <a:rPr lang="en-US" altLang="ja-JP" sz="4000" dirty="0" smtClean="0"/>
              <a:t/>
            </a:r>
            <a:br>
              <a:rPr lang="en-US" altLang="ja-JP" sz="4000" dirty="0" smtClean="0"/>
            </a:br>
            <a:r>
              <a:rPr lang="ja-JP" altLang="en-US" sz="4000" dirty="0" smtClean="0"/>
              <a:t>インターネット利用環境実態調査</a:t>
            </a:r>
            <a:endParaRPr lang="ja-JP" altLang="en-US" sz="2800" b="1" dirty="0" smtClean="0"/>
          </a:p>
        </p:txBody>
      </p:sp>
      <p:sp>
        <p:nvSpPr>
          <p:cNvPr id="14339" name="Text Box 11"/>
          <p:cNvSpPr txBox="1">
            <a:spLocks noChangeArrowheads="1"/>
          </p:cNvSpPr>
          <p:nvPr/>
        </p:nvSpPr>
        <p:spPr bwMode="auto">
          <a:xfrm>
            <a:off x="1907704" y="4725145"/>
            <a:ext cx="46105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algn="ctr" eaLnBrk="0" hangingPunct="0"/>
            <a:r>
              <a:rPr lang="ja-JP" altLang="en-US" sz="3200" dirty="0" smtClean="0">
                <a:latin typeface="Arial" pitchFamily="34" charset="0"/>
                <a:ea typeface="ＭＳ Ｐゴシック" pitchFamily="50" charset="-128"/>
              </a:rPr>
              <a:t>平成</a:t>
            </a:r>
            <a:r>
              <a:rPr lang="en-US" altLang="ja-JP" sz="3200" dirty="0" smtClean="0">
                <a:latin typeface="Arial" pitchFamily="34" charset="0"/>
                <a:ea typeface="ＭＳ Ｐゴシック" pitchFamily="50" charset="-128"/>
              </a:rPr>
              <a:t>26 </a:t>
            </a:r>
            <a:r>
              <a:rPr lang="ja-JP" altLang="en-US" sz="3200" dirty="0" smtClean="0">
                <a:latin typeface="Arial" pitchFamily="34" charset="0"/>
                <a:ea typeface="ＭＳ Ｐゴシック" pitchFamily="50" charset="-128"/>
              </a:rPr>
              <a:t>年</a:t>
            </a:r>
            <a:r>
              <a:rPr lang="en-US" altLang="ja-JP" sz="3200" dirty="0" smtClean="0">
                <a:latin typeface="Arial" pitchFamily="34" charset="0"/>
                <a:ea typeface="ＭＳ Ｐゴシック" pitchFamily="50" charset="-128"/>
              </a:rPr>
              <a:t>3</a:t>
            </a:r>
            <a:r>
              <a:rPr lang="ja-JP" altLang="en-US" sz="3200" dirty="0" smtClean="0">
                <a:latin typeface="Arial" pitchFamily="34" charset="0"/>
                <a:ea typeface="ＭＳ Ｐゴシック" pitchFamily="50" charset="-128"/>
              </a:rPr>
              <a:t>月</a:t>
            </a:r>
            <a:endParaRPr lang="ja-JP" altLang="en-US" sz="3200" dirty="0">
              <a:latin typeface="Arial" pitchFamily="34" charset="0"/>
              <a:ea typeface="ＭＳ Ｐゴシック" pitchFamily="50" charset="-128"/>
            </a:endParaRPr>
          </a:p>
          <a:p>
            <a:pPr algn="ctr" eaLnBrk="0" hangingPunct="0"/>
            <a:r>
              <a:rPr lang="ja-JP" altLang="en-US" sz="3200" dirty="0">
                <a:latin typeface="Arial" pitchFamily="34" charset="0"/>
                <a:ea typeface="ＭＳ Ｐゴシック" pitchFamily="50" charset="-128"/>
              </a:rPr>
              <a:t>内閣府</a:t>
            </a:r>
          </a:p>
        </p:txBody>
      </p:sp>
      <p:sp>
        <p:nvSpPr>
          <p:cNvPr id="2" name="テキスト ボックス 1"/>
          <p:cNvSpPr txBox="1"/>
          <p:nvPr/>
        </p:nvSpPr>
        <p:spPr>
          <a:xfrm>
            <a:off x="755576" y="6227487"/>
            <a:ext cx="8071440" cy="369332"/>
          </a:xfrm>
          <a:prstGeom prst="rect">
            <a:avLst/>
          </a:prstGeom>
          <a:noFill/>
        </p:spPr>
        <p:txBody>
          <a:bodyPr wrap="none" rtlCol="0">
            <a:spAutoFit/>
          </a:bodyPr>
          <a:lstStyle/>
          <a:p>
            <a:r>
              <a:rPr lang="en-US" altLang="ja-JP" dirty="0"/>
              <a:t>http://www8.cao.go.jp/youth/youth-harm/chousa/h25/net-jittai/pdf/kekka_g.pdf</a:t>
            </a:r>
            <a:endParaRPr kumimoji="1" lang="ja-JP" altLang="en-US" dirty="0"/>
          </a:p>
        </p:txBody>
      </p:sp>
    </p:spTree>
    <p:extLst>
      <p:ext uri="{BB962C8B-B14F-4D97-AF65-F5344CB8AC3E}">
        <p14:creationId xmlns:p14="http://schemas.microsoft.com/office/powerpoint/2010/main" val="2037082771"/>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57199" y="332656"/>
            <a:ext cx="8229600" cy="603250"/>
          </a:xfrm>
        </p:spPr>
        <p:txBody>
          <a:bodyPr>
            <a:normAutofit fontScale="90000"/>
          </a:bodyPr>
          <a:lstStyle/>
          <a:p>
            <a:pPr fontAlgn="auto">
              <a:spcAft>
                <a:spcPts val="0"/>
              </a:spcAft>
              <a:defRPr/>
            </a:pPr>
            <a:r>
              <a:rPr lang="ja-JP" altLang="en-US" b="1" dirty="0" smtClean="0"/>
              <a:t>所持する携帯</a:t>
            </a:r>
            <a:endParaRPr lang="ja-JP" altLang="en-US" b="1" dirty="0"/>
          </a:p>
        </p:txBody>
      </p:sp>
      <p:sp>
        <p:nvSpPr>
          <p:cNvPr id="16390"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7FBE00C9-F6A6-421A-9111-AD1F832FB81E}" type="slidenum">
              <a:rPr lang="ja-JP" altLang="en-US">
                <a:solidFill>
                  <a:srgbClr val="000000"/>
                </a:solidFill>
              </a:rPr>
              <a:pPr fontAlgn="base">
                <a:spcBef>
                  <a:spcPct val="0"/>
                </a:spcBef>
                <a:spcAft>
                  <a:spcPct val="0"/>
                </a:spcAft>
              </a:pPr>
              <a:t>14</a:t>
            </a:fld>
            <a:endParaRPr lang="ja-JP" altLang="en-US">
              <a:solidFill>
                <a:srgbClr val="000000"/>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28636"/>
            <a:ext cx="8712968" cy="599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角丸四角形吹き出し 6"/>
          <p:cNvSpPr/>
          <p:nvPr/>
        </p:nvSpPr>
        <p:spPr>
          <a:xfrm>
            <a:off x="5436096" y="260648"/>
            <a:ext cx="3168352" cy="540060"/>
          </a:xfrm>
          <a:prstGeom prst="wedgeRoundRectCallout">
            <a:avLst>
              <a:gd name="adj1" fmla="val -62451"/>
              <a:gd name="adj2" fmla="val 41855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800" dirty="0" smtClean="0">
                <a:latin typeface="HG丸ｺﾞｼｯｸM-PRO" pitchFamily="50" charset="-128"/>
                <a:ea typeface="HG丸ｺﾞｼｯｸM-PRO" pitchFamily="50" charset="-128"/>
              </a:rPr>
              <a:t>スマートフォン</a:t>
            </a:r>
            <a:endParaRPr kumimoji="1" lang="ja-JP" altLang="en-US" sz="105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717102591"/>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インターネットの利用</a:t>
            </a:r>
            <a:endParaRPr kumimoji="1" lang="ja-JP" alt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14" y="980728"/>
            <a:ext cx="8280920" cy="5808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グループ化 5"/>
          <p:cNvGrpSpPr/>
          <p:nvPr/>
        </p:nvGrpSpPr>
        <p:grpSpPr>
          <a:xfrm>
            <a:off x="323528" y="3419708"/>
            <a:ext cx="8820472" cy="369332"/>
            <a:chOff x="323528" y="3419708"/>
            <a:chExt cx="8820472" cy="369332"/>
          </a:xfrm>
        </p:grpSpPr>
        <p:cxnSp>
          <p:nvCxnSpPr>
            <p:cNvPr id="4" name="直線コネクタ 3"/>
            <p:cNvCxnSpPr/>
            <p:nvPr/>
          </p:nvCxnSpPr>
          <p:spPr bwMode="auto">
            <a:xfrm>
              <a:off x="323528" y="3789040"/>
              <a:ext cx="8712968" cy="0"/>
            </a:xfrm>
            <a:prstGeom prst="line">
              <a:avLst/>
            </a:prstGeom>
            <a:solidFill>
              <a:schemeClr val="accent1"/>
            </a:solidFill>
            <a:ln w="28575" cap="flat" cmpd="sng" algn="ctr">
              <a:solidFill>
                <a:srgbClr val="FF0000"/>
              </a:solidFill>
              <a:prstDash val="dashDot"/>
              <a:miter lim="800000"/>
              <a:headEnd type="none" w="med" len="med"/>
              <a:tailEnd type="none" w="med" len="med"/>
            </a:ln>
            <a:effectLst/>
          </p:spPr>
        </p:cxnSp>
        <p:sp>
          <p:nvSpPr>
            <p:cNvPr id="5" name="テキスト ボックス 4"/>
            <p:cNvSpPr txBox="1"/>
            <p:nvPr/>
          </p:nvSpPr>
          <p:spPr>
            <a:xfrm>
              <a:off x="8497669" y="3419708"/>
              <a:ext cx="646331" cy="369332"/>
            </a:xfrm>
            <a:prstGeom prst="rect">
              <a:avLst/>
            </a:prstGeom>
            <a:noFill/>
          </p:spPr>
          <p:txBody>
            <a:bodyPr wrap="none" rtlCol="0">
              <a:spAutoFit/>
            </a:bodyPr>
            <a:lstStyle/>
            <a:p>
              <a:r>
                <a:rPr kumimoji="1" lang="en-US" altLang="ja-JP" dirty="0" smtClean="0"/>
                <a:t>50%</a:t>
              </a:r>
              <a:endParaRPr kumimoji="1" lang="ja-JP" altLang="en-US" dirty="0"/>
            </a:p>
          </p:txBody>
        </p:sp>
      </p:grpSp>
    </p:spTree>
    <p:extLst>
      <p:ext uri="{BB962C8B-B14F-4D97-AF65-F5344CB8AC3E}">
        <p14:creationId xmlns:p14="http://schemas.microsoft.com/office/powerpoint/2010/main" val="254662283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インターネットの</a:t>
            </a:r>
            <a:r>
              <a:rPr kumimoji="1" lang="ja-JP" altLang="en-US" dirty="0" smtClean="0"/>
              <a:t>利用端末</a:t>
            </a:r>
            <a:endParaRPr kumimoji="1" lang="ja-JP"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68" y="966464"/>
            <a:ext cx="8378795" cy="581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四角形吹き出し 2"/>
          <p:cNvSpPr/>
          <p:nvPr/>
        </p:nvSpPr>
        <p:spPr bwMode="auto">
          <a:xfrm>
            <a:off x="369668" y="5733256"/>
            <a:ext cx="8162772" cy="1224136"/>
          </a:xfrm>
          <a:prstGeom prst="wedgeRectCallout">
            <a:avLst>
              <a:gd name="adj1" fmla="val 8926"/>
              <a:gd name="adj2" fmla="val -168656"/>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chemeClr val="tx1"/>
              </a:solidFill>
              <a:effectLst/>
              <a:latin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dirty="0" smtClean="0">
                <a:ln>
                  <a:noFill/>
                </a:ln>
                <a:solidFill>
                  <a:schemeClr val="tx1"/>
                </a:solidFill>
                <a:effectLst/>
                <a:latin typeface="+mn-ea"/>
              </a:rPr>
              <a:t>小学生はゲーム機でインターネット</a:t>
            </a:r>
            <a:endParaRPr kumimoji="1" lang="ja-JP" altLang="en-US" sz="2400" b="0" i="0" u="none" strike="noStrike" cap="none" normalizeH="0" baseline="0" dirty="0" smtClean="0">
              <a:ln>
                <a:noFill/>
              </a:ln>
              <a:solidFill>
                <a:schemeClr val="tx1"/>
              </a:solidFill>
              <a:effectLst/>
              <a:latin typeface="+mn-ea"/>
            </a:endParaRPr>
          </a:p>
        </p:txBody>
      </p:sp>
    </p:spTree>
    <p:extLst>
      <p:ext uri="{BB962C8B-B14F-4D97-AF65-F5344CB8AC3E}">
        <p14:creationId xmlns:p14="http://schemas.microsoft.com/office/powerpoint/2010/main" val="348921272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インターネットの利用</a:t>
            </a:r>
            <a:endParaRPr kumimoji="1" lang="ja-JP" alt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7"/>
            <a:ext cx="8568952" cy="592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グループ化 7"/>
          <p:cNvGrpSpPr/>
          <p:nvPr/>
        </p:nvGrpSpPr>
        <p:grpSpPr>
          <a:xfrm>
            <a:off x="3952232" y="2852936"/>
            <a:ext cx="646331" cy="2800786"/>
            <a:chOff x="3952232" y="2852936"/>
            <a:chExt cx="646331" cy="2800786"/>
          </a:xfrm>
        </p:grpSpPr>
        <p:cxnSp>
          <p:nvCxnSpPr>
            <p:cNvPr id="5" name="直線コネクタ 4"/>
            <p:cNvCxnSpPr/>
            <p:nvPr/>
          </p:nvCxnSpPr>
          <p:spPr bwMode="auto">
            <a:xfrm>
              <a:off x="4250060" y="2852936"/>
              <a:ext cx="0" cy="2448272"/>
            </a:xfrm>
            <a:prstGeom prst="line">
              <a:avLst/>
            </a:prstGeom>
            <a:solidFill>
              <a:schemeClr val="accent1"/>
            </a:solidFill>
            <a:ln w="28575" cap="flat" cmpd="sng" algn="ctr">
              <a:solidFill>
                <a:srgbClr val="FF0000"/>
              </a:solidFill>
              <a:prstDash val="dashDot"/>
              <a:miter lim="800000"/>
              <a:headEnd type="none" w="med" len="med"/>
              <a:tailEnd type="none" w="med" len="med"/>
            </a:ln>
            <a:effectLst/>
          </p:spPr>
        </p:cxnSp>
        <p:sp>
          <p:nvSpPr>
            <p:cNvPr id="7" name="テキスト ボックス 6"/>
            <p:cNvSpPr txBox="1"/>
            <p:nvPr/>
          </p:nvSpPr>
          <p:spPr>
            <a:xfrm>
              <a:off x="3952232" y="5284390"/>
              <a:ext cx="646331" cy="369332"/>
            </a:xfrm>
            <a:prstGeom prst="rect">
              <a:avLst/>
            </a:prstGeom>
            <a:noFill/>
          </p:spPr>
          <p:txBody>
            <a:bodyPr wrap="none" rtlCol="0">
              <a:spAutoFit/>
            </a:bodyPr>
            <a:lstStyle/>
            <a:p>
              <a:r>
                <a:rPr kumimoji="1" lang="en-US" altLang="ja-JP" dirty="0" smtClean="0"/>
                <a:t>50%</a:t>
              </a:r>
              <a:endParaRPr kumimoji="1" lang="ja-JP" altLang="en-US" dirty="0"/>
            </a:p>
          </p:txBody>
        </p:sp>
      </p:grpSp>
      <p:sp>
        <p:nvSpPr>
          <p:cNvPr id="9" name="正方形/長方形 8"/>
          <p:cNvSpPr/>
          <p:nvPr/>
        </p:nvSpPr>
        <p:spPr bwMode="auto">
          <a:xfrm>
            <a:off x="6876256" y="2564904"/>
            <a:ext cx="1656184" cy="936104"/>
          </a:xfrm>
          <a:prstGeom prst="rect">
            <a:avLst/>
          </a:prstGeom>
          <a:noFill/>
          <a:ln w="38100" cap="flat" cmpd="sng" algn="ctr">
            <a:solidFill>
              <a:srgbClr val="FF0000"/>
            </a:solidFill>
            <a:prstDash val="lgDashDot"/>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946" y="1336476"/>
            <a:ext cx="7669314" cy="4828827"/>
          </a:xfrm>
          <a:prstGeom prst="rect">
            <a:avLst/>
          </a:prstGeom>
          <a:noFill/>
          <a:ln w="38100">
            <a:solidFill>
              <a:srgbClr val="FF0000"/>
            </a:solidFill>
            <a:prstDash val="dashDot"/>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5093364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7411"/>
                                        </p:tgtEl>
                                        <p:attrNameLst>
                                          <p:attrName>style.visibility</p:attrName>
                                        </p:attrNameLst>
                                      </p:cBhvr>
                                      <p:to>
                                        <p:strVal val="visible"/>
                                      </p:to>
                                    </p:set>
                                    <p:animEffect transition="in" filter="fade">
                                      <p:cBhvr>
                                        <p:cTn id="17" dur="1000"/>
                                        <p:tgtEl>
                                          <p:spTgt spid="17411"/>
                                        </p:tgtEl>
                                      </p:cBhvr>
                                    </p:animEffect>
                                    <p:anim calcmode="lin" valueType="num">
                                      <p:cBhvr>
                                        <p:cTn id="18" dur="1000" fill="hold"/>
                                        <p:tgtEl>
                                          <p:spTgt spid="17411"/>
                                        </p:tgtEl>
                                        <p:attrNameLst>
                                          <p:attrName>ppt_x</p:attrName>
                                        </p:attrNameLst>
                                      </p:cBhvr>
                                      <p:tavLst>
                                        <p:tav tm="0">
                                          <p:val>
                                            <p:strVal val="#ppt_x"/>
                                          </p:val>
                                        </p:tav>
                                        <p:tav tm="100000">
                                          <p:val>
                                            <p:strVal val="#ppt_x"/>
                                          </p:val>
                                        </p:tav>
                                      </p:tavLst>
                                    </p:anim>
                                    <p:anim calcmode="lin" valueType="num">
                                      <p:cBhvr>
                                        <p:cTn id="19"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青少年の実態と保護者の</a:t>
            </a:r>
            <a:r>
              <a:rPr kumimoji="1" lang="ja-JP" altLang="en-US" dirty="0" smtClean="0"/>
              <a:t>ギャップ</a:t>
            </a:r>
            <a:endParaRPr kumimoji="1" lang="ja-JP"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8147050"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724660"/>
      </p:ext>
    </p:extLst>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ctrTitle"/>
          </p:nvPr>
        </p:nvSpPr>
        <p:spPr>
          <a:xfrm>
            <a:off x="468313" y="1700213"/>
            <a:ext cx="8137525" cy="792162"/>
          </a:xfrm>
        </p:spPr>
        <p:txBody>
          <a:bodyPr/>
          <a:lstStyle/>
          <a:p>
            <a:pPr marL="182880" indent="0" fontAlgn="auto">
              <a:spcAft>
                <a:spcPts val="0"/>
              </a:spcAft>
              <a:buNone/>
              <a:defRPr/>
            </a:pPr>
            <a:r>
              <a:rPr lang="ja-JP" altLang="en-US" sz="3200" dirty="0" smtClean="0"/>
              <a:t>子どもの携帯電話等の利用に関する調査</a:t>
            </a:r>
            <a:endParaRPr lang="ja-JP" altLang="en-US" sz="2000" b="1" dirty="0" smtClean="0"/>
          </a:p>
        </p:txBody>
      </p:sp>
      <p:sp>
        <p:nvSpPr>
          <p:cNvPr id="20483" name="Text Box 11"/>
          <p:cNvSpPr txBox="1">
            <a:spLocks noChangeArrowheads="1"/>
          </p:cNvSpPr>
          <p:nvPr/>
        </p:nvSpPr>
        <p:spPr bwMode="auto">
          <a:xfrm>
            <a:off x="2771775" y="5083175"/>
            <a:ext cx="37465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algn="ctr">
              <a:spcBef>
                <a:spcPct val="30000"/>
              </a:spcBef>
            </a:pPr>
            <a:r>
              <a:rPr lang="ja-JP" altLang="en-US" sz="2000">
                <a:latin typeface="Arial" pitchFamily="34" charset="0"/>
                <a:ea typeface="ＭＳ Ｐゴシック" pitchFamily="50" charset="-128"/>
              </a:rPr>
              <a:t>平成</a:t>
            </a:r>
            <a:r>
              <a:rPr lang="en-US" altLang="ja-JP" sz="2000">
                <a:latin typeface="Arial" pitchFamily="34" charset="0"/>
                <a:ea typeface="ＭＳ Ｐゴシック" pitchFamily="50" charset="-128"/>
              </a:rPr>
              <a:t>21</a:t>
            </a:r>
            <a:r>
              <a:rPr lang="ja-JP" altLang="en-US" sz="2000">
                <a:latin typeface="Arial" pitchFamily="34" charset="0"/>
                <a:ea typeface="ＭＳ Ｐゴシック" pitchFamily="50" charset="-128"/>
              </a:rPr>
              <a:t>年</a:t>
            </a:r>
            <a:r>
              <a:rPr lang="en-US" altLang="ja-JP" sz="2000">
                <a:latin typeface="Arial" pitchFamily="34" charset="0"/>
                <a:ea typeface="ＭＳ Ｐゴシック" pitchFamily="50" charset="-128"/>
              </a:rPr>
              <a:t>2</a:t>
            </a:r>
            <a:r>
              <a:rPr lang="ja-JP" altLang="en-US" sz="2000">
                <a:latin typeface="Arial" pitchFamily="34" charset="0"/>
                <a:ea typeface="ＭＳ Ｐゴシック" pitchFamily="50" charset="-128"/>
              </a:rPr>
              <a:t>月</a:t>
            </a:r>
            <a:r>
              <a:rPr lang="en-US" altLang="ja-JP" sz="2000">
                <a:latin typeface="Arial" pitchFamily="34" charset="0"/>
                <a:ea typeface="ＭＳ Ｐゴシック" pitchFamily="50" charset="-128"/>
              </a:rPr>
              <a:t>25</a:t>
            </a:r>
            <a:r>
              <a:rPr lang="ja-JP" altLang="en-US" sz="2000">
                <a:latin typeface="Arial" pitchFamily="34" charset="0"/>
                <a:ea typeface="ＭＳ Ｐゴシック" pitchFamily="50" charset="-128"/>
              </a:rPr>
              <a:t>日</a:t>
            </a:r>
          </a:p>
          <a:p>
            <a:pPr algn="ctr">
              <a:spcBef>
                <a:spcPct val="30000"/>
              </a:spcBef>
            </a:pPr>
            <a:r>
              <a:rPr lang="ja-JP" altLang="en-US" sz="2000">
                <a:latin typeface="Arial" pitchFamily="34" charset="0"/>
                <a:ea typeface="ＭＳ Ｐゴシック" pitchFamily="50" charset="-128"/>
              </a:rPr>
              <a:t>文部科学省</a:t>
            </a:r>
          </a:p>
        </p:txBody>
      </p:sp>
      <p:sp>
        <p:nvSpPr>
          <p:cNvPr id="20484" name="Rectangle 17"/>
          <p:cNvSpPr>
            <a:spLocks noChangeArrowheads="1"/>
          </p:cNvSpPr>
          <p:nvPr/>
        </p:nvSpPr>
        <p:spPr bwMode="auto">
          <a:xfrm>
            <a:off x="468313" y="2708275"/>
            <a:ext cx="81375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ja-JP" altLang="en-US" sz="3200">
                <a:ea typeface="HGｺﾞｼｯｸM" pitchFamily="49" charset="-128"/>
              </a:rPr>
              <a:t>調査結果（速報）の概要</a:t>
            </a:r>
            <a:endParaRPr lang="ja-JP" altLang="en-US" sz="2000">
              <a:ea typeface="HGｺﾞｼｯｸM" pitchFamily="49" charset="-128"/>
            </a:endParaRPr>
          </a:p>
        </p:txBody>
      </p:sp>
      <p:sp>
        <p:nvSpPr>
          <p:cNvPr id="20485" name="テキスト ボックス 4"/>
          <p:cNvSpPr txBox="1">
            <a:spLocks noChangeArrowheads="1"/>
          </p:cNvSpPr>
          <p:nvPr/>
        </p:nvSpPr>
        <p:spPr bwMode="auto">
          <a:xfrm>
            <a:off x="1785938" y="6286500"/>
            <a:ext cx="6161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r>
              <a:rPr lang="en-US" altLang="ja-JP">
                <a:latin typeface="Arial" pitchFamily="34" charset="0"/>
                <a:ea typeface="ＭＳ Ｐゴシック" pitchFamily="50" charset="-128"/>
              </a:rPr>
              <a:t>http://www.mext.go.jp/b_menu/houdou/21/02/1246177.htm</a:t>
            </a:r>
            <a:endParaRPr lang="ja-JP" altLang="en-US">
              <a:latin typeface="Arial" pitchFamily="34" charset="0"/>
              <a:ea typeface="ＭＳ Ｐゴシック" pitchFamily="50" charset="-128"/>
            </a:endParaRPr>
          </a:p>
        </p:txBody>
      </p:sp>
    </p:spTree>
    <p:extLst>
      <p:ext uri="{BB962C8B-B14F-4D97-AF65-F5344CB8AC3E}">
        <p14:creationId xmlns:p14="http://schemas.microsoft.com/office/powerpoint/2010/main" val="1945859410"/>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7188" y="277813"/>
            <a:ext cx="8786812" cy="1139825"/>
          </a:xfrm>
        </p:spPr>
        <p:txBody>
          <a:bodyPr/>
          <a:lstStyle/>
          <a:p>
            <a:pPr algn="ctr">
              <a:defRPr/>
            </a:pPr>
            <a:r>
              <a:rPr lang="ja-JP" altLang="en-US" sz="4400" dirty="0" smtClean="0">
                <a:latin typeface="HG丸ｺﾞｼｯｸM-PRO" pitchFamily="50" charset="-128"/>
                <a:ea typeface="HG丸ｺﾞｼｯｸM-PRO" pitchFamily="50" charset="-128"/>
              </a:rPr>
              <a:t>情報モラル指導</a:t>
            </a:r>
            <a:r>
              <a:rPr lang="en-US" altLang="ja-JP" sz="4400" dirty="0">
                <a:latin typeface="HG丸ｺﾞｼｯｸM-PRO" pitchFamily="50" charset="-128"/>
                <a:ea typeface="HG丸ｺﾞｼｯｸM-PRO" pitchFamily="50" charset="-128"/>
              </a:rPr>
              <a:t/>
            </a:r>
            <a:br>
              <a:rPr lang="en-US" altLang="ja-JP" sz="4400" dirty="0">
                <a:latin typeface="HG丸ｺﾞｼｯｸM-PRO" pitchFamily="50" charset="-128"/>
                <a:ea typeface="HG丸ｺﾞｼｯｸM-PRO" pitchFamily="50" charset="-128"/>
              </a:rPr>
            </a:br>
            <a:r>
              <a:rPr lang="ja-JP" altLang="en-US" sz="4400" dirty="0">
                <a:latin typeface="HG丸ｺﾞｼｯｸM-PRO" pitchFamily="50" charset="-128"/>
                <a:ea typeface="HG丸ｺﾞｼｯｸM-PRO" pitchFamily="50" charset="-128"/>
              </a:rPr>
              <a:t>～ネット社会</a:t>
            </a:r>
            <a:r>
              <a:rPr lang="ja-JP" altLang="en-US" sz="4400" dirty="0" smtClean="0">
                <a:latin typeface="HG丸ｺﾞｼｯｸM-PRO" pitchFamily="50" charset="-128"/>
                <a:ea typeface="HG丸ｺﾞｼｯｸM-PRO" pitchFamily="50" charset="-128"/>
              </a:rPr>
              <a:t>の光と影～</a:t>
            </a:r>
            <a:endParaRPr lang="ja-JP" altLang="en-US" sz="4400" spc="-300" dirty="0"/>
          </a:p>
        </p:txBody>
      </p:sp>
      <p:sp>
        <p:nvSpPr>
          <p:cNvPr id="33795" name="コンテンツ プレースホルダ 2"/>
          <p:cNvSpPr>
            <a:spLocks noGrp="1"/>
          </p:cNvSpPr>
          <p:nvPr>
            <p:ph idx="1"/>
          </p:nvPr>
        </p:nvSpPr>
        <p:spPr>
          <a:xfrm>
            <a:off x="251520" y="1556792"/>
            <a:ext cx="8568952" cy="4968552"/>
          </a:xfrm>
        </p:spPr>
        <p:txBody>
          <a:bodyPr/>
          <a:lstStyle/>
          <a:p>
            <a:pPr>
              <a:spcBef>
                <a:spcPct val="0"/>
              </a:spcBef>
            </a:pPr>
            <a:r>
              <a:rPr lang="ja-JP" altLang="en-US" sz="3200" dirty="0" smtClean="0"/>
              <a:t>今に生きる子ども達 </a:t>
            </a:r>
            <a:r>
              <a:rPr lang="ja-JP" altLang="en-US" sz="2400" dirty="0" smtClean="0"/>
              <a:t>－デジタルネイティブ－</a:t>
            </a:r>
            <a:endParaRPr lang="en-US" altLang="ja-JP" sz="3200" dirty="0" smtClean="0"/>
          </a:p>
          <a:p>
            <a:pPr lvl="2">
              <a:spcBef>
                <a:spcPct val="0"/>
              </a:spcBef>
            </a:pPr>
            <a:r>
              <a:rPr lang="ja-JP" altLang="ja-JP" sz="2800" dirty="0" smtClean="0"/>
              <a:t>メディアに囲まれた生活</a:t>
            </a:r>
            <a:endParaRPr lang="ja-JP" altLang="ja-JP" sz="1800" dirty="0" smtClean="0"/>
          </a:p>
          <a:p>
            <a:pPr lvl="2">
              <a:spcBef>
                <a:spcPct val="0"/>
              </a:spcBef>
            </a:pPr>
            <a:r>
              <a:rPr lang="ja-JP" altLang="ja-JP" sz="2800" dirty="0" smtClean="0"/>
              <a:t>子どもを取り巻く環境</a:t>
            </a:r>
            <a:endParaRPr lang="ja-JP" altLang="ja-JP" sz="1800" dirty="0" smtClean="0"/>
          </a:p>
          <a:p>
            <a:pPr>
              <a:spcBef>
                <a:spcPct val="0"/>
              </a:spcBef>
            </a:pPr>
            <a:r>
              <a:rPr lang="ja-JP" altLang="ja-JP" sz="3200" dirty="0" smtClean="0"/>
              <a:t>情報</a:t>
            </a:r>
            <a:r>
              <a:rPr lang="ja-JP" altLang="ja-JP" sz="3200" dirty="0" smtClean="0"/>
              <a:t>モラル</a:t>
            </a:r>
            <a:r>
              <a:rPr lang="ja-JP" altLang="en-US" sz="3200" dirty="0"/>
              <a:t>教育</a:t>
            </a:r>
            <a:endParaRPr lang="en-US" altLang="ja-JP" sz="3200" dirty="0" smtClean="0"/>
          </a:p>
          <a:p>
            <a:pPr lvl="2">
              <a:spcBef>
                <a:spcPct val="0"/>
              </a:spcBef>
            </a:pPr>
            <a:r>
              <a:rPr lang="ja-JP" altLang="en-US" sz="2800" dirty="0" smtClean="0"/>
              <a:t>情報</a:t>
            </a:r>
            <a:r>
              <a:rPr lang="ja-JP" altLang="en-US" sz="2800" dirty="0" smtClean="0"/>
              <a:t>モラル教育と</a:t>
            </a:r>
            <a:r>
              <a:rPr lang="ja-JP" altLang="en-US" sz="2800" dirty="0"/>
              <a:t>は</a:t>
            </a:r>
            <a:endParaRPr lang="en-US" altLang="ja-JP" sz="2800" dirty="0" smtClean="0"/>
          </a:p>
          <a:p>
            <a:pPr lvl="2">
              <a:spcBef>
                <a:spcPct val="0"/>
              </a:spcBef>
            </a:pPr>
            <a:r>
              <a:rPr lang="ja-JP" altLang="en-US" sz="2800" dirty="0" smtClean="0"/>
              <a:t>情報</a:t>
            </a:r>
            <a:r>
              <a:rPr lang="ja-JP" altLang="en-US" sz="2800" dirty="0" smtClean="0"/>
              <a:t>モラル教育の</a:t>
            </a:r>
            <a:r>
              <a:rPr lang="ja-JP" altLang="en-US" sz="2800" dirty="0"/>
              <a:t>ため</a:t>
            </a:r>
            <a:r>
              <a:rPr lang="ja-JP" altLang="en-US" sz="2800" dirty="0" smtClean="0"/>
              <a:t>の教材</a:t>
            </a:r>
            <a:endParaRPr lang="en-US" altLang="ja-JP" sz="2800" dirty="0" smtClean="0"/>
          </a:p>
          <a:p>
            <a:pPr>
              <a:spcBef>
                <a:spcPct val="0"/>
              </a:spcBef>
            </a:pPr>
            <a:r>
              <a:rPr lang="ja-JP" altLang="en-US" sz="3600" dirty="0" smtClean="0"/>
              <a:t>保護者との連携</a:t>
            </a:r>
            <a:endParaRPr lang="en-US" altLang="ja-JP" sz="3600" dirty="0" smtClean="0"/>
          </a:p>
          <a:p>
            <a:pPr>
              <a:spcBef>
                <a:spcPct val="0"/>
              </a:spcBef>
            </a:pPr>
            <a:r>
              <a:rPr lang="ja-JP" altLang="en-US" sz="3200" dirty="0" smtClean="0"/>
              <a:t>生徒指導としての情報</a:t>
            </a:r>
            <a:r>
              <a:rPr lang="ja-JP" altLang="en-US" sz="3200" dirty="0" smtClean="0"/>
              <a:t>モラル　</a:t>
            </a:r>
            <a:endParaRPr lang="en-US" altLang="ja-JP" sz="3200" dirty="0" smtClean="0"/>
          </a:p>
          <a:p>
            <a:pPr lvl="2">
              <a:spcBef>
                <a:spcPct val="0"/>
              </a:spcBef>
            </a:pPr>
            <a:r>
              <a:rPr lang="ja-JP" altLang="en-US" sz="2800" dirty="0" smtClean="0"/>
              <a:t>ネットワーク型非行</a:t>
            </a:r>
            <a:endParaRPr lang="en-US" altLang="ja-JP" sz="2800" dirty="0" smtClean="0"/>
          </a:p>
          <a:p>
            <a:pPr lvl="2">
              <a:spcBef>
                <a:spcPct val="0"/>
              </a:spcBef>
            </a:pPr>
            <a:r>
              <a:rPr lang="ja-JP" altLang="en-US" sz="2800" dirty="0" smtClean="0"/>
              <a:t>問題</a:t>
            </a:r>
            <a:r>
              <a:rPr lang="ja-JP" altLang="en-US" sz="2800" dirty="0" smtClean="0"/>
              <a:t>発生時の対応</a:t>
            </a:r>
            <a:endParaRPr lang="en-US" altLang="ja-JP" sz="2800" dirty="0" smtClean="0"/>
          </a:p>
          <a:p>
            <a:pPr>
              <a:spcBef>
                <a:spcPct val="0"/>
              </a:spcBef>
            </a:pPr>
            <a:r>
              <a:rPr lang="ja-JP" altLang="en-US" sz="3200" dirty="0"/>
              <a:t>まとめ</a:t>
            </a:r>
            <a:endParaRPr lang="en-US" altLang="ja-JP" sz="3600" dirty="0"/>
          </a:p>
          <a:p>
            <a:pPr lvl="2">
              <a:spcBef>
                <a:spcPct val="0"/>
              </a:spcBef>
            </a:pPr>
            <a:endParaRPr lang="en-US" altLang="ja-JP" sz="2800" dirty="0" smtClean="0"/>
          </a:p>
          <a:p>
            <a:pPr>
              <a:spcBef>
                <a:spcPct val="0"/>
              </a:spcBef>
            </a:pPr>
            <a:endParaRPr lang="ja-JP" altLang="ja-JP" sz="2800" dirty="0" smtClean="0"/>
          </a:p>
          <a:p>
            <a:pPr>
              <a:buFont typeface="Wingdings" pitchFamily="2" charset="2"/>
              <a:buNone/>
            </a:pPr>
            <a:endParaRPr lang="ja-JP" altLang="en-US" dirty="0" smtClean="0"/>
          </a:p>
        </p:txBody>
      </p:sp>
    </p:spTree>
    <p:extLst>
      <p:ext uri="{BB962C8B-B14F-4D97-AF65-F5344CB8AC3E}">
        <p14:creationId xmlns:p14="http://schemas.microsoft.com/office/powerpoint/2010/main" val="4129856206"/>
      </p:ext>
    </p:extLst>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5"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5DCC4C18-D0EE-4694-B57E-82233E8F67CA}" type="slidenum">
              <a:rPr lang="ja-JP" altLang="en-US">
                <a:solidFill>
                  <a:srgbClr val="000000"/>
                </a:solidFill>
              </a:rPr>
              <a:pPr fontAlgn="base">
                <a:spcBef>
                  <a:spcPct val="0"/>
                </a:spcBef>
                <a:spcAft>
                  <a:spcPct val="0"/>
                </a:spcAft>
              </a:pPr>
              <a:t>20</a:t>
            </a:fld>
            <a:endParaRPr lang="ja-JP" altLang="en-US">
              <a:solidFill>
                <a:srgbClr val="000000"/>
              </a:solidFill>
            </a:endParaRPr>
          </a:p>
        </p:txBody>
      </p:sp>
      <p:sp>
        <p:nvSpPr>
          <p:cNvPr id="22530" name="Rectangle 2"/>
          <p:cNvSpPr>
            <a:spLocks noGrp="1" noChangeArrowheads="1"/>
          </p:cNvSpPr>
          <p:nvPr>
            <p:ph type="title"/>
          </p:nvPr>
        </p:nvSpPr>
        <p:spPr>
          <a:xfrm>
            <a:off x="561181" y="22690"/>
            <a:ext cx="8001000" cy="531813"/>
          </a:xfrm>
        </p:spPr>
        <p:txBody>
          <a:bodyPr/>
          <a:lstStyle/>
          <a:p>
            <a:pPr marL="0" indent="0" algn="ctr" fontAlgn="auto">
              <a:spcAft>
                <a:spcPts val="0"/>
              </a:spcAft>
              <a:buNone/>
              <a:defRPr/>
            </a:pPr>
            <a:r>
              <a:rPr lang="ja-JP" altLang="en-US" sz="4000" dirty="0" smtClean="0">
                <a:ea typeface="HGP創英角ｺﾞｼｯｸUB" pitchFamily="50" charset="-128"/>
              </a:rPr>
              <a:t>親の目の届かない場所で利用</a:t>
            </a:r>
          </a:p>
        </p:txBody>
      </p:sp>
      <p:sp>
        <p:nvSpPr>
          <p:cNvPr id="23555" name="AutoShape 23"/>
          <p:cNvSpPr>
            <a:spLocks noChangeArrowheads="1"/>
          </p:cNvSpPr>
          <p:nvPr/>
        </p:nvSpPr>
        <p:spPr bwMode="auto">
          <a:xfrm>
            <a:off x="285750" y="723900"/>
            <a:ext cx="8559800" cy="1192213"/>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8000" tIns="0" rIns="18000" bIns="0">
            <a:spAutoFit/>
          </a:bodyPr>
          <a:lstStyle/>
          <a:p>
            <a:pPr marL="265113" indent="-265113">
              <a:spcBef>
                <a:spcPct val="50000"/>
              </a:spcBef>
            </a:pPr>
            <a:r>
              <a:rPr lang="ja-JP" altLang="en-US" sz="2000" b="1">
                <a:solidFill>
                  <a:srgbClr val="FF0000"/>
                </a:solidFill>
                <a:ea typeface="ＭＳ ゴシック" pitchFamily="49" charset="-128"/>
              </a:rPr>
              <a:t>・いずれの学年でも、「自分の部屋などで一人でいるとき」に使用する割合が最も多い</a:t>
            </a:r>
            <a:endParaRPr lang="en-US" altLang="ja-JP" sz="2000" b="1">
              <a:solidFill>
                <a:srgbClr val="FF0000"/>
              </a:solidFill>
              <a:ea typeface="ＭＳ ゴシック" pitchFamily="49" charset="-128"/>
            </a:endParaRPr>
          </a:p>
          <a:p>
            <a:pPr marL="265113" indent="-265113">
              <a:spcBef>
                <a:spcPct val="50000"/>
              </a:spcBef>
            </a:pPr>
            <a:r>
              <a:rPr lang="ja-JP" altLang="en-US" sz="2000" b="1">
                <a:solidFill>
                  <a:srgbClr val="FF0000"/>
                </a:solidFill>
                <a:ea typeface="ＭＳ ゴシック" pitchFamily="49" charset="-128"/>
              </a:rPr>
              <a:t>・学年が進むにつれて、様々な場面で携帯電話を使用する場面が多様化</a:t>
            </a:r>
          </a:p>
        </p:txBody>
      </p:sp>
      <p:sp>
        <p:nvSpPr>
          <p:cNvPr id="23556" name="Rectangle 24"/>
          <p:cNvSpPr>
            <a:spLocks noChangeArrowheads="1"/>
          </p:cNvSpPr>
          <p:nvPr/>
        </p:nvSpPr>
        <p:spPr bwMode="auto">
          <a:xfrm>
            <a:off x="814388" y="1928813"/>
            <a:ext cx="649287"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小学</a:t>
            </a:r>
            <a:r>
              <a:rPr lang="en-US" altLang="ja-JP" sz="1000">
                <a:latin typeface="ＭＳ ゴシック" pitchFamily="49" charset="-128"/>
                <a:ea typeface="ＭＳ ゴシック" pitchFamily="49" charset="-128"/>
              </a:rPr>
              <a:t>6</a:t>
            </a:r>
            <a:r>
              <a:rPr lang="ja-JP" altLang="en-US" sz="1000">
                <a:ea typeface="HGｺﾞｼｯｸM" pitchFamily="49" charset="-128"/>
              </a:rPr>
              <a:t>年生</a:t>
            </a:r>
          </a:p>
        </p:txBody>
      </p:sp>
      <p:sp>
        <p:nvSpPr>
          <p:cNvPr id="23557" name="Rectangle 25"/>
          <p:cNvSpPr>
            <a:spLocks noChangeArrowheads="1"/>
          </p:cNvSpPr>
          <p:nvPr/>
        </p:nvSpPr>
        <p:spPr bwMode="auto">
          <a:xfrm>
            <a:off x="3635375" y="1928813"/>
            <a:ext cx="649288"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中学</a:t>
            </a:r>
            <a:r>
              <a:rPr lang="en-US" altLang="ja-JP" sz="1000">
                <a:latin typeface="ＭＳ ゴシック" pitchFamily="49" charset="-128"/>
                <a:ea typeface="ＭＳ ゴシック" pitchFamily="49" charset="-128"/>
              </a:rPr>
              <a:t>2</a:t>
            </a:r>
            <a:r>
              <a:rPr lang="ja-JP" altLang="en-US" sz="1000">
                <a:ea typeface="HGｺﾞｼｯｸM" pitchFamily="49" charset="-128"/>
              </a:rPr>
              <a:t>年生</a:t>
            </a:r>
          </a:p>
        </p:txBody>
      </p:sp>
      <p:sp>
        <p:nvSpPr>
          <p:cNvPr id="23558" name="Rectangle 26"/>
          <p:cNvSpPr>
            <a:spLocks noChangeArrowheads="1"/>
          </p:cNvSpPr>
          <p:nvPr/>
        </p:nvSpPr>
        <p:spPr bwMode="auto">
          <a:xfrm>
            <a:off x="6583363" y="1941513"/>
            <a:ext cx="649287"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高校</a:t>
            </a:r>
            <a:r>
              <a:rPr lang="en-US" altLang="ja-JP" sz="1000">
                <a:latin typeface="ＭＳ ゴシック" pitchFamily="49" charset="-128"/>
                <a:ea typeface="ＭＳ ゴシック" pitchFamily="49" charset="-128"/>
              </a:rPr>
              <a:t>2</a:t>
            </a:r>
            <a:r>
              <a:rPr lang="ja-JP" altLang="en-US" sz="1000">
                <a:ea typeface="HGｺﾞｼｯｸM" pitchFamily="49" charset="-128"/>
              </a:rPr>
              <a:t>年生</a:t>
            </a:r>
          </a:p>
        </p:txBody>
      </p:sp>
      <p:pic>
        <p:nvPicPr>
          <p:cNvPr id="23559" name="Picture 2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2225675"/>
            <a:ext cx="2954338"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3560" name="Picture 2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2205038"/>
            <a:ext cx="2960687"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3561" name="Picture 2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163" y="2247900"/>
            <a:ext cx="29670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grpSp>
        <p:nvGrpSpPr>
          <p:cNvPr id="2" name="グループ化 12"/>
          <p:cNvGrpSpPr>
            <a:grpSpLocks/>
          </p:cNvGrpSpPr>
          <p:nvPr/>
        </p:nvGrpSpPr>
        <p:grpSpPr bwMode="auto">
          <a:xfrm>
            <a:off x="0" y="4714875"/>
            <a:ext cx="9144000" cy="2143125"/>
            <a:chOff x="0" y="4214818"/>
            <a:chExt cx="9144000" cy="2143140"/>
          </a:xfrm>
        </p:grpSpPr>
        <p:sp>
          <p:nvSpPr>
            <p:cNvPr id="12" name="角丸四角形 11"/>
            <p:cNvSpPr/>
            <p:nvPr/>
          </p:nvSpPr>
          <p:spPr>
            <a:xfrm>
              <a:off x="0" y="4214818"/>
              <a:ext cx="9144000" cy="3571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 name="四角形吹き出し 12"/>
            <p:cNvSpPr/>
            <p:nvPr/>
          </p:nvSpPr>
          <p:spPr>
            <a:xfrm>
              <a:off x="2071688" y="5786454"/>
              <a:ext cx="4286250" cy="571504"/>
            </a:xfrm>
            <a:prstGeom prst="wedgeRectCallout">
              <a:avLst>
                <a:gd name="adj1" fmla="val -25152"/>
                <a:gd name="adj2" fmla="val -26226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b="1" dirty="0">
                  <a:solidFill>
                    <a:srgbClr val="FF0000"/>
                  </a:solidFill>
                </a:rPr>
                <a:t>自宅に一人でいる時</a:t>
              </a:r>
            </a:p>
          </p:txBody>
        </p:sp>
      </p:grpSp>
    </p:spTree>
    <p:extLst>
      <p:ext uri="{BB962C8B-B14F-4D97-AF65-F5344CB8AC3E}">
        <p14:creationId xmlns:p14="http://schemas.microsoft.com/office/powerpoint/2010/main" val="301839990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1"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F16FCDE8-CE2E-4780-A616-7AD1A20C42B8}" type="slidenum">
              <a:rPr lang="ja-JP" altLang="en-US">
                <a:solidFill>
                  <a:srgbClr val="000000"/>
                </a:solidFill>
              </a:rPr>
              <a:pPr fontAlgn="base">
                <a:spcBef>
                  <a:spcPct val="0"/>
                </a:spcBef>
                <a:spcAft>
                  <a:spcPct val="0"/>
                </a:spcAft>
              </a:pPr>
              <a:t>21</a:t>
            </a:fld>
            <a:endParaRPr lang="ja-JP" altLang="en-US">
              <a:solidFill>
                <a:srgbClr val="000000"/>
              </a:solidFill>
            </a:endParaRPr>
          </a:p>
        </p:txBody>
      </p:sp>
      <p:sp>
        <p:nvSpPr>
          <p:cNvPr id="23554" name="Rectangle 2"/>
          <p:cNvSpPr>
            <a:spLocks noGrp="1" noChangeArrowheads="1"/>
          </p:cNvSpPr>
          <p:nvPr>
            <p:ph type="title"/>
          </p:nvPr>
        </p:nvSpPr>
        <p:spPr>
          <a:xfrm>
            <a:off x="598488" y="0"/>
            <a:ext cx="8001000" cy="792163"/>
          </a:xfrm>
        </p:spPr>
        <p:txBody>
          <a:bodyPr/>
          <a:lstStyle/>
          <a:p>
            <a:pPr marL="0" indent="0" algn="ctr" fontAlgn="auto">
              <a:spcAft>
                <a:spcPts val="0"/>
              </a:spcAft>
              <a:buNone/>
              <a:defRPr/>
            </a:pPr>
            <a:r>
              <a:rPr lang="ja-JP" altLang="en-US" sz="3200" dirty="0" smtClean="0">
                <a:ea typeface="HGP創英角ｺﾞｼｯｸUB" pitchFamily="50" charset="-128"/>
              </a:rPr>
              <a:t>ネット利用は学年があがるに従い多様化</a:t>
            </a:r>
          </a:p>
        </p:txBody>
      </p:sp>
      <p:pic>
        <p:nvPicPr>
          <p:cNvPr id="24579"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695450"/>
            <a:ext cx="3027363"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925" y="1695450"/>
            <a:ext cx="3032125"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23"/>
          <p:cNvSpPr>
            <a:spLocks noChangeArrowheads="1"/>
          </p:cNvSpPr>
          <p:nvPr/>
        </p:nvSpPr>
        <p:spPr bwMode="auto">
          <a:xfrm>
            <a:off x="133350" y="1470025"/>
            <a:ext cx="649288"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小学</a:t>
            </a:r>
            <a:r>
              <a:rPr lang="en-US" altLang="ja-JP" sz="1000">
                <a:latin typeface="ＭＳ ゴシック" pitchFamily="49" charset="-128"/>
                <a:ea typeface="ＭＳ ゴシック" pitchFamily="49" charset="-128"/>
              </a:rPr>
              <a:t>6</a:t>
            </a:r>
            <a:r>
              <a:rPr lang="ja-JP" altLang="en-US" sz="1000">
                <a:ea typeface="HGｺﾞｼｯｸM" pitchFamily="49" charset="-128"/>
              </a:rPr>
              <a:t>年生</a:t>
            </a:r>
          </a:p>
        </p:txBody>
      </p:sp>
      <p:sp>
        <p:nvSpPr>
          <p:cNvPr id="24582" name="Rectangle 24"/>
          <p:cNvSpPr>
            <a:spLocks noChangeArrowheads="1"/>
          </p:cNvSpPr>
          <p:nvPr/>
        </p:nvSpPr>
        <p:spPr bwMode="auto">
          <a:xfrm>
            <a:off x="3201988" y="1484313"/>
            <a:ext cx="649287"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中学</a:t>
            </a:r>
            <a:r>
              <a:rPr lang="en-US" altLang="ja-JP" sz="1000">
                <a:latin typeface="ＭＳ ゴシック" pitchFamily="49" charset="-128"/>
                <a:ea typeface="ＭＳ ゴシック" pitchFamily="49" charset="-128"/>
              </a:rPr>
              <a:t>2</a:t>
            </a:r>
            <a:r>
              <a:rPr lang="ja-JP" altLang="en-US" sz="1000">
                <a:ea typeface="HGｺﾞｼｯｸM" pitchFamily="49" charset="-128"/>
              </a:rPr>
              <a:t>年生</a:t>
            </a:r>
          </a:p>
        </p:txBody>
      </p:sp>
      <p:sp>
        <p:nvSpPr>
          <p:cNvPr id="24583" name="Rectangle 25"/>
          <p:cNvSpPr>
            <a:spLocks noChangeArrowheads="1"/>
          </p:cNvSpPr>
          <p:nvPr/>
        </p:nvSpPr>
        <p:spPr bwMode="auto">
          <a:xfrm>
            <a:off x="6180138" y="1462088"/>
            <a:ext cx="649287"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高校</a:t>
            </a:r>
            <a:r>
              <a:rPr lang="en-US" altLang="ja-JP" sz="1000">
                <a:latin typeface="ＭＳ ゴシック" pitchFamily="49" charset="-128"/>
                <a:ea typeface="ＭＳ ゴシック" pitchFamily="49" charset="-128"/>
              </a:rPr>
              <a:t>2</a:t>
            </a:r>
            <a:r>
              <a:rPr lang="ja-JP" altLang="en-US" sz="1000">
                <a:ea typeface="HGｺﾞｼｯｸM" pitchFamily="49" charset="-128"/>
              </a:rPr>
              <a:t>年生</a:t>
            </a:r>
          </a:p>
        </p:txBody>
      </p:sp>
      <p:sp>
        <p:nvSpPr>
          <p:cNvPr id="24584" name="AutoShape 28"/>
          <p:cNvSpPr>
            <a:spLocks noChangeArrowheads="1"/>
          </p:cNvSpPr>
          <p:nvPr/>
        </p:nvSpPr>
        <p:spPr bwMode="auto">
          <a:xfrm>
            <a:off x="357188" y="692150"/>
            <a:ext cx="8355012" cy="817563"/>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8000" tIns="0" rIns="18000" bIns="0">
            <a:spAutoFit/>
          </a:bodyPr>
          <a:lstStyle/>
          <a:p>
            <a:pPr marL="354013" indent="-265113">
              <a:spcBef>
                <a:spcPct val="50000"/>
              </a:spcBef>
            </a:pPr>
            <a:r>
              <a:rPr lang="ja-JP" altLang="en-US" sz="2400" b="1">
                <a:solidFill>
                  <a:srgbClr val="FF0000"/>
                </a:solidFill>
                <a:ea typeface="ＭＳ ゴシック" pitchFamily="49" charset="-128"/>
              </a:rPr>
              <a:t>・学年が上がるにつれ、様々な目的でインターネットを利用する割合，プロフ・ブログが特に増加</a:t>
            </a:r>
          </a:p>
        </p:txBody>
      </p:sp>
      <p:pic>
        <p:nvPicPr>
          <p:cNvPr id="24585" name="Picture 3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7425" y="1685925"/>
            <a:ext cx="307657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24586" name="Rectangle 30"/>
          <p:cNvSpPr>
            <a:spLocks noChangeArrowheads="1"/>
          </p:cNvSpPr>
          <p:nvPr/>
        </p:nvSpPr>
        <p:spPr bwMode="auto">
          <a:xfrm>
            <a:off x="6227763" y="4637088"/>
            <a:ext cx="1800225" cy="179387"/>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18000" tIns="0" rIns="18000" bIns="0" anchor="ctr"/>
          <a:lstStyle/>
          <a:p>
            <a:endParaRPr lang="ja-JP" altLang="en-US">
              <a:ea typeface="HGｺﾞｼｯｸM" pitchFamily="49" charset="-128"/>
            </a:endParaRPr>
          </a:p>
        </p:txBody>
      </p:sp>
      <p:sp>
        <p:nvSpPr>
          <p:cNvPr id="24587" name="Rectangle 31"/>
          <p:cNvSpPr>
            <a:spLocks noChangeArrowheads="1"/>
          </p:cNvSpPr>
          <p:nvPr/>
        </p:nvSpPr>
        <p:spPr bwMode="auto">
          <a:xfrm>
            <a:off x="6227763" y="4860925"/>
            <a:ext cx="1800225" cy="179388"/>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18000" tIns="0" rIns="18000" bIns="0" anchor="ctr"/>
          <a:lstStyle/>
          <a:p>
            <a:endParaRPr lang="ja-JP" altLang="en-US">
              <a:ea typeface="HGｺﾞｼｯｸM" pitchFamily="49" charset="-128"/>
            </a:endParaRPr>
          </a:p>
        </p:txBody>
      </p:sp>
      <p:grpSp>
        <p:nvGrpSpPr>
          <p:cNvPr id="2" name="グループ化 14"/>
          <p:cNvGrpSpPr>
            <a:grpSpLocks/>
          </p:cNvGrpSpPr>
          <p:nvPr/>
        </p:nvGrpSpPr>
        <p:grpSpPr bwMode="auto">
          <a:xfrm>
            <a:off x="0" y="4071938"/>
            <a:ext cx="9144000" cy="2786062"/>
            <a:chOff x="0" y="4071942"/>
            <a:chExt cx="9144000" cy="2786058"/>
          </a:xfrm>
        </p:grpSpPr>
        <p:sp>
          <p:nvSpPr>
            <p:cNvPr id="13" name="線吹き出し 1 (枠付き) 12"/>
            <p:cNvSpPr/>
            <p:nvPr/>
          </p:nvSpPr>
          <p:spPr>
            <a:xfrm>
              <a:off x="5214938" y="6286501"/>
              <a:ext cx="3000375" cy="571499"/>
            </a:xfrm>
            <a:prstGeom prst="borderCallout1">
              <a:avLst>
                <a:gd name="adj1" fmla="val 18750"/>
                <a:gd name="adj2" fmla="val -8333"/>
                <a:gd name="adj3" fmla="val -214042"/>
                <a:gd name="adj4" fmla="val -632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600" b="1" dirty="0">
                  <a:solidFill>
                    <a:srgbClr val="FF0000"/>
                  </a:solidFill>
                  <a:latin typeface="AR Pゴシック体M" pitchFamily="50" charset="-128"/>
                  <a:ea typeface="AR Pゴシック体M" pitchFamily="50" charset="-128"/>
                </a:rPr>
                <a:t>プロフ・ブログ</a:t>
              </a:r>
              <a:endParaRPr lang="ja-JP" altLang="en-US" b="1" dirty="0">
                <a:solidFill>
                  <a:srgbClr val="FF0000"/>
                </a:solidFill>
                <a:latin typeface="AR Pゴシック体M" pitchFamily="50" charset="-128"/>
                <a:ea typeface="AR Pゴシック体M" pitchFamily="50" charset="-128"/>
              </a:endParaRPr>
            </a:p>
          </p:txBody>
        </p:sp>
        <p:sp>
          <p:nvSpPr>
            <p:cNvPr id="14" name="角丸四角形 13"/>
            <p:cNvSpPr/>
            <p:nvPr/>
          </p:nvSpPr>
          <p:spPr>
            <a:xfrm>
              <a:off x="0" y="4071942"/>
              <a:ext cx="9144000" cy="1000124"/>
            </a:xfrm>
            <a:prstGeom prst="roundRect">
              <a:avLst/>
            </a:prstGeom>
            <a:solidFill>
              <a:srgbClr val="FFFF66">
                <a:alpha val="2902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 name="V 字形矢印 2"/>
          <p:cNvSpPr/>
          <p:nvPr/>
        </p:nvSpPr>
        <p:spPr>
          <a:xfrm rot="10800000">
            <a:off x="3526631" y="6381750"/>
            <a:ext cx="1261393" cy="476250"/>
          </a:xfrm>
          <a:prstGeom prst="notchedRightArrow">
            <a:avLst/>
          </a:prstGeom>
          <a:solidFill>
            <a:srgbClr val="00B0F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額縁 3"/>
          <p:cNvSpPr/>
          <p:nvPr/>
        </p:nvSpPr>
        <p:spPr>
          <a:xfrm>
            <a:off x="1475656" y="6286500"/>
            <a:ext cx="1944216" cy="571501"/>
          </a:xfrm>
          <a:prstGeom prst="bevel">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solidFill>
                  <a:srgbClr val="FF0000"/>
                </a:solidFill>
              </a:rPr>
              <a:t>SNS</a:t>
            </a:r>
            <a:r>
              <a:rPr kumimoji="1" lang="ja-JP" altLang="en-US" sz="3600" dirty="0" smtClean="0">
                <a:solidFill>
                  <a:srgbClr val="FF0000"/>
                </a:solidFill>
              </a:rPr>
              <a:t>へ</a:t>
            </a:r>
            <a:endParaRPr kumimoji="1" lang="ja-JP" altLang="en-US" dirty="0">
              <a:solidFill>
                <a:srgbClr val="FF0000"/>
              </a:solidFill>
            </a:endParaRPr>
          </a:p>
        </p:txBody>
      </p:sp>
    </p:spTree>
    <p:extLst>
      <p:ext uri="{BB962C8B-B14F-4D97-AF65-F5344CB8AC3E}">
        <p14:creationId xmlns:p14="http://schemas.microsoft.com/office/powerpoint/2010/main" val="20133588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8"/>
          <p:cNvGraphicFramePr>
            <a:graphicFrameLocks noChangeAspect="1"/>
          </p:cNvGraphicFramePr>
          <p:nvPr>
            <p:extLst>
              <p:ext uri="{D42A27DB-BD31-4B8C-83A1-F6EECF244321}">
                <p14:modId xmlns:p14="http://schemas.microsoft.com/office/powerpoint/2010/main" val="766366250"/>
              </p:ext>
            </p:extLst>
          </p:nvPr>
        </p:nvGraphicFramePr>
        <p:xfrm>
          <a:off x="179511" y="0"/>
          <a:ext cx="9942685" cy="7095302"/>
        </p:xfrm>
        <a:graphic>
          <a:graphicData uri="http://schemas.openxmlformats.org/drawingml/2006/chart">
            <c:chart xmlns:c="http://schemas.openxmlformats.org/drawingml/2006/chart" xmlns:r="http://schemas.openxmlformats.org/officeDocument/2006/relationships" r:id="rId3"/>
          </a:graphicData>
        </a:graphic>
      </p:graphicFrame>
      <p:sp>
        <p:nvSpPr>
          <p:cNvPr id="24578" name="Rectangle 2"/>
          <p:cNvSpPr>
            <a:spLocks noGrp="1" noChangeArrowheads="1"/>
          </p:cNvSpPr>
          <p:nvPr>
            <p:ph type="title"/>
          </p:nvPr>
        </p:nvSpPr>
        <p:spPr>
          <a:xfrm>
            <a:off x="422275" y="26594"/>
            <a:ext cx="8229600" cy="594094"/>
          </a:xfrm>
        </p:spPr>
        <p:txBody>
          <a:bodyPr/>
          <a:lstStyle/>
          <a:p>
            <a:pPr eaLnBrk="1" hangingPunct="1"/>
            <a:r>
              <a:rPr lang="ja-JP" altLang="en-US" sz="3800" dirty="0" smtClean="0"/>
              <a:t>サイバー犯罪の罪名別割合</a:t>
            </a:r>
          </a:p>
        </p:txBody>
      </p:sp>
      <p:sp>
        <p:nvSpPr>
          <p:cNvPr id="9" name="Text Box 4">
            <a:hlinkClick r:id="rId4"/>
          </p:cNvPr>
          <p:cNvSpPr txBox="1">
            <a:spLocks noChangeArrowheads="1"/>
          </p:cNvSpPr>
          <p:nvPr/>
        </p:nvSpPr>
        <p:spPr bwMode="auto">
          <a:xfrm>
            <a:off x="1368425" y="6518275"/>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latin typeface="ＭＳ Ｐゴシック" pitchFamily="50" charset="-128"/>
              </a:rPr>
              <a:t>警察庁　</a:t>
            </a:r>
            <a:r>
              <a:rPr lang="en-US" altLang="ja-JP" dirty="0"/>
              <a:t>http://www.npa.go.jp/cyber/statics/h25/pdf01-2.pdf</a:t>
            </a:r>
            <a:endParaRPr lang="en-US" altLang="ja-JP" dirty="0">
              <a:latin typeface="ＭＳ Ｐゴシック" pitchFamily="50" charset="-128"/>
            </a:endParaRPr>
          </a:p>
        </p:txBody>
      </p:sp>
      <p:grpSp>
        <p:nvGrpSpPr>
          <p:cNvPr id="7" name="グループ化 6"/>
          <p:cNvGrpSpPr/>
          <p:nvPr/>
        </p:nvGrpSpPr>
        <p:grpSpPr>
          <a:xfrm>
            <a:off x="408091" y="1305684"/>
            <a:ext cx="6828205" cy="5028065"/>
            <a:chOff x="408091" y="1305684"/>
            <a:chExt cx="6828205" cy="5028065"/>
          </a:xfrm>
        </p:grpSpPr>
        <p:grpSp>
          <p:nvGrpSpPr>
            <p:cNvPr id="2" name="グループ化 1"/>
            <p:cNvGrpSpPr/>
            <p:nvPr/>
          </p:nvGrpSpPr>
          <p:grpSpPr>
            <a:xfrm>
              <a:off x="1709836" y="1305684"/>
              <a:ext cx="5526460" cy="5003636"/>
              <a:chOff x="1709836" y="1305684"/>
              <a:chExt cx="5526460" cy="5003636"/>
            </a:xfrm>
          </p:grpSpPr>
          <p:sp>
            <p:nvSpPr>
              <p:cNvPr id="24581" name="下矢印 7"/>
              <p:cNvSpPr>
                <a:spLocks noChangeArrowheads="1"/>
              </p:cNvSpPr>
              <p:nvPr/>
            </p:nvSpPr>
            <p:spPr bwMode="auto">
              <a:xfrm rot="14174843">
                <a:off x="2187925" y="4824890"/>
                <a:ext cx="439737" cy="1338262"/>
              </a:xfrm>
              <a:prstGeom prst="downArrow">
                <a:avLst>
                  <a:gd name="adj1" fmla="val 23722"/>
                  <a:gd name="adj2" fmla="val 50018"/>
                </a:avLst>
              </a:prstGeom>
              <a:solidFill>
                <a:srgbClr val="FF0000"/>
              </a:solidFill>
              <a:ln w="9525" algn="ctr">
                <a:solidFill>
                  <a:srgbClr val="FF0000"/>
                </a:solidFill>
                <a:miter lim="800000"/>
                <a:headEnd/>
                <a:tailEnd/>
              </a:ln>
            </p:spPr>
            <p:txBody>
              <a:bodyPr wrap="none"/>
              <a:lstStyle/>
              <a:p>
                <a:endParaRPr lang="ja-JP" altLang="en-US"/>
              </a:p>
            </p:txBody>
          </p:sp>
          <p:grpSp>
            <p:nvGrpSpPr>
              <p:cNvPr id="4" name="グループ化 3"/>
              <p:cNvGrpSpPr/>
              <p:nvPr/>
            </p:nvGrpSpPr>
            <p:grpSpPr>
              <a:xfrm>
                <a:off x="2235776" y="1305684"/>
                <a:ext cx="5000520" cy="5003636"/>
                <a:chOff x="2662010" y="1080771"/>
                <a:chExt cx="5000520" cy="5003636"/>
              </a:xfrm>
            </p:grpSpPr>
            <p:sp>
              <p:nvSpPr>
                <p:cNvPr id="3" name="パイ 2"/>
                <p:cNvSpPr/>
                <p:nvPr/>
              </p:nvSpPr>
              <p:spPr bwMode="auto">
                <a:xfrm>
                  <a:off x="2662010" y="1093719"/>
                  <a:ext cx="4896544" cy="4893711"/>
                </a:xfrm>
                <a:prstGeom prst="pie">
                  <a:avLst>
                    <a:gd name="adj1" fmla="val 7961052"/>
                    <a:gd name="adj2" fmla="val 12075308"/>
                  </a:avLst>
                </a:prstGeom>
                <a:solidFill>
                  <a:schemeClr val="accent1">
                    <a:alpha val="39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0" name="パイ 9"/>
                <p:cNvSpPr/>
                <p:nvPr/>
              </p:nvSpPr>
              <p:spPr bwMode="auto">
                <a:xfrm>
                  <a:off x="2665805" y="1080771"/>
                  <a:ext cx="4996725" cy="5003636"/>
                </a:xfrm>
                <a:prstGeom prst="pie">
                  <a:avLst>
                    <a:gd name="adj1" fmla="val 1043245"/>
                    <a:gd name="adj2" fmla="val 3854560"/>
                  </a:avLst>
                </a:prstGeom>
                <a:solidFill>
                  <a:schemeClr val="accent1">
                    <a:alpha val="39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grpSp>
          <p:sp>
            <p:nvSpPr>
              <p:cNvPr id="12" name="下矢印 7"/>
              <p:cNvSpPr>
                <a:spLocks noChangeArrowheads="1"/>
              </p:cNvSpPr>
              <p:nvPr/>
            </p:nvSpPr>
            <p:spPr bwMode="auto">
              <a:xfrm rot="15335106">
                <a:off x="3371691" y="3612296"/>
                <a:ext cx="439737" cy="3763448"/>
              </a:xfrm>
              <a:prstGeom prst="downArrow">
                <a:avLst>
                  <a:gd name="adj1" fmla="val 23722"/>
                  <a:gd name="adj2" fmla="val 50018"/>
                </a:avLst>
              </a:prstGeom>
              <a:solidFill>
                <a:srgbClr val="FF0000"/>
              </a:solidFill>
              <a:ln w="9525" algn="ctr">
                <a:solidFill>
                  <a:srgbClr val="FF0000"/>
                </a:solidFill>
                <a:miter lim="800000"/>
                <a:headEnd/>
                <a:tailEnd/>
              </a:ln>
            </p:spPr>
            <p:txBody>
              <a:bodyPr wrap="none"/>
              <a:lstStyle/>
              <a:p>
                <a:endParaRPr lang="ja-JP" altLang="en-US"/>
              </a:p>
            </p:txBody>
          </p:sp>
        </p:grpSp>
        <p:sp>
          <p:nvSpPr>
            <p:cNvPr id="5" name="テキスト ボックス 4"/>
            <p:cNvSpPr txBox="1"/>
            <p:nvPr/>
          </p:nvSpPr>
          <p:spPr>
            <a:xfrm>
              <a:off x="408091" y="5502752"/>
              <a:ext cx="1321196" cy="830997"/>
            </a:xfrm>
            <a:prstGeom prst="rect">
              <a:avLst/>
            </a:prstGeom>
            <a:solidFill>
              <a:schemeClr val="bg1"/>
            </a:solidFill>
            <a:ln>
              <a:solidFill>
                <a:schemeClr val="tx1">
                  <a:alpha val="91000"/>
                </a:schemeClr>
              </a:solidFill>
            </a:ln>
          </p:spPr>
          <p:txBody>
            <a:bodyPr wrap="none" rtlCol="0">
              <a:spAutoFit/>
            </a:bodyPr>
            <a:lstStyle/>
            <a:p>
              <a:r>
                <a:rPr lang="ja-JP" altLang="en-US" sz="2400" dirty="0"/>
                <a:t>子ども</a:t>
              </a:r>
              <a:r>
                <a:rPr kumimoji="1" lang="ja-JP" altLang="en-US" sz="2400" dirty="0" smtClean="0"/>
                <a:t>が</a:t>
              </a:r>
              <a:endParaRPr kumimoji="1" lang="en-US" altLang="ja-JP" sz="2400" dirty="0" smtClean="0"/>
            </a:p>
            <a:p>
              <a:r>
                <a:rPr lang="ja-JP" altLang="en-US" sz="2400" dirty="0"/>
                <a:t>被害に</a:t>
              </a:r>
              <a:endParaRPr kumimoji="1" lang="ja-JP" altLang="en-US" sz="2400" dirty="0"/>
            </a:p>
          </p:txBody>
        </p:sp>
      </p:grpSp>
    </p:spTree>
    <p:extLst>
      <p:ext uri="{BB962C8B-B14F-4D97-AF65-F5344CB8AC3E}">
        <p14:creationId xmlns:p14="http://schemas.microsoft.com/office/powerpoint/2010/main" val="2050763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Grp="1" noChangeArrowheads="1"/>
          </p:cNvSpPr>
          <p:nvPr>
            <p:ph type="sldNum" sz="quarter" idx="12"/>
          </p:nvPr>
        </p:nvSpPr>
        <p:spPr>
          <a:noFill/>
        </p:spPr>
        <p:txBody>
          <a:bodyPr/>
          <a:lstStyle/>
          <a:p>
            <a:fld id="{C677CD34-1C9F-424F-86E1-439FB0257CA7}" type="slidenum">
              <a:rPr lang="en-US" altLang="ja-JP" smtClean="0"/>
              <a:pPr/>
              <a:t>23</a:t>
            </a:fld>
            <a:endParaRPr lang="en-US" altLang="ja-JP" smtClean="0"/>
          </a:p>
        </p:txBody>
      </p:sp>
      <p:sp>
        <p:nvSpPr>
          <p:cNvPr id="155650" name="Rectangle 2"/>
          <p:cNvSpPr>
            <a:spLocks noGrp="1" noChangeArrowheads="1"/>
          </p:cNvSpPr>
          <p:nvPr>
            <p:ph type="title" idx="4294967295"/>
          </p:nvPr>
        </p:nvSpPr>
        <p:spPr>
          <a:xfrm>
            <a:off x="71438" y="73025"/>
            <a:ext cx="8893175" cy="476250"/>
          </a:xfrm>
        </p:spPr>
        <p:txBody>
          <a:bodyPr/>
          <a:lstStyle/>
          <a:p>
            <a:pPr algn="l">
              <a:defRPr/>
            </a:pPr>
            <a:r>
              <a:rPr lang="ja-JP" altLang="en-US" sz="3200" kern="1200" dirty="0" smtClean="0">
                <a:solidFill>
                  <a:schemeClr val="tx1"/>
                </a:solidFill>
                <a:ea typeface="HGP創英角ｺﾞｼｯｸUB" pitchFamily="50" charset="-128"/>
                <a:cs typeface="+mn-cs"/>
              </a:rPr>
              <a:t>コミュニティサイトに起因する事件の検挙件数等</a:t>
            </a:r>
          </a:p>
        </p:txBody>
      </p:sp>
      <p:sp>
        <p:nvSpPr>
          <p:cNvPr id="5125" name="Text Box 4">
            <a:hlinkClick r:id="rId3"/>
          </p:cNvPr>
          <p:cNvSpPr txBox="1">
            <a:spLocks noChangeArrowheads="1"/>
          </p:cNvSpPr>
          <p:nvPr/>
        </p:nvSpPr>
        <p:spPr bwMode="auto">
          <a:xfrm>
            <a:off x="1476375" y="6237288"/>
            <a:ext cx="6337300" cy="366712"/>
          </a:xfrm>
          <a:prstGeom prst="rect">
            <a:avLst/>
          </a:prstGeom>
          <a:noFill/>
          <a:ln w="9525">
            <a:noFill/>
            <a:miter lim="800000"/>
            <a:headEnd/>
            <a:tailEnd/>
          </a:ln>
        </p:spPr>
        <p:txBody>
          <a:bodyPr>
            <a:spAutoFit/>
          </a:bodyPr>
          <a:lstStyle/>
          <a:p>
            <a:pPr>
              <a:spcBef>
                <a:spcPct val="50000"/>
              </a:spcBef>
            </a:pPr>
            <a:r>
              <a:rPr lang="ja-JP" altLang="en-US" dirty="0">
                <a:latin typeface="ＭＳ Ｐゴシック" pitchFamily="50" charset="-128"/>
              </a:rPr>
              <a:t>警察庁　</a:t>
            </a:r>
            <a:r>
              <a:rPr lang="en-US" altLang="ja-JP" dirty="0">
                <a:hlinkClick r:id="rId4"/>
              </a:rPr>
              <a:t>http://</a:t>
            </a:r>
            <a:r>
              <a:rPr lang="en-US" altLang="ja-JP" dirty="0" err="1">
                <a:hlinkClick r:id="rId4"/>
              </a:rPr>
              <a:t>www.npa.go.jp</a:t>
            </a:r>
            <a:r>
              <a:rPr lang="en-US" altLang="ja-JP" dirty="0">
                <a:hlinkClick r:id="rId4"/>
              </a:rPr>
              <a:t>/cyber/statics/</a:t>
            </a:r>
            <a:r>
              <a:rPr lang="en-US" altLang="ja-JP" dirty="0" err="1">
                <a:hlinkClick r:id="rId4"/>
              </a:rPr>
              <a:t>h25</a:t>
            </a:r>
            <a:r>
              <a:rPr lang="en-US" altLang="ja-JP" dirty="0">
                <a:hlinkClick r:id="rId4"/>
              </a:rPr>
              <a:t>/</a:t>
            </a:r>
            <a:r>
              <a:rPr lang="en-US" altLang="ja-JP" dirty="0" err="1">
                <a:hlinkClick r:id="rId4"/>
              </a:rPr>
              <a:t>pdf02-2.pdf</a:t>
            </a:r>
            <a:endParaRPr lang="en-US" altLang="ja-JP" dirty="0">
              <a:latin typeface="ＭＳ Ｐゴシック" pitchFamily="50" charset="-128"/>
            </a:endParaRPr>
          </a:p>
        </p:txBody>
      </p:sp>
      <p:graphicFrame>
        <p:nvGraphicFramePr>
          <p:cNvPr id="6" name="グラフ 5"/>
          <p:cNvGraphicFramePr/>
          <p:nvPr>
            <p:extLst>
              <p:ext uri="{D42A27DB-BD31-4B8C-83A1-F6EECF244321}">
                <p14:modId xmlns:p14="http://schemas.microsoft.com/office/powerpoint/2010/main" val="2755574970"/>
              </p:ext>
            </p:extLst>
          </p:nvPr>
        </p:nvGraphicFramePr>
        <p:xfrm>
          <a:off x="0" y="548680"/>
          <a:ext cx="9144000" cy="5688632"/>
        </p:xfrm>
        <a:graphic>
          <a:graphicData uri="http://schemas.openxmlformats.org/drawingml/2006/chart">
            <c:chart xmlns:c="http://schemas.openxmlformats.org/drawingml/2006/chart" xmlns:r="http://schemas.openxmlformats.org/officeDocument/2006/relationships" r:id="rId5"/>
          </a:graphicData>
        </a:graphic>
      </p:graphicFrame>
      <p:grpSp>
        <p:nvGrpSpPr>
          <p:cNvPr id="3" name="グループ化 2"/>
          <p:cNvGrpSpPr/>
          <p:nvPr/>
        </p:nvGrpSpPr>
        <p:grpSpPr>
          <a:xfrm>
            <a:off x="-10295" y="692696"/>
            <a:ext cx="9101607" cy="5976664"/>
            <a:chOff x="-10295" y="692696"/>
            <a:chExt cx="9101607" cy="5976664"/>
          </a:xfrm>
        </p:grpSpPr>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5" y="692696"/>
              <a:ext cx="9101607"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588224" y="1196752"/>
              <a:ext cx="2121093" cy="369332"/>
            </a:xfrm>
            <a:prstGeom prst="rect">
              <a:avLst/>
            </a:prstGeom>
            <a:noFill/>
          </p:spPr>
          <p:txBody>
            <a:bodyPr wrap="none" rtlCol="0">
              <a:spAutoFit/>
            </a:bodyPr>
            <a:lstStyle/>
            <a:p>
              <a:r>
                <a:rPr kumimoji="1" lang="ja-JP" altLang="en-US" dirty="0" smtClean="0"/>
                <a:t>平成</a:t>
              </a:r>
              <a:r>
                <a:rPr kumimoji="1" lang="en-US" altLang="ja-JP" dirty="0" smtClean="0"/>
                <a:t>26</a:t>
              </a:r>
              <a:r>
                <a:rPr kumimoji="1" lang="ja-JP" altLang="en-US" dirty="0" smtClean="0"/>
                <a:t>年度 上半期</a:t>
              </a:r>
              <a:endParaRPr kumimoji="1" lang="ja-JP" altLang="en-US" dirty="0"/>
            </a:p>
          </p:txBody>
        </p:sp>
      </p:grpSp>
    </p:spTree>
    <p:extLst>
      <p:ext uri="{BB962C8B-B14F-4D97-AF65-F5344CB8AC3E}">
        <p14:creationId xmlns:p14="http://schemas.microsoft.com/office/powerpoint/2010/main" val="133708069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70364" y="53752"/>
            <a:ext cx="8229600" cy="710952"/>
          </a:xfrm>
        </p:spPr>
        <p:txBody>
          <a:bodyPr/>
          <a:lstStyle/>
          <a:p>
            <a:pPr eaLnBrk="1" hangingPunct="1"/>
            <a:r>
              <a:rPr lang="ja-JP" altLang="en-US" sz="3200" dirty="0" smtClean="0"/>
              <a:t>出会い系サイトとコミュニティサイト被害</a:t>
            </a:r>
          </a:p>
        </p:txBody>
      </p:sp>
      <p:sp>
        <p:nvSpPr>
          <p:cNvPr id="25605" name="正方形/長方形 6"/>
          <p:cNvSpPr>
            <a:spLocks noChangeArrowheads="1"/>
          </p:cNvSpPr>
          <p:nvPr/>
        </p:nvSpPr>
        <p:spPr bwMode="auto">
          <a:xfrm>
            <a:off x="285750" y="1571625"/>
            <a:ext cx="500063" cy="428625"/>
          </a:xfrm>
          <a:prstGeom prst="rect">
            <a:avLst/>
          </a:prstGeom>
          <a:solidFill>
            <a:schemeClr val="bg1"/>
          </a:solidFill>
          <a:ln w="9525" algn="ctr">
            <a:noFill/>
            <a:miter lim="800000"/>
            <a:headEnd/>
            <a:tailEnd/>
          </a:ln>
        </p:spPr>
        <p:txBody>
          <a:bodyPr wrap="none"/>
          <a:lstStyle/>
          <a:p>
            <a:endParaRPr lang="ja-JP" altLang="en-US"/>
          </a:p>
        </p:txBody>
      </p:sp>
      <p:sp>
        <p:nvSpPr>
          <p:cNvPr id="11" name="Text Box 4">
            <a:hlinkClick r:id="rId3"/>
          </p:cNvPr>
          <p:cNvSpPr txBox="1">
            <a:spLocks noChangeArrowheads="1"/>
          </p:cNvSpPr>
          <p:nvPr/>
        </p:nvSpPr>
        <p:spPr bwMode="auto">
          <a:xfrm>
            <a:off x="1547664" y="6411877"/>
            <a:ext cx="633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dirty="0" smtClean="0">
                <a:latin typeface="ＭＳ Ｐゴシック" pitchFamily="50" charset="-128"/>
              </a:rPr>
              <a:t>警察庁　</a:t>
            </a:r>
            <a:r>
              <a:rPr lang="en-US" altLang="ja-JP" dirty="0">
                <a:latin typeface="ＭＳ Ｐゴシック" pitchFamily="50" charset="-128"/>
              </a:rPr>
              <a:t>http://www.npa.go.jp/cyber/statics/h25/pdf02-2.pdf</a:t>
            </a:r>
          </a:p>
        </p:txBody>
      </p:sp>
      <p:pic>
        <p:nvPicPr>
          <p:cNvPr id="1231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6752"/>
            <a:ext cx="9046503" cy="41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4048"/>
            <a:ext cx="9170328" cy="434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8161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2318"/>
                                        </p:tgtEl>
                                        <p:attrNameLst>
                                          <p:attrName>style.visibility</p:attrName>
                                        </p:attrNameLst>
                                      </p:cBhvr>
                                      <p:to>
                                        <p:strVal val="visible"/>
                                      </p:to>
                                    </p:set>
                                    <p:animEffect transition="in" filter="wheel(8)">
                                      <p:cBhvr>
                                        <p:cTn id="7" dur="2000"/>
                                        <p:tgtEl>
                                          <p:spTgt spid="12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67544" y="19472"/>
            <a:ext cx="8229600" cy="490066"/>
          </a:xfrm>
        </p:spPr>
        <p:txBody>
          <a:bodyPr>
            <a:normAutofit fontScale="90000"/>
          </a:bodyPr>
          <a:lstStyle/>
          <a:p>
            <a:r>
              <a:rPr kumimoji="1" lang="ja-JP" altLang="en-US" dirty="0" smtClean="0"/>
              <a:t>ニュースでも</a:t>
            </a:r>
            <a:endParaRPr kumimoji="1" lang="ja-JP" altLang="en-US" dirty="0"/>
          </a:p>
        </p:txBody>
      </p:sp>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25</a:t>
            </a:fld>
            <a:endParaRPr lang="en-US" altLang="ja-JP"/>
          </a:p>
        </p:txBody>
      </p:sp>
      <p:grpSp>
        <p:nvGrpSpPr>
          <p:cNvPr id="7" name="グループ化 6"/>
          <p:cNvGrpSpPr/>
          <p:nvPr/>
        </p:nvGrpSpPr>
        <p:grpSpPr>
          <a:xfrm>
            <a:off x="660591" y="764704"/>
            <a:ext cx="6280902" cy="5857875"/>
            <a:chOff x="660591" y="764704"/>
            <a:chExt cx="6280902" cy="5857875"/>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6257925"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660591" y="6314802"/>
              <a:ext cx="6264696" cy="307777"/>
            </a:xfrm>
            <a:prstGeom prst="rect">
              <a:avLst/>
            </a:prstGeom>
            <a:solidFill>
              <a:schemeClr val="bg1"/>
            </a:solidFill>
          </p:spPr>
          <p:txBody>
            <a:bodyPr wrap="square">
              <a:spAutoFit/>
            </a:bodyPr>
            <a:lstStyle/>
            <a:p>
              <a:r>
                <a:rPr lang="en-US" altLang="ja-JP" sz="1400" dirty="0">
                  <a:hlinkClick r:id="rId3"/>
                </a:rPr>
                <a:t>http://sankei.jp.msn.com/affairs/news/130804/crm13080409000003-n1.htm</a:t>
              </a:r>
              <a:endParaRPr lang="ja-JP" altLang="en-US" sz="1400" dirty="0"/>
            </a:p>
          </p:txBody>
        </p:sp>
      </p:grpSp>
      <p:grpSp>
        <p:nvGrpSpPr>
          <p:cNvPr id="9" name="グループ化 8"/>
          <p:cNvGrpSpPr/>
          <p:nvPr/>
        </p:nvGrpSpPr>
        <p:grpSpPr>
          <a:xfrm>
            <a:off x="640937" y="760193"/>
            <a:ext cx="6591300" cy="5923941"/>
            <a:chOff x="640937" y="760193"/>
            <a:chExt cx="6591300" cy="5923941"/>
          </a:xfrm>
        </p:grpSpPr>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37" y="760193"/>
              <a:ext cx="659130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827584" y="6314802"/>
              <a:ext cx="6391558" cy="369332"/>
            </a:xfrm>
            <a:prstGeom prst="rect">
              <a:avLst/>
            </a:prstGeom>
            <a:solidFill>
              <a:schemeClr val="bg1"/>
            </a:solidFill>
          </p:spPr>
          <p:txBody>
            <a:bodyPr wrap="none" rtlCol="0">
              <a:spAutoFit/>
            </a:bodyPr>
            <a:lstStyle/>
            <a:p>
              <a:r>
                <a:rPr lang="en-US" altLang="ja-JP" dirty="0">
                  <a:hlinkClick r:id="rId5"/>
                </a:rPr>
                <a:t>http://www.itmedia.co.jp/news/articles/1308/05/news039.html</a:t>
              </a:r>
              <a:endParaRPr kumimoji="1" lang="ja-JP" altLang="en-US" dirty="0"/>
            </a:p>
          </p:txBody>
        </p:sp>
      </p:grpSp>
      <p:sp>
        <p:nvSpPr>
          <p:cNvPr id="10" name="AutoShape 5" descr="http://image.itmedia.co.jp/news/articles/1308/05/l_yuo_linei_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AutoShape 7" descr="http://image.itmedia.co.jp/news/articles/1308/05/l_yuo_linei_0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9" descr="http://image.itmedia.co.jp/news/articles/1308/05/l_yuo_linei_01.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AutoShape 11" descr="http://image.itmedia.co.jp/news/articles/1308/05/l_yuo_linei_01.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230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800" y="682808"/>
            <a:ext cx="4572199" cy="611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186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90704"/>
            <a:ext cx="43719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en-US" altLang="ja-JP" dirty="0" smtClean="0"/>
              <a:t>LINE</a:t>
            </a:r>
            <a:r>
              <a:rPr lang="ja-JP" altLang="en-US" dirty="0"/>
              <a:t> </a:t>
            </a:r>
            <a:r>
              <a:rPr lang="ja-JP" altLang="en-US" dirty="0" smtClean="0"/>
              <a:t>の危険性</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26</a:t>
            </a:fld>
            <a:endParaRPr lang="en-US" altLang="ja-JP"/>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681" y="762000"/>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321" y="619901"/>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495" y="543748"/>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93" y="990704"/>
            <a:ext cx="4533628" cy="564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948" y="1030443"/>
            <a:ext cx="4568415" cy="5635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005148"/>
      </p:ext>
    </p:extLst>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1143000"/>
          </a:xfrm>
        </p:spPr>
        <p:txBody>
          <a:bodyPr/>
          <a:lstStyle/>
          <a:p>
            <a:r>
              <a:rPr kumimoji="1" lang="en-US" altLang="ja-JP" dirty="0" smtClean="0"/>
              <a:t>LINE</a:t>
            </a:r>
            <a:r>
              <a:rPr kumimoji="1" lang="ja-JP" altLang="en-US" dirty="0" smtClean="0"/>
              <a:t>の特性　</a:t>
            </a:r>
            <a:r>
              <a:rPr kumimoji="1" lang="ja-JP" altLang="en-US" sz="1800" dirty="0" smtClean="0"/>
              <a:t>藤川先生</a:t>
            </a:r>
            <a:endParaRPr kumimoji="1" lang="ja-JP" altLang="en-US" dirty="0"/>
          </a:p>
        </p:txBody>
      </p:sp>
      <p:sp>
        <p:nvSpPr>
          <p:cNvPr id="3" name="コンテンツ プレースホルダー 2"/>
          <p:cNvSpPr>
            <a:spLocks noGrp="1"/>
          </p:cNvSpPr>
          <p:nvPr>
            <p:ph idx="1"/>
          </p:nvPr>
        </p:nvSpPr>
        <p:spPr>
          <a:xfrm>
            <a:off x="467544" y="1412776"/>
            <a:ext cx="8424936" cy="4680520"/>
          </a:xfrm>
        </p:spPr>
        <p:txBody>
          <a:bodyPr>
            <a:normAutofit fontScale="47500" lnSpcReduction="20000"/>
          </a:bodyPr>
          <a:lstStyle/>
          <a:p>
            <a:pPr marL="514350" indent="-514350">
              <a:buFont typeface="+mj-lt"/>
              <a:buAutoNum type="arabicPeriod"/>
            </a:pPr>
            <a:r>
              <a:rPr lang="ja-JP" altLang="en-US" sz="6400" dirty="0" smtClean="0"/>
              <a:t>不特定</a:t>
            </a:r>
            <a:r>
              <a:rPr lang="ja-JP" altLang="en-US" sz="6400" dirty="0"/>
              <a:t>多数の人と</a:t>
            </a:r>
            <a:r>
              <a:rPr lang="ja-JP" altLang="en-US" sz="6400" dirty="0" smtClean="0"/>
              <a:t>出会う</a:t>
            </a:r>
            <a:r>
              <a:rPr lang="ja-JP" altLang="en-US" sz="6400" dirty="0"/>
              <a:t>リスク</a:t>
            </a:r>
            <a:r>
              <a:rPr lang="ja-JP" altLang="en-US" sz="6400" dirty="0" smtClean="0"/>
              <a:t>は</a:t>
            </a:r>
            <a:r>
              <a:rPr lang="ja-JP" altLang="en-US" sz="6400" dirty="0"/>
              <a:t>、</a:t>
            </a:r>
            <a:r>
              <a:rPr lang="en-US" altLang="ja-JP" sz="6400" dirty="0"/>
              <a:t>LINE ID</a:t>
            </a:r>
            <a:r>
              <a:rPr lang="ja-JP" altLang="en-US" sz="6400" dirty="0"/>
              <a:t>による</a:t>
            </a:r>
            <a:r>
              <a:rPr lang="ja-JP" altLang="en-US" sz="6400" dirty="0" smtClean="0"/>
              <a:t>つながり。</a:t>
            </a:r>
            <a:endParaRPr lang="ja-JP" altLang="en-US" sz="6400" dirty="0"/>
          </a:p>
          <a:p>
            <a:pPr marL="514350" indent="-514350">
              <a:buFont typeface="+mj-lt"/>
              <a:buAutoNum type="arabicPeriod"/>
            </a:pPr>
            <a:r>
              <a:rPr lang="ja-JP" altLang="en-US" sz="6400" dirty="0" smtClean="0"/>
              <a:t>「</a:t>
            </a:r>
            <a:r>
              <a:rPr lang="ja-JP" altLang="en-US" sz="6400" dirty="0"/>
              <a:t>友だち」に登録して</a:t>
            </a:r>
            <a:r>
              <a:rPr lang="ja-JP" altLang="en-US" sz="6400" dirty="0" smtClean="0"/>
              <a:t>いなくても、「</a:t>
            </a:r>
            <a:r>
              <a:rPr lang="ja-JP" altLang="en-US" sz="6400" dirty="0"/>
              <a:t>友だち」に登録されている場合が</a:t>
            </a:r>
            <a:r>
              <a:rPr lang="ja-JP" altLang="en-US" sz="6400" dirty="0" smtClean="0"/>
              <a:t>ある</a:t>
            </a:r>
            <a:endParaRPr lang="en-US" altLang="ja-JP" sz="6400" dirty="0"/>
          </a:p>
          <a:p>
            <a:pPr marL="514350" indent="-514350">
              <a:buFont typeface="+mj-lt"/>
              <a:buAutoNum type="arabicPeriod"/>
            </a:pPr>
            <a:r>
              <a:rPr lang="ja-JP" altLang="en-US" sz="6400" dirty="0" smtClean="0"/>
              <a:t>知らない</a:t>
            </a:r>
            <a:r>
              <a:rPr lang="ja-JP" altLang="en-US" sz="6400" dirty="0"/>
              <a:t>人とつながってしまうことを、設定だけ</a:t>
            </a:r>
            <a:r>
              <a:rPr lang="ja-JP" altLang="en-US" sz="6400" dirty="0" smtClean="0"/>
              <a:t>では防げない。</a:t>
            </a:r>
            <a:endParaRPr lang="en-US" altLang="ja-JP" sz="6400" dirty="0" smtClean="0"/>
          </a:p>
          <a:p>
            <a:pPr marL="514350" indent="-514350">
              <a:buFont typeface="+mj-lt"/>
              <a:buAutoNum type="arabicPeriod"/>
            </a:pPr>
            <a:r>
              <a:rPr lang="en-US" altLang="ja-JP" sz="6400" dirty="0" smtClean="0"/>
              <a:t>LINE</a:t>
            </a:r>
            <a:r>
              <a:rPr lang="ja-JP" altLang="en-US" sz="6400" dirty="0"/>
              <a:t>の</a:t>
            </a:r>
            <a:r>
              <a:rPr lang="ja-JP" altLang="en-US" sz="6400" dirty="0" smtClean="0"/>
              <a:t>扱いは</a:t>
            </a:r>
            <a:r>
              <a:rPr lang="ja-JP" altLang="en-US" sz="6400" dirty="0"/>
              <a:t>，</a:t>
            </a:r>
            <a:r>
              <a:rPr lang="ja-JP" altLang="en-US" sz="6400" dirty="0" smtClean="0"/>
              <a:t>電話番号</a:t>
            </a:r>
            <a:r>
              <a:rPr lang="ja-JP" altLang="en-US" sz="6400" dirty="0"/>
              <a:t>やメールアドレスの扱いと似て</a:t>
            </a:r>
            <a:r>
              <a:rPr lang="ja-JP" altLang="en-US" sz="6400" dirty="0" smtClean="0"/>
              <a:t>いるが、異なる点がある。</a:t>
            </a:r>
            <a:endParaRPr lang="en-US" altLang="ja-JP" sz="6400" dirty="0"/>
          </a:p>
          <a:p>
            <a:pPr marL="514350" indent="-514350">
              <a:buFont typeface="+mj-lt"/>
              <a:buAutoNum type="arabicPeriod"/>
            </a:pPr>
            <a:r>
              <a:rPr lang="ja-JP" altLang="en-US" sz="6400" dirty="0" smtClean="0"/>
              <a:t>仲間どうしでも、トラブル</a:t>
            </a:r>
            <a:r>
              <a:rPr lang="ja-JP" altLang="en-US" sz="6400" dirty="0"/>
              <a:t>になることが</a:t>
            </a:r>
            <a:r>
              <a:rPr lang="ja-JP" altLang="en-US" sz="6400" dirty="0" smtClean="0"/>
              <a:t>ありえる。</a:t>
            </a:r>
            <a:r>
              <a:rPr lang="ja-JP" altLang="en-US" sz="6400" dirty="0"/>
              <a:t/>
            </a:r>
            <a:br>
              <a:rPr lang="ja-JP" altLang="en-US" sz="6400" dirty="0"/>
            </a:br>
            <a:endParaRPr kumimoji="1" lang="ja-JP" altLang="en-US" dirty="0"/>
          </a:p>
        </p:txBody>
      </p:sp>
      <p:sp>
        <p:nvSpPr>
          <p:cNvPr id="4" name="テキスト ボックス 3"/>
          <p:cNvSpPr txBox="1"/>
          <p:nvPr/>
        </p:nvSpPr>
        <p:spPr>
          <a:xfrm>
            <a:off x="467544" y="6093296"/>
            <a:ext cx="6387454" cy="369332"/>
          </a:xfrm>
          <a:prstGeom prst="rect">
            <a:avLst/>
          </a:prstGeom>
          <a:noFill/>
        </p:spPr>
        <p:txBody>
          <a:bodyPr wrap="none" rtlCol="0">
            <a:spAutoFit/>
          </a:bodyPr>
          <a:lstStyle/>
          <a:p>
            <a:r>
              <a:rPr lang="en-US" altLang="ja-JP" dirty="0">
                <a:hlinkClick r:id="rId2"/>
              </a:rPr>
              <a:t>http://dfujikawa.cocolog-nifty.com/jugyo/2013/04/line-11ed.html</a:t>
            </a:r>
            <a:endParaRPr kumimoji="1" lang="ja-JP" altLang="en-US" dirty="0"/>
          </a:p>
        </p:txBody>
      </p:sp>
    </p:spTree>
    <p:extLst>
      <p:ext uri="{BB962C8B-B14F-4D97-AF65-F5344CB8AC3E}">
        <p14:creationId xmlns:p14="http://schemas.microsoft.com/office/powerpoint/2010/main" val="20571628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52959"/>
            <a:ext cx="8229600" cy="706090"/>
          </a:xfrm>
        </p:spPr>
        <p:txBody>
          <a:bodyPr/>
          <a:lstStyle/>
          <a:p>
            <a:r>
              <a:rPr kumimoji="1" lang="ja-JP" altLang="en-US" dirty="0" smtClean="0"/>
              <a:t>ネットいじめの　例</a:t>
            </a:r>
            <a:endParaRPr kumimoji="1" lang="ja-JP" altLang="en-US" dirty="0"/>
          </a:p>
        </p:txBody>
      </p:sp>
      <p:sp>
        <p:nvSpPr>
          <p:cNvPr id="3" name="コンテンツ プレースホルダー 2"/>
          <p:cNvSpPr>
            <a:spLocks noGrp="1"/>
          </p:cNvSpPr>
          <p:nvPr>
            <p:ph idx="1"/>
          </p:nvPr>
        </p:nvSpPr>
        <p:spPr>
          <a:xfrm>
            <a:off x="6084168" y="1600200"/>
            <a:ext cx="2602632" cy="4525963"/>
          </a:xfrm>
        </p:spPr>
        <p:txBody>
          <a:bodyPr/>
          <a:lstStyle/>
          <a:p>
            <a:r>
              <a:rPr kumimoji="1" lang="ja-JP" altLang="en-US" dirty="0" smtClean="0"/>
              <a:t>参考に作</a:t>
            </a:r>
            <a:r>
              <a:rPr kumimoji="1" lang="ja-JP" altLang="en-US" dirty="0" err="1" smtClean="0"/>
              <a:t>れら</a:t>
            </a:r>
            <a:r>
              <a:rPr lang="ja-JP" altLang="en-US" dirty="0" err="1" smtClean="0"/>
              <a:t>た</a:t>
            </a:r>
            <a:r>
              <a:rPr lang="ja-JP" altLang="en-US" dirty="0" smtClean="0"/>
              <a:t>ものです</a:t>
            </a:r>
            <a:endParaRPr lang="en-US" altLang="ja-JP" dirty="0" smtClean="0"/>
          </a:p>
          <a:p>
            <a:r>
              <a:rPr kumimoji="1" lang="ja-JP" altLang="en-US" dirty="0"/>
              <a:t>最後</a:t>
            </a:r>
            <a:r>
              <a:rPr kumimoji="1" lang="ja-JP" altLang="en-US" dirty="0" smtClean="0"/>
              <a:t>に驚く場面があります。</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28</a:t>
            </a:fld>
            <a:endParaRPr lang="en-US" altLang="ja-JP"/>
          </a:p>
        </p:txBody>
      </p:sp>
      <p:pic>
        <p:nvPicPr>
          <p:cNvPr id="1331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80728"/>
            <a:ext cx="4495800" cy="535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979712" y="6340128"/>
            <a:ext cx="2262158" cy="369332"/>
          </a:xfrm>
          <a:prstGeom prst="rect">
            <a:avLst/>
          </a:prstGeom>
          <a:noFill/>
        </p:spPr>
        <p:txBody>
          <a:bodyPr wrap="none" rtlCol="0">
            <a:spAutoFit/>
          </a:bodyPr>
          <a:lstStyle/>
          <a:p>
            <a:r>
              <a:rPr lang="en-US" altLang="ja-JP" dirty="0"/>
              <a:t>http://linelog.jpn.org/</a:t>
            </a:r>
            <a:endParaRPr kumimoji="1" lang="ja-JP" altLang="en-US" dirty="0"/>
          </a:p>
        </p:txBody>
      </p:sp>
    </p:spTree>
    <p:extLst>
      <p:ext uri="{BB962C8B-B14F-4D97-AF65-F5344CB8AC3E}">
        <p14:creationId xmlns:p14="http://schemas.microsoft.com/office/powerpoint/2010/main" val="3318082886"/>
      </p:ext>
    </p:extLst>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ネット上のいじめの実態</a:t>
            </a:r>
            <a:endParaRPr kumimoji="1" lang="ja-JP" altLang="en-US" dirty="0"/>
          </a:p>
        </p:txBody>
      </p:sp>
      <p:sp>
        <p:nvSpPr>
          <p:cNvPr id="25602" name="Rectangle 6"/>
          <p:cNvSpPr>
            <a:spLocks noGrp="1" noChangeArrowheads="1"/>
          </p:cNvSpPr>
          <p:nvPr>
            <p:ph type="sldNum" sz="quarter" idx="12"/>
          </p:nvPr>
        </p:nvSpPr>
        <p:spPr>
          <a:noFill/>
        </p:spPr>
        <p:txBody>
          <a:bodyPr/>
          <a:lstStyle/>
          <a:p>
            <a:fld id="{FBAA4E10-F09B-448E-8225-740EBF7A5ACB}" type="slidenum">
              <a:rPr lang="en-US" altLang="ja-JP" smtClean="0"/>
              <a:pPr/>
              <a:t>29</a:t>
            </a:fld>
            <a:endParaRPr lang="en-US" altLang="ja-JP" smtClean="0"/>
          </a:p>
        </p:txBody>
      </p:sp>
      <p:sp>
        <p:nvSpPr>
          <p:cNvPr id="25604" name="正方形/長方形 4"/>
          <p:cNvSpPr>
            <a:spLocks noChangeArrowheads="1"/>
          </p:cNvSpPr>
          <p:nvPr/>
        </p:nvSpPr>
        <p:spPr bwMode="auto">
          <a:xfrm>
            <a:off x="0" y="5300663"/>
            <a:ext cx="8785225" cy="830997"/>
          </a:xfrm>
          <a:prstGeom prst="rect">
            <a:avLst/>
          </a:prstGeom>
          <a:noFill/>
          <a:ln w="9525">
            <a:noFill/>
            <a:miter lim="800000"/>
            <a:headEnd/>
            <a:tailEnd/>
          </a:ln>
        </p:spPr>
        <p:txBody>
          <a:bodyPr>
            <a:spAutoFit/>
          </a:bodyPr>
          <a:lstStyle/>
          <a:p>
            <a:r>
              <a:rPr lang="ja-JP" altLang="en-US" sz="2400" b="1" dirty="0" smtClean="0">
                <a:latin typeface="ＭＳ Ｐゴシック" pitchFamily="50" charset="-128"/>
              </a:rPr>
              <a:t>平成</a:t>
            </a:r>
            <a:r>
              <a:rPr lang="ja-JP" altLang="en-US" sz="2400" b="1" dirty="0" smtClean="0">
                <a:latin typeface="ＭＳ Ｐゴシック" pitchFamily="50" charset="-128"/>
              </a:rPr>
              <a:t>２５年度</a:t>
            </a:r>
            <a:r>
              <a:rPr lang="ja-JP" altLang="en-US" sz="2400" b="1" dirty="0"/>
              <a:t>　文部科学省</a:t>
            </a:r>
            <a:r>
              <a:rPr lang="ja-JP" altLang="en-US" sz="2400" b="1" dirty="0">
                <a:latin typeface="ＭＳ Ｐゴシック" pitchFamily="50" charset="-128"/>
              </a:rPr>
              <a:t>　</a:t>
            </a:r>
            <a:endParaRPr lang="en-US" altLang="ja-JP" sz="2400" b="1" dirty="0">
              <a:latin typeface="ＭＳ Ｐゴシック" pitchFamily="50" charset="-128"/>
            </a:endParaRPr>
          </a:p>
          <a:p>
            <a:r>
              <a:rPr lang="ja-JP" altLang="en-US" sz="2400" b="1" dirty="0">
                <a:latin typeface="ＭＳ Ｐゴシック" pitchFamily="50" charset="-128"/>
              </a:rPr>
              <a:t>「児童生徒の問題行動等生徒指導上の諸問題に関する調査」より</a:t>
            </a:r>
            <a:r>
              <a:rPr lang="ja-JP" altLang="en-US" sz="2400" dirty="0"/>
              <a:t> </a:t>
            </a:r>
          </a:p>
        </p:txBody>
      </p:sp>
      <p:sp>
        <p:nvSpPr>
          <p:cNvPr id="6" name="正方形/長方形 5"/>
          <p:cNvSpPr/>
          <p:nvPr/>
        </p:nvSpPr>
        <p:spPr>
          <a:xfrm>
            <a:off x="250825" y="836613"/>
            <a:ext cx="8572500" cy="519112"/>
          </a:xfrm>
          <a:prstGeom prst="rect">
            <a:avLst/>
          </a:prstGeom>
        </p:spPr>
        <p:txBody>
          <a:bodyPr>
            <a:spAutoFit/>
          </a:bodyPr>
          <a:lstStyle/>
          <a:p>
            <a:r>
              <a:rPr lang="ja-JP" altLang="en-US" sz="2800" b="1">
                <a:solidFill>
                  <a:srgbClr val="17375E"/>
                </a:solidFill>
              </a:rPr>
              <a:t>パソコンや携帯電話等で、誹謗中傷や嫌なことをされる</a:t>
            </a:r>
          </a:p>
        </p:txBody>
      </p:sp>
      <p:sp>
        <p:nvSpPr>
          <p:cNvPr id="3077" name="テキスト ボックス 22"/>
          <p:cNvSpPr txBox="1">
            <a:spLocks noChangeArrowheads="1"/>
          </p:cNvSpPr>
          <p:nvPr/>
        </p:nvSpPr>
        <p:spPr bwMode="auto">
          <a:xfrm>
            <a:off x="755649" y="1484313"/>
            <a:ext cx="8029575" cy="329320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r>
              <a:rPr lang="ja-JP" altLang="en-US" sz="3200" dirty="0">
                <a:solidFill>
                  <a:srgbClr val="000000"/>
                </a:solidFill>
              </a:rPr>
              <a:t>小学校　　　</a:t>
            </a:r>
            <a:r>
              <a:rPr lang="ja-JP" altLang="en-US" sz="3200" dirty="0">
                <a:solidFill>
                  <a:srgbClr val="000000"/>
                </a:solidFill>
              </a:rPr>
              <a:t>１，７１１</a:t>
            </a:r>
            <a:r>
              <a:rPr lang="ja-JP" altLang="en-US" sz="3200" dirty="0" smtClean="0">
                <a:solidFill>
                  <a:srgbClr val="000000"/>
                </a:solidFill>
              </a:rPr>
              <a:t>件</a:t>
            </a:r>
            <a:r>
              <a:rPr lang="ja-JP" altLang="en-US" sz="3200" dirty="0">
                <a:solidFill>
                  <a:srgbClr val="000000"/>
                </a:solidFill>
              </a:rPr>
              <a:t>（  </a:t>
            </a:r>
            <a:r>
              <a:rPr lang="ja-JP" altLang="en-US" sz="3200" dirty="0" smtClean="0">
                <a:solidFill>
                  <a:srgbClr val="000000"/>
                </a:solidFill>
              </a:rPr>
              <a:t>１．４％</a:t>
            </a:r>
            <a:r>
              <a:rPr lang="ja-JP" altLang="en-US" sz="3200" dirty="0">
                <a:solidFill>
                  <a:srgbClr val="000000"/>
                </a:solidFill>
              </a:rPr>
              <a:t>）</a:t>
            </a:r>
          </a:p>
          <a:p>
            <a:r>
              <a:rPr lang="ja-JP" altLang="en-US" sz="3200" dirty="0">
                <a:solidFill>
                  <a:srgbClr val="000000"/>
                </a:solidFill>
              </a:rPr>
              <a:t>中学校　　　</a:t>
            </a:r>
            <a:r>
              <a:rPr lang="ja-JP" altLang="en-US" sz="3200" dirty="0" smtClean="0">
                <a:solidFill>
                  <a:srgbClr val="000000"/>
                </a:solidFill>
              </a:rPr>
              <a:t>４，８３５件</a:t>
            </a:r>
            <a:r>
              <a:rPr lang="ja-JP" altLang="en-US" sz="3200" dirty="0">
                <a:solidFill>
                  <a:srgbClr val="000000"/>
                </a:solidFill>
              </a:rPr>
              <a:t>（  </a:t>
            </a:r>
            <a:r>
              <a:rPr lang="ja-JP" altLang="en-US" sz="3200" dirty="0" smtClean="0">
                <a:solidFill>
                  <a:srgbClr val="000000"/>
                </a:solidFill>
              </a:rPr>
              <a:t>８．８％</a:t>
            </a:r>
            <a:r>
              <a:rPr lang="ja-JP" altLang="en-US" sz="3200" dirty="0">
                <a:solidFill>
                  <a:srgbClr val="000000"/>
                </a:solidFill>
              </a:rPr>
              <a:t>）</a:t>
            </a:r>
          </a:p>
          <a:p>
            <a:r>
              <a:rPr lang="ja-JP" altLang="en-US" sz="3200" dirty="0">
                <a:solidFill>
                  <a:srgbClr val="000000"/>
                </a:solidFill>
              </a:rPr>
              <a:t>高等学校 　</a:t>
            </a:r>
            <a:r>
              <a:rPr lang="ja-JP" altLang="en-US" sz="3200" dirty="0" smtClean="0">
                <a:solidFill>
                  <a:srgbClr val="000000"/>
                </a:solidFill>
              </a:rPr>
              <a:t>   </a:t>
            </a:r>
            <a:r>
              <a:rPr lang="ja-JP" altLang="en-US" sz="3200" dirty="0" smtClean="0">
                <a:solidFill>
                  <a:srgbClr val="000000"/>
                </a:solidFill>
              </a:rPr>
              <a:t>２，１７６</a:t>
            </a:r>
            <a:r>
              <a:rPr lang="ja-JP" altLang="en-US" sz="3200" dirty="0" smtClean="0">
                <a:solidFill>
                  <a:srgbClr val="000000"/>
                </a:solidFill>
              </a:rPr>
              <a:t>件</a:t>
            </a:r>
            <a:r>
              <a:rPr lang="ja-JP" altLang="en-US" sz="3200" dirty="0">
                <a:solidFill>
                  <a:srgbClr val="000000"/>
                </a:solidFill>
              </a:rPr>
              <a:t>（</a:t>
            </a:r>
            <a:r>
              <a:rPr lang="ja-JP" altLang="en-US" sz="3200" dirty="0" smtClean="0">
                <a:solidFill>
                  <a:srgbClr val="000000"/>
                </a:solidFill>
              </a:rPr>
              <a:t>１９．７％</a:t>
            </a:r>
            <a:r>
              <a:rPr lang="ja-JP" altLang="en-US" sz="3200" dirty="0">
                <a:solidFill>
                  <a:srgbClr val="000000"/>
                </a:solidFill>
              </a:rPr>
              <a:t>）</a:t>
            </a:r>
          </a:p>
          <a:p>
            <a:r>
              <a:rPr lang="ja-JP" altLang="en-US" sz="3200" dirty="0">
                <a:solidFill>
                  <a:srgbClr val="000000"/>
                </a:solidFill>
              </a:rPr>
              <a:t>特別支援学校   　　 </a:t>
            </a:r>
            <a:r>
              <a:rPr lang="ja-JP" altLang="en-US" sz="3200" dirty="0">
                <a:solidFill>
                  <a:srgbClr val="000000"/>
                </a:solidFill>
              </a:rPr>
              <a:t>６５</a:t>
            </a:r>
            <a:r>
              <a:rPr lang="ja-JP" altLang="en-US" sz="3200" dirty="0" smtClean="0">
                <a:solidFill>
                  <a:srgbClr val="000000"/>
                </a:solidFill>
              </a:rPr>
              <a:t>件</a:t>
            </a:r>
            <a:r>
              <a:rPr lang="ja-JP" altLang="en-US" sz="3200" dirty="0">
                <a:solidFill>
                  <a:srgbClr val="000000"/>
                </a:solidFill>
              </a:rPr>
              <a:t>（　</a:t>
            </a:r>
            <a:r>
              <a:rPr lang="ja-JP" altLang="en-US" sz="3200" dirty="0" smtClean="0">
                <a:solidFill>
                  <a:srgbClr val="000000"/>
                </a:solidFill>
              </a:rPr>
              <a:t>８．５％</a:t>
            </a:r>
            <a:r>
              <a:rPr lang="ja-JP" altLang="en-US" sz="3200" dirty="0">
                <a:solidFill>
                  <a:srgbClr val="000000"/>
                </a:solidFill>
              </a:rPr>
              <a:t>）</a:t>
            </a:r>
          </a:p>
          <a:p>
            <a:endParaRPr lang="ja-JP" altLang="en-US" sz="1000" dirty="0">
              <a:solidFill>
                <a:srgbClr val="000000"/>
              </a:solidFill>
            </a:endParaRPr>
          </a:p>
          <a:p>
            <a:r>
              <a:rPr lang="ja-JP" altLang="en-US" sz="3200" dirty="0">
                <a:solidFill>
                  <a:srgbClr val="FF0000"/>
                </a:solidFill>
              </a:rPr>
              <a:t>合  計              </a:t>
            </a:r>
            <a:r>
              <a:rPr lang="ja-JP" altLang="en-US" sz="3200" dirty="0" smtClean="0">
                <a:solidFill>
                  <a:srgbClr val="FF0000"/>
                </a:solidFill>
              </a:rPr>
              <a:t>８，７８７件</a:t>
            </a:r>
            <a:r>
              <a:rPr lang="ja-JP" altLang="en-US" sz="3200" dirty="0">
                <a:solidFill>
                  <a:srgbClr val="FF0000"/>
                </a:solidFill>
              </a:rPr>
              <a:t>（　</a:t>
            </a:r>
            <a:r>
              <a:rPr lang="ja-JP" altLang="en-US" sz="3200" dirty="0" smtClean="0">
                <a:solidFill>
                  <a:srgbClr val="FF0000"/>
                </a:solidFill>
              </a:rPr>
              <a:t>４．７％</a:t>
            </a:r>
            <a:r>
              <a:rPr lang="ja-JP" altLang="en-US" sz="3200" dirty="0">
                <a:solidFill>
                  <a:srgbClr val="FF0000"/>
                </a:solidFill>
              </a:rPr>
              <a:t>）</a:t>
            </a:r>
          </a:p>
          <a:p>
            <a:endParaRPr lang="ja-JP" altLang="en-US" sz="1000" dirty="0">
              <a:solidFill>
                <a:srgbClr val="000000"/>
              </a:solidFill>
            </a:endParaRPr>
          </a:p>
          <a:p>
            <a:r>
              <a:rPr lang="ja-JP" altLang="en-US" sz="2800" dirty="0">
                <a:solidFill>
                  <a:srgbClr val="000000"/>
                </a:solidFill>
              </a:rPr>
              <a:t>　　　</a:t>
            </a:r>
            <a:r>
              <a:rPr lang="ja-JP" altLang="en-US" sz="2400" b="1" dirty="0">
                <a:solidFill>
                  <a:srgbClr val="000000"/>
                </a:solidFill>
              </a:rPr>
              <a:t>（　　）内は認知件数全体に対する割合</a:t>
            </a:r>
          </a:p>
        </p:txBody>
      </p:sp>
      <p:sp>
        <p:nvSpPr>
          <p:cNvPr id="25607" name="正方形/長方形 23">
            <a:hlinkClick r:id="rId3"/>
          </p:cNvPr>
          <p:cNvSpPr>
            <a:spLocks noChangeArrowheads="1"/>
          </p:cNvSpPr>
          <p:nvPr/>
        </p:nvSpPr>
        <p:spPr bwMode="auto">
          <a:xfrm>
            <a:off x="179388" y="6165850"/>
            <a:ext cx="8857108" cy="338554"/>
          </a:xfrm>
          <a:prstGeom prst="rect">
            <a:avLst/>
          </a:prstGeom>
          <a:noFill/>
          <a:ln w="9525">
            <a:noFill/>
            <a:miter lim="800000"/>
            <a:headEnd/>
            <a:tailEnd/>
          </a:ln>
        </p:spPr>
        <p:txBody>
          <a:bodyPr wrap="square">
            <a:spAutoFit/>
          </a:bodyPr>
          <a:lstStyle/>
          <a:p>
            <a:pPr algn="ctr"/>
            <a:r>
              <a:rPr lang="en-US" altLang="en-US" sz="1600" dirty="0"/>
              <a:t>http://www.mext.go.jp/b_menu/houdou/26/10/__icsFiles/afieldfile/2014/10/16/1351936_01_1.pdf</a:t>
            </a:r>
            <a:endParaRPr lang="ja-JP" altLang="en-US" sz="1600" dirty="0"/>
          </a:p>
        </p:txBody>
      </p:sp>
      <p:graphicFrame>
        <p:nvGraphicFramePr>
          <p:cNvPr id="8" name="グラフ 7"/>
          <p:cNvGraphicFramePr>
            <a:graphicFrameLocks/>
          </p:cNvGraphicFramePr>
          <p:nvPr>
            <p:extLst>
              <p:ext uri="{D42A27DB-BD31-4B8C-83A1-F6EECF244321}">
                <p14:modId xmlns:p14="http://schemas.microsoft.com/office/powerpoint/2010/main" val="776998759"/>
              </p:ext>
            </p:extLst>
          </p:nvPr>
        </p:nvGraphicFramePr>
        <p:xfrm>
          <a:off x="250825" y="1368524"/>
          <a:ext cx="8893175" cy="40767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lgn="r"/>
            <a:fld id="{0A5A4B86-9A0D-4356-A458-210EB57472AC}" type="slidenum">
              <a:rPr lang="ja-JP" altLang="en-US" smtClean="0"/>
              <a:t>3</a:t>
            </a:fld>
            <a:endParaRPr lang="ja-JP" altLang="en-US"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724"/>
            <a:ext cx="9108504" cy="6069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9236"/>
            <a:ext cx="9071591" cy="6052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699792" y="6348907"/>
            <a:ext cx="2595582" cy="369332"/>
          </a:xfrm>
          <a:prstGeom prst="rect">
            <a:avLst/>
          </a:prstGeom>
          <a:noFill/>
        </p:spPr>
        <p:txBody>
          <a:bodyPr wrap="none" rtlCol="0">
            <a:spAutoFit/>
          </a:bodyPr>
          <a:lstStyle/>
          <a:p>
            <a:r>
              <a:rPr kumimoji="1" lang="ja-JP" altLang="en-US" dirty="0" smtClean="0"/>
              <a:t>平成</a:t>
            </a:r>
            <a:r>
              <a:rPr kumimoji="1" lang="en-US" altLang="ja-JP" dirty="0" smtClean="0"/>
              <a:t>26</a:t>
            </a:r>
            <a:r>
              <a:rPr kumimoji="1" lang="ja-JP" altLang="en-US" dirty="0" smtClean="0"/>
              <a:t>年</a:t>
            </a:r>
            <a:r>
              <a:rPr kumimoji="1" lang="en-US" altLang="ja-JP" dirty="0" smtClean="0"/>
              <a:t>5</a:t>
            </a:r>
            <a:r>
              <a:rPr kumimoji="1" lang="ja-JP" altLang="en-US" dirty="0" smtClean="0"/>
              <a:t>月</a:t>
            </a:r>
            <a:r>
              <a:rPr kumimoji="1" lang="en-US" altLang="ja-JP" dirty="0" smtClean="0"/>
              <a:t>23</a:t>
            </a:r>
            <a:r>
              <a:rPr kumimoji="1" lang="ja-JP" altLang="en-US" dirty="0" smtClean="0"/>
              <a:t>日　撮影</a:t>
            </a:r>
            <a:endParaRPr kumimoji="1" lang="ja-JP" altLang="en-US" dirty="0"/>
          </a:p>
        </p:txBody>
      </p:sp>
    </p:spTree>
    <p:extLst>
      <p:ext uri="{BB962C8B-B14F-4D97-AF65-F5344CB8AC3E}">
        <p14:creationId xmlns:p14="http://schemas.microsoft.com/office/powerpoint/2010/main" val="82580804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学校非公式サイトの調査より</a:t>
            </a:r>
            <a:endParaRPr kumimoji="1" lang="ja-JP" altLang="en-US" dirty="0"/>
          </a:p>
        </p:txBody>
      </p:sp>
      <p:sp>
        <p:nvSpPr>
          <p:cNvPr id="28674" name="Rectangle 6"/>
          <p:cNvSpPr>
            <a:spLocks noGrp="1" noChangeArrowheads="1"/>
          </p:cNvSpPr>
          <p:nvPr>
            <p:ph type="sldNum" sz="quarter" idx="12"/>
          </p:nvPr>
        </p:nvSpPr>
        <p:spPr>
          <a:noFill/>
        </p:spPr>
        <p:txBody>
          <a:bodyPr/>
          <a:lstStyle/>
          <a:p>
            <a:fld id="{9539D325-EBD8-448B-8898-EB7CA5697AE2}" type="slidenum">
              <a:rPr lang="en-US" altLang="ja-JP" smtClean="0"/>
              <a:pPr/>
              <a:t>30</a:t>
            </a:fld>
            <a:endParaRPr lang="en-US" altLang="ja-JP" smtClean="0"/>
          </a:p>
        </p:txBody>
      </p:sp>
      <p:pic>
        <p:nvPicPr>
          <p:cNvPr id="28675" name="Picture 2"/>
          <p:cNvPicPr>
            <a:picLocks noChangeAspect="1" noChangeArrowheads="1"/>
          </p:cNvPicPr>
          <p:nvPr/>
        </p:nvPicPr>
        <p:blipFill>
          <a:blip r:embed="rId3" cstate="print"/>
          <a:srcRect/>
          <a:stretch>
            <a:fillRect/>
          </a:stretch>
        </p:blipFill>
        <p:spPr bwMode="auto">
          <a:xfrm>
            <a:off x="0" y="2857500"/>
            <a:ext cx="8418513" cy="3205163"/>
          </a:xfrm>
          <a:prstGeom prst="rect">
            <a:avLst/>
          </a:prstGeom>
          <a:noFill/>
          <a:ln w="9525">
            <a:noFill/>
            <a:miter lim="800000"/>
            <a:headEnd/>
            <a:tailEnd/>
          </a:ln>
        </p:spPr>
      </p:pic>
      <p:sp>
        <p:nvSpPr>
          <p:cNvPr id="28676" name="正方形/長方形 4"/>
          <p:cNvSpPr>
            <a:spLocks noChangeArrowheads="1"/>
          </p:cNvSpPr>
          <p:nvPr/>
        </p:nvSpPr>
        <p:spPr bwMode="auto">
          <a:xfrm>
            <a:off x="0" y="1143000"/>
            <a:ext cx="9144000" cy="1508125"/>
          </a:xfrm>
          <a:prstGeom prst="rect">
            <a:avLst/>
          </a:prstGeom>
          <a:noFill/>
          <a:ln w="9525">
            <a:noFill/>
            <a:miter lim="800000"/>
            <a:headEnd/>
            <a:tailEnd/>
          </a:ln>
        </p:spPr>
        <p:txBody>
          <a:bodyPr>
            <a:spAutoFit/>
          </a:bodyPr>
          <a:lstStyle/>
          <a:p>
            <a:r>
              <a:rPr lang="ja-JP" altLang="en-US" sz="2400" b="1"/>
              <a:t>・「キモイ」，「うざい」等の誹謗・中傷の</a:t>
            </a:r>
            <a:r>
              <a:rPr lang="en-US" altLang="ja-JP" sz="2400" b="1"/>
              <a:t>32</a:t>
            </a:r>
            <a:r>
              <a:rPr lang="ja-JP" altLang="en-US" sz="2400" b="1"/>
              <a:t>語が含まれる</a:t>
            </a:r>
            <a:r>
              <a:rPr lang="en-US" altLang="ja-JP" sz="2400" b="1"/>
              <a:t>…</a:t>
            </a:r>
            <a:r>
              <a:rPr lang="en-US" altLang="ja-JP" sz="2400" b="1">
                <a:solidFill>
                  <a:srgbClr val="FF0000"/>
                </a:solidFill>
              </a:rPr>
              <a:t>50</a:t>
            </a:r>
            <a:r>
              <a:rPr lang="ja-JP" altLang="en-US" sz="2400" b="1">
                <a:solidFill>
                  <a:srgbClr val="FF0000"/>
                </a:solidFill>
              </a:rPr>
              <a:t>％</a:t>
            </a:r>
            <a:endParaRPr lang="en-US" altLang="ja-JP" sz="1000" b="1">
              <a:solidFill>
                <a:srgbClr val="FF0000"/>
              </a:solidFill>
            </a:endParaRPr>
          </a:p>
          <a:p>
            <a:endParaRPr lang="en-US" altLang="ja-JP" sz="1000" b="1"/>
          </a:p>
          <a:p>
            <a:r>
              <a:rPr lang="ja-JP" altLang="en-US" sz="2400" b="1"/>
              <a:t>・性器の俗称などわいせつな</a:t>
            </a:r>
            <a:r>
              <a:rPr lang="en-US" altLang="ja-JP" sz="2400" b="1"/>
              <a:t>12</a:t>
            </a:r>
            <a:r>
              <a:rPr lang="ja-JP" altLang="en-US" sz="2400" b="1"/>
              <a:t>語が含まれる</a:t>
            </a:r>
            <a:r>
              <a:rPr lang="en-US" altLang="ja-JP" sz="2400" b="1"/>
              <a:t>…</a:t>
            </a:r>
            <a:r>
              <a:rPr lang="en-US" altLang="ja-JP" sz="2400" b="1">
                <a:solidFill>
                  <a:srgbClr val="FF0000"/>
                </a:solidFill>
              </a:rPr>
              <a:t>37</a:t>
            </a:r>
            <a:r>
              <a:rPr lang="ja-JP" altLang="en-US" sz="2400" b="1">
                <a:solidFill>
                  <a:srgbClr val="FF0000"/>
                </a:solidFill>
              </a:rPr>
              <a:t>％</a:t>
            </a:r>
            <a:endParaRPr lang="en-US" altLang="ja-JP" sz="2400" b="1">
              <a:solidFill>
                <a:srgbClr val="FF0000"/>
              </a:solidFill>
            </a:endParaRPr>
          </a:p>
          <a:p>
            <a:r>
              <a:rPr lang="ja-JP" altLang="en-US" sz="1000" b="1"/>
              <a:t> </a:t>
            </a:r>
          </a:p>
          <a:p>
            <a:r>
              <a:rPr lang="ja-JP" altLang="en-US" sz="2400" b="1"/>
              <a:t>・「死ね」，「消えろ」，「殺す」等暴力を誘発する</a:t>
            </a:r>
            <a:r>
              <a:rPr lang="en-US" altLang="ja-JP" sz="2400" b="1"/>
              <a:t>20</a:t>
            </a:r>
            <a:r>
              <a:rPr lang="ja-JP" altLang="en-US" sz="2400" b="1"/>
              <a:t>語が含まれる</a:t>
            </a:r>
            <a:r>
              <a:rPr lang="en-US" altLang="ja-JP" sz="2400" b="1"/>
              <a:t>…</a:t>
            </a:r>
            <a:r>
              <a:rPr lang="en-US" altLang="ja-JP" sz="2400" b="1">
                <a:solidFill>
                  <a:srgbClr val="FF0000"/>
                </a:solidFill>
              </a:rPr>
              <a:t>27</a:t>
            </a:r>
            <a:r>
              <a:rPr lang="ja-JP" altLang="en-US" sz="2400" b="1">
                <a:solidFill>
                  <a:srgbClr val="FF0000"/>
                </a:solidFill>
              </a:rPr>
              <a:t>％</a:t>
            </a:r>
            <a:r>
              <a:rPr lang="ja-JP" altLang="en-US" sz="2400" b="1"/>
              <a:t> </a:t>
            </a:r>
          </a:p>
        </p:txBody>
      </p:sp>
      <p:sp>
        <p:nvSpPr>
          <p:cNvPr id="28678" name="正方形/長方形 6"/>
          <p:cNvSpPr>
            <a:spLocks noChangeArrowheads="1"/>
          </p:cNvSpPr>
          <p:nvPr/>
        </p:nvSpPr>
        <p:spPr bwMode="auto">
          <a:xfrm>
            <a:off x="857250" y="6286500"/>
            <a:ext cx="6883400" cy="366713"/>
          </a:xfrm>
          <a:prstGeom prst="rect">
            <a:avLst/>
          </a:prstGeom>
          <a:noFill/>
          <a:ln w="9525">
            <a:noFill/>
            <a:miter lim="800000"/>
            <a:headEnd/>
            <a:tailEnd/>
          </a:ln>
        </p:spPr>
        <p:txBody>
          <a:bodyPr>
            <a:spAutoFit/>
          </a:bodyPr>
          <a:lstStyle/>
          <a:p>
            <a:r>
              <a:rPr lang="en-US" altLang="ja-JP">
                <a:hlinkClick r:id="rId4"/>
              </a:rPr>
              <a:t>http://www.mext.go.jp/b_menu/houdou/20/04/08041805/001.htm</a:t>
            </a:r>
            <a:endParaRPr lang="ja-JP" altLang="en-US"/>
          </a:p>
        </p:txBody>
      </p:sp>
    </p:spTree>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8229600" cy="562074"/>
          </a:xfrm>
        </p:spPr>
        <p:txBody>
          <a:bodyPr>
            <a:normAutofit fontScale="90000"/>
          </a:bodyPr>
          <a:lstStyle/>
          <a:p>
            <a:r>
              <a:rPr kumimoji="1" lang="ja-JP" altLang="en-US" dirty="0" smtClean="0"/>
              <a:t>ちょっとのつもりが？</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31</a:t>
            </a:fld>
            <a:endParaRPr lang="en-US" altLang="ja-JP"/>
          </a:p>
        </p:txBody>
      </p:sp>
      <p:pic>
        <p:nvPicPr>
          <p:cNvPr id="1229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836712"/>
            <a:ext cx="8032750" cy="572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26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人生に関わることを伝えたい</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32</a:t>
            </a:fld>
            <a:endParaRPr lang="en-US" altLang="ja-JP"/>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47263"/>
            <a:ext cx="8280919" cy="558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920800"/>
            <a:ext cx="6349627" cy="582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262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どこでしょうか？</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33</a:t>
            </a:fld>
            <a:endParaRPr lang="en-US" altLang="ja-JP"/>
          </a:p>
        </p:txBody>
      </p:sp>
      <p:pic>
        <p:nvPicPr>
          <p:cNvPr id="307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1831"/>
          <a:stretch/>
        </p:blipFill>
        <p:spPr bwMode="auto">
          <a:xfrm>
            <a:off x="107504" y="1052736"/>
            <a:ext cx="8941246" cy="559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278" y="476672"/>
            <a:ext cx="4394374" cy="587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492896"/>
            <a:ext cx="6447970" cy="158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805" y="2519933"/>
            <a:ext cx="79152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97" y="1030833"/>
            <a:ext cx="9394047" cy="5638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663159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0725"/>
                                        </p:tgtEl>
                                        <p:attrNameLst>
                                          <p:attrName>style.visibility</p:attrName>
                                        </p:attrNameLst>
                                      </p:cBhvr>
                                      <p:to>
                                        <p:strVal val="visible"/>
                                      </p:to>
                                    </p:set>
                                    <p:anim calcmode="lin" valueType="num">
                                      <p:cBhvr additive="base">
                                        <p:cTn id="11" dur="500" fill="hold"/>
                                        <p:tgtEl>
                                          <p:spTgt spid="30725"/>
                                        </p:tgtEl>
                                        <p:attrNameLst>
                                          <p:attrName>ppt_x</p:attrName>
                                        </p:attrNameLst>
                                      </p:cBhvr>
                                      <p:tavLst>
                                        <p:tav tm="0">
                                          <p:val>
                                            <p:strVal val="1+#ppt_w/2"/>
                                          </p:val>
                                        </p:tav>
                                        <p:tav tm="100000">
                                          <p:val>
                                            <p:strVal val="#ppt_x"/>
                                          </p:val>
                                        </p:tav>
                                      </p:tavLst>
                                    </p:anim>
                                    <p:anim calcmode="lin" valueType="num">
                                      <p:cBhvr additive="base">
                                        <p:cTn id="12" dur="500" fill="hold"/>
                                        <p:tgtEl>
                                          <p:spTgt spid="307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スマホで</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descr="C:\Users\光昭\Dropbox\Photos\Screenshot_2014-10-31-18-25-5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39"/>
            <a:ext cx="3672408" cy="65287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光昭\Dropbox\Photos\Screenshot_2014-10-31-18-26-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196346"/>
            <a:ext cx="3668073" cy="65210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光昭\Dropbox\Photos\Screenshot_2014-10-31-18-26-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32924"/>
            <a:ext cx="3851920" cy="684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4095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562074"/>
          </a:xfrm>
        </p:spPr>
        <p:txBody>
          <a:bodyPr/>
          <a:lstStyle/>
          <a:p>
            <a:r>
              <a:rPr kumimoji="1" lang="ja-JP" altLang="en-US" dirty="0" smtClean="0"/>
              <a:t>悪意はなくても</a:t>
            </a:r>
            <a:endParaRPr kumimoji="1" lang="ja-JP" altLang="en-US" dirty="0"/>
          </a:p>
        </p:txBody>
      </p:sp>
      <p:sp>
        <p:nvSpPr>
          <p:cNvPr id="3" name="コンテンツ プレースホルダー 2"/>
          <p:cNvSpPr>
            <a:spLocks noGrp="1"/>
          </p:cNvSpPr>
          <p:nvPr>
            <p:ph idx="1"/>
          </p:nvPr>
        </p:nvSpPr>
        <p:spPr>
          <a:xfrm>
            <a:off x="374848" y="980728"/>
            <a:ext cx="8229600" cy="5102027"/>
          </a:xfrm>
        </p:spPr>
        <p:txBody>
          <a:bodyPr/>
          <a:lstStyle/>
          <a:p>
            <a:pPr marL="0" indent="0">
              <a:buNone/>
            </a:pPr>
            <a:r>
              <a:rPr lang="en-US" altLang="ja-JP" sz="3600" dirty="0" smtClean="0">
                <a:solidFill>
                  <a:schemeClr val="tx2"/>
                </a:solidFill>
              </a:rPr>
              <a:t>@</a:t>
            </a:r>
            <a:r>
              <a:rPr lang="en-US" altLang="ja-JP" sz="3600" dirty="0" err="1" smtClean="0">
                <a:solidFill>
                  <a:schemeClr val="tx2"/>
                </a:solidFill>
              </a:rPr>
              <a:t>hoge</a:t>
            </a:r>
            <a:r>
              <a:rPr lang="en-US" altLang="ja-JP" sz="3600" dirty="0" smtClean="0">
                <a:solidFill>
                  <a:schemeClr val="tx2"/>
                </a:solidFill>
              </a:rPr>
              <a:t/>
            </a:r>
            <a:br>
              <a:rPr lang="en-US" altLang="ja-JP" sz="3600" dirty="0" smtClean="0">
                <a:solidFill>
                  <a:schemeClr val="tx2"/>
                </a:solidFill>
              </a:rPr>
            </a:br>
            <a:r>
              <a:rPr lang="ja-JP" altLang="en-US" sz="3600" dirty="0" smtClean="0"/>
              <a:t>これから</a:t>
            </a:r>
            <a:r>
              <a:rPr lang="ja-JP" altLang="en-US" sz="3600" dirty="0"/>
              <a:t>試験です</a:t>
            </a:r>
            <a:r>
              <a:rPr lang="ja-JP" altLang="en-US" sz="3600" dirty="0" smtClean="0"/>
              <a:t>。</a:t>
            </a:r>
            <a:endParaRPr lang="ja-JP" altLang="en-US" sz="3600" dirty="0"/>
          </a:p>
          <a:p>
            <a:pPr marL="0" indent="0">
              <a:buNone/>
            </a:pPr>
            <a:r>
              <a:rPr lang="en-US" altLang="ja-JP" sz="3600" dirty="0" smtClean="0">
                <a:solidFill>
                  <a:schemeClr val="tx2"/>
                </a:solidFill>
              </a:rPr>
              <a:t>@</a:t>
            </a:r>
            <a:r>
              <a:rPr lang="en-US" altLang="ja-JP" sz="3600" dirty="0" err="1" smtClean="0">
                <a:solidFill>
                  <a:schemeClr val="tx2"/>
                </a:solidFill>
              </a:rPr>
              <a:t>moge</a:t>
            </a:r>
            <a:r>
              <a:rPr lang="en-US" altLang="ja-JP" sz="3600" dirty="0" smtClean="0">
                <a:solidFill>
                  <a:schemeClr val="tx2"/>
                </a:solidFill>
              </a:rPr>
              <a:t/>
            </a:r>
            <a:br>
              <a:rPr lang="en-US" altLang="ja-JP" sz="3600" dirty="0" smtClean="0">
                <a:solidFill>
                  <a:schemeClr val="tx2"/>
                </a:solidFill>
              </a:rPr>
            </a:br>
            <a:r>
              <a:rPr kumimoji="1" lang="ja-JP" altLang="en-US" sz="3600" dirty="0" smtClean="0"/>
              <a:t>○藤先生　試験　がんばって！</a:t>
            </a:r>
            <a:r>
              <a:rPr kumimoji="1" lang="en-US" altLang="ja-JP" sz="3600" dirty="0" smtClean="0"/>
              <a:t>RT:@</a:t>
            </a:r>
            <a:r>
              <a:rPr kumimoji="1" lang="en-US" altLang="ja-JP" sz="3600" dirty="0" err="1" smtClean="0"/>
              <a:t>hoge</a:t>
            </a:r>
            <a:r>
              <a:rPr kumimoji="1" lang="en-US" altLang="ja-JP" sz="3600" dirty="0" smtClean="0"/>
              <a:t> </a:t>
            </a:r>
            <a:r>
              <a:rPr kumimoji="1" lang="ja-JP" altLang="en-US" sz="3600" dirty="0" smtClean="0"/>
              <a:t>これから試験です</a:t>
            </a:r>
            <a:endParaRPr lang="en-US" altLang="ja-JP" sz="3600" dirty="0" smtClean="0"/>
          </a:p>
          <a:p>
            <a:pPr marL="0" indent="0">
              <a:buNone/>
            </a:pPr>
            <a:r>
              <a:rPr lang="en-US" altLang="ja-JP" sz="3600" dirty="0" smtClean="0">
                <a:solidFill>
                  <a:schemeClr val="tx2"/>
                </a:solidFill>
              </a:rPr>
              <a:t>@</a:t>
            </a:r>
            <a:r>
              <a:rPr lang="en-US" altLang="ja-JP" sz="3600" dirty="0" err="1" smtClean="0">
                <a:solidFill>
                  <a:schemeClr val="tx2"/>
                </a:solidFill>
              </a:rPr>
              <a:t>hage</a:t>
            </a:r>
            <a:r>
              <a:rPr lang="en-US" altLang="ja-JP" sz="3600" dirty="0" smtClean="0">
                <a:solidFill>
                  <a:schemeClr val="tx2"/>
                </a:solidFill>
              </a:rPr>
              <a:t/>
            </a:r>
            <a:br>
              <a:rPr lang="en-US" altLang="ja-JP" sz="3600" dirty="0" smtClean="0">
                <a:solidFill>
                  <a:schemeClr val="tx2"/>
                </a:solidFill>
              </a:rPr>
            </a:br>
            <a:r>
              <a:rPr lang="ja-JP" altLang="en-US" sz="3600" dirty="0" smtClean="0"/>
              <a:t>＠</a:t>
            </a:r>
            <a:r>
              <a:rPr lang="en-US" altLang="ja-JP" sz="3600" dirty="0" err="1" smtClean="0"/>
              <a:t>hoge</a:t>
            </a:r>
            <a:r>
              <a:rPr lang="ja-JP" altLang="en-US" sz="3600" dirty="0" smtClean="0"/>
              <a:t>　免許更新あと少し　佐○先生　がんばって！</a:t>
            </a:r>
            <a:endParaRPr lang="en-US" altLang="ja-JP" sz="3600" dirty="0" smtClean="0"/>
          </a:p>
          <a:p>
            <a:endParaRPr kumimoji="1" lang="en-US" altLang="ja-JP"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35</a:t>
            </a:fld>
            <a:endParaRPr lang="en-US" altLang="ja-JP"/>
          </a:p>
        </p:txBody>
      </p:sp>
      <p:sp>
        <p:nvSpPr>
          <p:cNvPr id="5" name="テキスト ボックス 4"/>
          <p:cNvSpPr txBox="1"/>
          <p:nvPr/>
        </p:nvSpPr>
        <p:spPr>
          <a:xfrm>
            <a:off x="1979712" y="6088940"/>
            <a:ext cx="4619983" cy="584775"/>
          </a:xfrm>
          <a:prstGeom prst="rect">
            <a:avLst/>
          </a:prstGeom>
          <a:noFill/>
        </p:spPr>
        <p:txBody>
          <a:bodyPr wrap="none" rtlCol="0">
            <a:spAutoFit/>
          </a:bodyPr>
          <a:lstStyle/>
          <a:p>
            <a:r>
              <a:rPr lang="en-US" altLang="ja-JP" sz="3200" dirty="0" smtClean="0"/>
              <a:t>Twitter</a:t>
            </a:r>
            <a:r>
              <a:rPr lang="ja-JP" altLang="en-US" sz="3200" dirty="0"/>
              <a:t>のタイムライン</a:t>
            </a:r>
            <a:r>
              <a:rPr lang="ja-JP" altLang="en-US" sz="3200" dirty="0" smtClean="0"/>
              <a:t>から</a:t>
            </a:r>
            <a:endParaRPr lang="en-US" altLang="ja-JP" sz="3200" dirty="0"/>
          </a:p>
        </p:txBody>
      </p:sp>
    </p:spTree>
    <p:extLst>
      <p:ext uri="{BB962C8B-B14F-4D97-AF65-F5344CB8AC3E}">
        <p14:creationId xmlns:p14="http://schemas.microsoft.com/office/powerpoint/2010/main" val="161045847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562074"/>
          </a:xfrm>
        </p:spPr>
        <p:txBody>
          <a:bodyPr/>
          <a:lstStyle/>
          <a:p>
            <a:r>
              <a:rPr kumimoji="1" lang="ja-JP" altLang="en-US" dirty="0" smtClean="0"/>
              <a:t>悪意はなくても</a:t>
            </a:r>
            <a:endParaRPr kumimoji="1" lang="ja-JP" altLang="en-US" dirty="0"/>
          </a:p>
        </p:txBody>
      </p:sp>
      <p:sp>
        <p:nvSpPr>
          <p:cNvPr id="9" name="コンテンツ プレースホルダー 8"/>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36</a:t>
            </a:fld>
            <a:endParaRPr lang="en-US" altLang="ja-JP"/>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
            <a:ext cx="2211415" cy="68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415" y="-40029"/>
            <a:ext cx="2306095" cy="685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791" y="-8394"/>
            <a:ext cx="2211415" cy="692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1725" y="0"/>
            <a:ext cx="2230215" cy="694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16159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受け取り方は？</a:t>
            </a:r>
            <a:endParaRPr kumimoji="1" lang="ja-JP" altLang="en-US" dirty="0"/>
          </a:p>
        </p:txBody>
      </p:sp>
      <p:sp>
        <p:nvSpPr>
          <p:cNvPr id="3" name="コンテンツ プレースホルダー 2"/>
          <p:cNvSpPr>
            <a:spLocks noGrp="1"/>
          </p:cNvSpPr>
          <p:nvPr>
            <p:ph idx="1"/>
          </p:nvPr>
        </p:nvSpPr>
        <p:spPr/>
        <p:txBody>
          <a:bodyPr/>
          <a:lstStyle/>
          <a:p>
            <a:r>
              <a:rPr kumimoji="1" lang="ja-JP" altLang="en-US" sz="4800" dirty="0" smtClean="0"/>
              <a:t>あの服　かわいくない</a:t>
            </a:r>
            <a:endParaRPr kumimoji="1" lang="en-US" altLang="ja-JP" sz="4800" dirty="0" smtClean="0"/>
          </a:p>
          <a:p>
            <a:endParaRPr lang="en-US" altLang="ja-JP" sz="4800" dirty="0"/>
          </a:p>
          <a:p>
            <a:r>
              <a:rPr lang="ja-JP" altLang="en-US" sz="3600" dirty="0"/>
              <a:t>あの服　かわいく</a:t>
            </a:r>
            <a:r>
              <a:rPr lang="ja-JP" altLang="en-US" sz="3600" dirty="0" smtClean="0"/>
              <a:t>ない？</a:t>
            </a:r>
            <a:endParaRPr lang="en-US" altLang="ja-JP" sz="3600" dirty="0" smtClean="0"/>
          </a:p>
          <a:p>
            <a:endParaRPr lang="ja-JP" altLang="en-US" sz="3200" dirty="0"/>
          </a:p>
          <a:p>
            <a:r>
              <a:rPr lang="ja-JP" altLang="en-US" sz="3600" dirty="0"/>
              <a:t>あの服　かわいく</a:t>
            </a:r>
            <a:r>
              <a:rPr lang="ja-JP" altLang="en-US" sz="3600" dirty="0" smtClean="0"/>
              <a:t>ない！</a:t>
            </a:r>
            <a:endParaRPr lang="ja-JP" altLang="en-US" sz="3200"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37</a:t>
            </a:fld>
            <a:endParaRPr lang="en-US" altLang="ja-JP"/>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425930"/>
            <a:ext cx="2333997" cy="356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20093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スマホ　の危険性とは？</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4149080"/>
            <a:ext cx="1429550" cy="2017786"/>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980728"/>
            <a:ext cx="2237234" cy="2009036"/>
          </a:xfrm>
          <a:prstGeom prst="rect">
            <a:avLst/>
          </a:prstGeom>
        </p:spPr>
      </p:pic>
      <p:sp>
        <p:nvSpPr>
          <p:cNvPr id="6" name="角丸四角形 5"/>
          <p:cNvSpPr/>
          <p:nvPr/>
        </p:nvSpPr>
        <p:spPr bwMode="auto">
          <a:xfrm>
            <a:off x="4373360" y="2284266"/>
            <a:ext cx="1977727" cy="597699"/>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通信業者</a:t>
            </a:r>
          </a:p>
        </p:txBody>
      </p:sp>
      <p:cxnSp>
        <p:nvCxnSpPr>
          <p:cNvPr id="8" name="直線矢印コネクタ 7"/>
          <p:cNvCxnSpPr>
            <a:endCxn id="6" idx="3"/>
          </p:cNvCxnSpPr>
          <p:nvPr/>
        </p:nvCxnSpPr>
        <p:spPr bwMode="auto">
          <a:xfrm flipH="1" flipV="1">
            <a:off x="6351087" y="2583116"/>
            <a:ext cx="1317257" cy="1434413"/>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cxnSp>
        <p:nvCxnSpPr>
          <p:cNvPr id="11" name="直線矢印コネクタ 10"/>
          <p:cNvCxnSpPr>
            <a:stCxn id="6" idx="1"/>
            <a:endCxn id="5" idx="3"/>
          </p:cNvCxnSpPr>
          <p:nvPr/>
        </p:nvCxnSpPr>
        <p:spPr bwMode="auto">
          <a:xfrm flipH="1" flipV="1">
            <a:off x="3064818" y="1985246"/>
            <a:ext cx="1308542" cy="597870"/>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617" y="3717032"/>
            <a:ext cx="2319098" cy="2280887"/>
          </a:xfrm>
          <a:prstGeom prst="rect">
            <a:avLst/>
          </a:prstGeom>
        </p:spPr>
      </p:pic>
      <p:grpSp>
        <p:nvGrpSpPr>
          <p:cNvPr id="23" name="グループ化 22"/>
          <p:cNvGrpSpPr/>
          <p:nvPr/>
        </p:nvGrpSpPr>
        <p:grpSpPr>
          <a:xfrm>
            <a:off x="2244344" y="2881966"/>
            <a:ext cx="2446273" cy="3125353"/>
            <a:chOff x="2244344" y="2881966"/>
            <a:chExt cx="2446273" cy="3125353"/>
          </a:xfrm>
        </p:grpSpPr>
        <p:pic>
          <p:nvPicPr>
            <p:cNvPr id="7170" name="Picture 2" descr="http://blogimg.goo.ne.jp/user_image/6c/51/b09cc52b4af1c42bb0d90c33fd270a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344" y="4021650"/>
              <a:ext cx="1587206" cy="198566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矢印コネクタ 19"/>
            <p:cNvCxnSpPr/>
            <p:nvPr/>
          </p:nvCxnSpPr>
          <p:spPr bwMode="auto">
            <a:xfrm flipV="1">
              <a:off x="3419872" y="2881966"/>
              <a:ext cx="1270745" cy="1267114"/>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grpSp>
      <p:cxnSp>
        <p:nvCxnSpPr>
          <p:cNvPr id="22" name="直線矢印コネクタ 21"/>
          <p:cNvCxnSpPr>
            <a:stCxn id="7170" idx="0"/>
            <a:endCxn id="5" idx="2"/>
          </p:cNvCxnSpPr>
          <p:nvPr/>
        </p:nvCxnSpPr>
        <p:spPr bwMode="auto">
          <a:xfrm flipH="1" flipV="1">
            <a:off x="1946201" y="2989764"/>
            <a:ext cx="1091746" cy="1031886"/>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sp>
        <p:nvSpPr>
          <p:cNvPr id="24" name="フレーム 23"/>
          <p:cNvSpPr/>
          <p:nvPr/>
        </p:nvSpPr>
        <p:spPr bwMode="auto">
          <a:xfrm>
            <a:off x="395536" y="3933056"/>
            <a:ext cx="2232248" cy="576064"/>
          </a:xfrm>
          <a:prstGeom prst="fram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dirty="0" smtClean="0">
                <a:ln>
                  <a:noFill/>
                </a:ln>
                <a:solidFill>
                  <a:srgbClr val="FF0000"/>
                </a:solidFill>
                <a:effectLst/>
                <a:latin typeface="Arial" pitchFamily="34" charset="0"/>
                <a:ea typeface="ＭＳ Ｐゴシック" pitchFamily="50" charset="-128"/>
              </a:rPr>
              <a:t>アプリ・</a:t>
            </a:r>
            <a:r>
              <a:rPr kumimoji="1" lang="en-US" altLang="ja-JP" sz="2400" b="1" i="0" u="none" strike="noStrike" cap="none" normalizeH="0" baseline="0" dirty="0" err="1" smtClean="0">
                <a:ln>
                  <a:noFill/>
                </a:ln>
                <a:solidFill>
                  <a:srgbClr val="FF0000"/>
                </a:solidFill>
                <a:effectLst/>
                <a:latin typeface="Arial" pitchFamily="34" charset="0"/>
                <a:ea typeface="ＭＳ Ｐゴシック" pitchFamily="50" charset="-128"/>
              </a:rPr>
              <a:t>WiFi</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endParaRPr>
          </a:p>
        </p:txBody>
      </p:sp>
      <p:sp>
        <p:nvSpPr>
          <p:cNvPr id="25" name="テキスト ボックス 24"/>
          <p:cNvSpPr txBox="1"/>
          <p:nvPr/>
        </p:nvSpPr>
        <p:spPr>
          <a:xfrm>
            <a:off x="335276" y="4538430"/>
            <a:ext cx="2044149" cy="1754326"/>
          </a:xfrm>
          <a:prstGeom prst="rect">
            <a:avLst/>
          </a:prstGeom>
          <a:noFill/>
        </p:spPr>
        <p:txBody>
          <a:bodyPr wrap="none" rtlCol="0">
            <a:spAutoFit/>
          </a:bodyPr>
          <a:lstStyle/>
          <a:p>
            <a:r>
              <a:rPr kumimoji="1" lang="ja-JP" altLang="en-US" b="1" dirty="0"/>
              <a:t>フィルタリングを</a:t>
            </a:r>
            <a:endParaRPr kumimoji="1" lang="en-US" altLang="ja-JP" b="1" dirty="0"/>
          </a:p>
          <a:p>
            <a:r>
              <a:rPr kumimoji="1" lang="ja-JP" altLang="en-US" b="1" dirty="0"/>
              <a:t>通らない</a:t>
            </a:r>
          </a:p>
          <a:p>
            <a:endParaRPr kumimoji="1" lang="en-US" altLang="ja-JP" b="1" dirty="0" smtClean="0"/>
          </a:p>
          <a:p>
            <a:r>
              <a:rPr kumimoji="1" lang="ja-JP" altLang="en-US" b="1" dirty="0" smtClean="0"/>
              <a:t>情報の漏れ</a:t>
            </a:r>
            <a:r>
              <a:rPr kumimoji="1" lang="en-US" altLang="ja-JP" b="1" dirty="0" smtClean="0"/>
              <a:t/>
            </a:r>
            <a:br>
              <a:rPr kumimoji="1" lang="en-US" altLang="ja-JP" b="1" dirty="0" smtClean="0"/>
            </a:br>
            <a:r>
              <a:rPr kumimoji="1" lang="ja-JP" altLang="en-US" b="1" dirty="0" smtClean="0"/>
              <a:t>不正利用されても</a:t>
            </a:r>
            <a:endParaRPr kumimoji="1" lang="en-US" altLang="ja-JP" b="1" dirty="0" smtClean="0"/>
          </a:p>
          <a:p>
            <a:r>
              <a:rPr kumimoji="1" lang="ja-JP" altLang="en-US" b="1" dirty="0" smtClean="0"/>
              <a:t>分からない</a:t>
            </a:r>
            <a:endParaRPr kumimoji="1" lang="en-US" altLang="ja-JP" b="1" dirty="0" smtClean="0"/>
          </a:p>
        </p:txBody>
      </p:sp>
    </p:spTree>
    <p:extLst>
      <p:ext uri="{BB962C8B-B14F-4D97-AF65-F5344CB8AC3E}">
        <p14:creationId xmlns:p14="http://schemas.microsoft.com/office/powerpoint/2010/main" val="8759410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p:txBody>
          <a:bodyPr/>
          <a:lstStyle/>
          <a:p>
            <a:pPr eaLnBrk="1" hangingPunct="1"/>
            <a:r>
              <a:rPr lang="ja-JP" altLang="en-US" dirty="0" smtClean="0"/>
              <a:t>フィルタリング</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4681" b="54471"/>
          <a:stretch/>
        </p:blipFill>
        <p:spPr bwMode="auto">
          <a:xfrm>
            <a:off x="899592" y="1412776"/>
            <a:ext cx="640307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938786"/>
      </p:ext>
    </p:extLst>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58" y="980728"/>
            <a:ext cx="7189935" cy="5516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情報を便利に生かす</a:t>
            </a:r>
            <a:endParaRPr kumimoji="1" lang="ja-JP" altLang="en-US" dirty="0"/>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41781"/>
            <a:ext cx="8928992" cy="541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4109" y="978843"/>
            <a:ext cx="6089650" cy="591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70629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ja-JP" altLang="en-US" smtClean="0"/>
              <a:t>コンテンツフィルタリングとは</a:t>
            </a:r>
          </a:p>
        </p:txBody>
      </p:sp>
      <p:sp>
        <p:nvSpPr>
          <p:cNvPr id="35843" name="Rectangle 3"/>
          <p:cNvSpPr>
            <a:spLocks noGrp="1" noChangeArrowheads="1"/>
          </p:cNvSpPr>
          <p:nvPr>
            <p:ph idx="1"/>
          </p:nvPr>
        </p:nvSpPr>
        <p:spPr/>
        <p:txBody>
          <a:bodyPr/>
          <a:lstStyle/>
          <a:p>
            <a:pPr>
              <a:lnSpc>
                <a:spcPct val="90000"/>
              </a:lnSpc>
            </a:pPr>
            <a:r>
              <a:rPr lang="ja-JP" altLang="en-US" sz="3400" dirty="0" smtClean="0"/>
              <a:t>インターネット上の</a:t>
            </a:r>
            <a:r>
              <a:rPr lang="ja-JP" altLang="en-US" sz="3400" dirty="0" smtClean="0"/>
              <a:t>、望ましくない情報へのアクセスをブロックする</a:t>
            </a:r>
            <a:r>
              <a:rPr lang="ja-JP" altLang="en-US" sz="3400" dirty="0" smtClean="0"/>
              <a:t>。</a:t>
            </a:r>
          </a:p>
          <a:p>
            <a:pPr lvl="1">
              <a:lnSpc>
                <a:spcPct val="90000"/>
              </a:lnSpc>
            </a:pPr>
            <a:r>
              <a:rPr lang="ja-JP" altLang="en-US" sz="3400" dirty="0" smtClean="0"/>
              <a:t>違法行為</a:t>
            </a:r>
          </a:p>
          <a:p>
            <a:pPr lvl="1">
              <a:lnSpc>
                <a:spcPct val="90000"/>
              </a:lnSpc>
            </a:pPr>
            <a:r>
              <a:rPr lang="ja-JP" altLang="en-US" sz="3400" dirty="0" smtClean="0"/>
              <a:t>残酷</a:t>
            </a:r>
          </a:p>
          <a:p>
            <a:pPr lvl="1">
              <a:lnSpc>
                <a:spcPct val="90000"/>
              </a:lnSpc>
            </a:pPr>
            <a:r>
              <a:rPr lang="ja-JP" altLang="en-US" sz="3400" dirty="0" smtClean="0"/>
              <a:t>誹謗・中傷、無責任</a:t>
            </a:r>
          </a:p>
          <a:p>
            <a:pPr lvl="1">
              <a:lnSpc>
                <a:spcPct val="90000"/>
              </a:lnSpc>
            </a:pPr>
            <a:r>
              <a:rPr lang="en-US" altLang="ja-JP" sz="3400" dirty="0" smtClean="0"/>
              <a:t>18</a:t>
            </a:r>
            <a:r>
              <a:rPr lang="ja-JP" altLang="en-US" sz="3400" dirty="0" smtClean="0"/>
              <a:t>歳未満制限</a:t>
            </a:r>
          </a:p>
          <a:p>
            <a:pPr lvl="1">
              <a:lnSpc>
                <a:spcPct val="90000"/>
              </a:lnSpc>
            </a:pPr>
            <a:r>
              <a:rPr lang="ja-JP" altLang="en-US" sz="3400" dirty="0" smtClean="0"/>
              <a:t>ギャンブル　　　　　　など</a:t>
            </a:r>
          </a:p>
          <a:p>
            <a:pPr>
              <a:lnSpc>
                <a:spcPct val="90000"/>
              </a:lnSpc>
            </a:pPr>
            <a:r>
              <a:rPr lang="ja-JP" altLang="en-US" dirty="0" smtClean="0"/>
              <a:t>主に</a:t>
            </a:r>
            <a:r>
              <a:rPr lang="en-US" altLang="ja-JP" dirty="0" smtClean="0"/>
              <a:t>web</a:t>
            </a:r>
            <a:r>
              <a:rPr lang="ja-JP" altLang="en-US" dirty="0" smtClean="0"/>
              <a:t>コンテンツ</a:t>
            </a:r>
          </a:p>
        </p:txBody>
      </p:sp>
    </p:spTree>
    <p:extLst>
      <p:ext uri="{BB962C8B-B14F-4D97-AF65-F5344CB8AC3E}">
        <p14:creationId xmlns:p14="http://schemas.microsoft.com/office/powerpoint/2010/main" val="1968203781"/>
      </p:ext>
    </p:extLst>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681" b="54471"/>
          <a:stretch/>
        </p:blipFill>
        <p:spPr bwMode="auto">
          <a:xfrm>
            <a:off x="6084168" y="4616104"/>
            <a:ext cx="2771325" cy="2088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Rectangle 3"/>
          <p:cNvSpPr>
            <a:spLocks noGrp="1" noChangeArrowheads="1"/>
          </p:cNvSpPr>
          <p:nvPr>
            <p:ph type="title"/>
          </p:nvPr>
        </p:nvSpPr>
        <p:spPr/>
        <p:txBody>
          <a:bodyPr/>
          <a:lstStyle/>
          <a:p>
            <a:r>
              <a:rPr lang="ja-JP" altLang="en-US" smtClean="0"/>
              <a:t>フィルタリングの仕組み</a:t>
            </a:r>
          </a:p>
        </p:txBody>
      </p:sp>
      <p:sp>
        <p:nvSpPr>
          <p:cNvPr id="36868" name="Rectangle 4"/>
          <p:cNvSpPr>
            <a:spLocks noGrp="1" noChangeArrowheads="1"/>
          </p:cNvSpPr>
          <p:nvPr>
            <p:ph type="body" sz="half" idx="1"/>
          </p:nvPr>
        </p:nvSpPr>
        <p:spPr>
          <a:xfrm>
            <a:off x="250825" y="1196975"/>
            <a:ext cx="7715250" cy="4530725"/>
          </a:xfrm>
        </p:spPr>
        <p:txBody>
          <a:bodyPr/>
          <a:lstStyle/>
          <a:p>
            <a:r>
              <a:rPr lang="en-US" altLang="ja-JP" sz="2600" smtClean="0"/>
              <a:t>URL</a:t>
            </a:r>
            <a:r>
              <a:rPr lang="ja-JP" altLang="en-US" sz="2600" smtClean="0"/>
              <a:t>制限</a:t>
            </a:r>
          </a:p>
          <a:p>
            <a:r>
              <a:rPr lang="ja-JP" altLang="en-US" sz="2600" smtClean="0"/>
              <a:t>リストと比較し、該当していればブロック</a:t>
            </a:r>
          </a:p>
          <a:p>
            <a:pPr lvl="1"/>
            <a:r>
              <a:rPr lang="ja-JP" altLang="en-US" sz="2200" smtClean="0"/>
              <a:t>サイト単位</a:t>
            </a:r>
          </a:p>
          <a:p>
            <a:pPr lvl="1"/>
            <a:r>
              <a:rPr lang="ja-JP" altLang="en-US" sz="2200" smtClean="0"/>
              <a:t>ディレクトリ単位</a:t>
            </a:r>
          </a:p>
          <a:p>
            <a:pPr lvl="1"/>
            <a:r>
              <a:rPr lang="ja-JP" altLang="en-US" sz="2200" smtClean="0"/>
              <a:t>ファイル単位</a:t>
            </a:r>
          </a:p>
        </p:txBody>
      </p:sp>
      <p:pic>
        <p:nvPicPr>
          <p:cNvPr id="36866" name="Picture 2"/>
          <p:cNvPicPr>
            <a:picLocks noGrp="1" noChangeAspect="1" noChangeArrowheads="1"/>
          </p:cNvPicPr>
          <p:nvPr>
            <p:ph sz="quarter" idx="3"/>
          </p:nvPr>
        </p:nvPicPr>
        <p:blipFill>
          <a:blip r:embed="rId4"/>
          <a:srcRect/>
          <a:stretch>
            <a:fillRect/>
          </a:stretch>
        </p:blipFill>
        <p:spPr>
          <a:xfrm>
            <a:off x="6156325" y="2276475"/>
            <a:ext cx="2771775" cy="2079625"/>
          </a:xfrm>
          <a:noFill/>
        </p:spPr>
      </p:pic>
      <p:sp>
        <p:nvSpPr>
          <p:cNvPr id="36870" name="AutoShape 6"/>
          <p:cNvSpPr>
            <a:spLocks noChangeArrowheads="1"/>
          </p:cNvSpPr>
          <p:nvPr/>
        </p:nvSpPr>
        <p:spPr bwMode="auto">
          <a:xfrm>
            <a:off x="323850" y="5013325"/>
            <a:ext cx="2160588" cy="503238"/>
          </a:xfrm>
          <a:prstGeom prst="roundRect">
            <a:avLst>
              <a:gd name="adj" fmla="val 16667"/>
            </a:avLst>
          </a:prstGeom>
          <a:solidFill>
            <a:schemeClr val="accent1"/>
          </a:solidFill>
          <a:ln w="9525">
            <a:solidFill>
              <a:schemeClr val="tx1"/>
            </a:solidFill>
            <a:round/>
            <a:headEnd/>
            <a:tailEnd/>
          </a:ln>
        </p:spPr>
        <p:txBody>
          <a:bodyPr wrap="none" lIns="91430" tIns="45716" rIns="91430" bIns="45716" anchor="ctr"/>
          <a:lstStyle/>
          <a:p>
            <a:pPr algn="ctr"/>
            <a:r>
              <a:rPr lang="en-US" altLang="ja-JP"/>
              <a:t>http://hoge.com/</a:t>
            </a:r>
          </a:p>
        </p:txBody>
      </p:sp>
      <p:sp>
        <p:nvSpPr>
          <p:cNvPr id="31751" name="Document"/>
          <p:cNvSpPr>
            <a:spLocks noEditPoints="1" noChangeArrowheads="1"/>
          </p:cNvSpPr>
          <p:nvPr/>
        </p:nvSpPr>
        <p:spPr bwMode="auto">
          <a:xfrm>
            <a:off x="3419475" y="3716338"/>
            <a:ext cx="2447925" cy="165576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lIns="91430" tIns="45716" rIns="91430" bIns="45716"/>
          <a:lstStyle/>
          <a:p>
            <a:pPr>
              <a:defRPr/>
            </a:pPr>
            <a:r>
              <a:rPr lang="en-US" altLang="ja-JP"/>
              <a:t>http://www.otona.jp/</a:t>
            </a:r>
          </a:p>
          <a:p>
            <a:pPr>
              <a:defRPr/>
            </a:pPr>
            <a:r>
              <a:rPr lang="en-US" altLang="ja-JP"/>
              <a:t>http://moge.co.jp/</a:t>
            </a:r>
          </a:p>
          <a:p>
            <a:pPr>
              <a:defRPr/>
            </a:pPr>
            <a:r>
              <a:rPr lang="en-US" altLang="ja-JP"/>
              <a:t>http://hoge.net/</a:t>
            </a:r>
          </a:p>
          <a:p>
            <a:pPr>
              <a:defRPr/>
            </a:pPr>
            <a:r>
              <a:rPr lang="en-US" altLang="ja-JP"/>
              <a:t>http://hoge.com/</a:t>
            </a:r>
          </a:p>
          <a:p>
            <a:pPr>
              <a:defRPr/>
            </a:pPr>
            <a:endParaRPr lang="en-US" altLang="ja-JP"/>
          </a:p>
          <a:p>
            <a:pPr>
              <a:defRPr/>
            </a:pPr>
            <a:endParaRPr lang="en-US" altLang="ja-JP"/>
          </a:p>
        </p:txBody>
      </p:sp>
      <p:sp>
        <p:nvSpPr>
          <p:cNvPr id="36872" name="Text Box 8"/>
          <p:cNvSpPr txBox="1">
            <a:spLocks noChangeArrowheads="1"/>
          </p:cNvSpPr>
          <p:nvPr/>
        </p:nvSpPr>
        <p:spPr bwMode="auto">
          <a:xfrm>
            <a:off x="3924300" y="5516563"/>
            <a:ext cx="1584325" cy="366712"/>
          </a:xfrm>
          <a:prstGeom prst="rect">
            <a:avLst/>
          </a:prstGeom>
          <a:noFill/>
          <a:ln w="9525">
            <a:noFill/>
            <a:miter lim="800000"/>
            <a:headEnd/>
            <a:tailEnd/>
          </a:ln>
        </p:spPr>
        <p:txBody>
          <a:bodyPr lIns="91430" tIns="45716" rIns="91430" bIns="45716">
            <a:spAutoFit/>
          </a:bodyPr>
          <a:lstStyle/>
          <a:p>
            <a:pPr>
              <a:spcBef>
                <a:spcPct val="50000"/>
              </a:spcBef>
            </a:pPr>
            <a:r>
              <a:rPr lang="ja-JP" altLang="en-US"/>
              <a:t>リストと照合</a:t>
            </a:r>
          </a:p>
        </p:txBody>
      </p:sp>
      <p:sp>
        <p:nvSpPr>
          <p:cNvPr id="36873" name="AutoShape 9"/>
          <p:cNvSpPr>
            <a:spLocks noChangeArrowheads="1"/>
          </p:cNvSpPr>
          <p:nvPr/>
        </p:nvSpPr>
        <p:spPr bwMode="auto">
          <a:xfrm>
            <a:off x="179388" y="3716338"/>
            <a:ext cx="2519362" cy="576262"/>
          </a:xfrm>
          <a:prstGeom prst="roundRect">
            <a:avLst>
              <a:gd name="adj" fmla="val 16667"/>
            </a:avLst>
          </a:prstGeom>
          <a:solidFill>
            <a:schemeClr val="accent1"/>
          </a:solidFill>
          <a:ln w="9525">
            <a:solidFill>
              <a:schemeClr val="tx1"/>
            </a:solidFill>
            <a:round/>
            <a:headEnd/>
            <a:tailEnd/>
          </a:ln>
        </p:spPr>
        <p:txBody>
          <a:bodyPr wrap="none" lIns="91430" tIns="45716" rIns="91430" bIns="45716" anchor="ctr"/>
          <a:lstStyle/>
          <a:p>
            <a:pPr algn="ctr"/>
            <a:r>
              <a:rPr lang="en-US" altLang="ja-JP"/>
              <a:t>http://www.mext.go.jp/</a:t>
            </a:r>
          </a:p>
        </p:txBody>
      </p:sp>
      <p:sp>
        <p:nvSpPr>
          <p:cNvPr id="36874" name="AutoShape 10"/>
          <p:cNvSpPr>
            <a:spLocks noChangeArrowheads="1"/>
          </p:cNvSpPr>
          <p:nvPr/>
        </p:nvSpPr>
        <p:spPr bwMode="auto">
          <a:xfrm>
            <a:off x="2411413" y="4292600"/>
            <a:ext cx="1079500" cy="649288"/>
          </a:xfrm>
          <a:prstGeom prst="rightArrow">
            <a:avLst>
              <a:gd name="adj1" fmla="val 50000"/>
              <a:gd name="adj2" fmla="val 41565"/>
            </a:avLst>
          </a:prstGeom>
          <a:solidFill>
            <a:schemeClr val="folHlink"/>
          </a:solidFill>
          <a:ln w="9525">
            <a:solidFill>
              <a:schemeClr val="tx1"/>
            </a:solidFill>
            <a:miter lim="800000"/>
            <a:headEnd/>
            <a:tailEnd/>
          </a:ln>
        </p:spPr>
        <p:txBody>
          <a:bodyPr wrap="none" lIns="91430" tIns="45716" rIns="91430" bIns="45716" anchor="ctr"/>
          <a:lstStyle/>
          <a:p>
            <a:pPr algn="ctr"/>
            <a:r>
              <a:rPr lang="ja-JP" altLang="en-US"/>
              <a:t>リクエスト</a:t>
            </a:r>
          </a:p>
        </p:txBody>
      </p:sp>
      <p:sp>
        <p:nvSpPr>
          <p:cNvPr id="36875" name="AutoShape 11"/>
          <p:cNvSpPr>
            <a:spLocks noChangeArrowheads="1"/>
          </p:cNvSpPr>
          <p:nvPr/>
        </p:nvSpPr>
        <p:spPr bwMode="auto">
          <a:xfrm rot="8492065">
            <a:off x="5795963" y="4076700"/>
            <a:ext cx="935037" cy="936625"/>
          </a:xfrm>
          <a:custGeom>
            <a:avLst/>
            <a:gdLst>
              <a:gd name="T0" fmla="*/ 28912643 w 21600"/>
              <a:gd name="T1" fmla="*/ 0 h 21600"/>
              <a:gd name="T2" fmla="*/ 17346840 w 21600"/>
              <a:gd name="T3" fmla="*/ 11603267 h 21600"/>
              <a:gd name="T4" fmla="*/ 11563941 w 21600"/>
              <a:gd name="T5" fmla="*/ 17405831 h 21600"/>
              <a:gd name="T6" fmla="*/ 0 w 21600"/>
              <a:gd name="T7" fmla="*/ 29010919 h 21600"/>
              <a:gd name="T8" fmla="*/ 11563941 w 21600"/>
              <a:gd name="T9" fmla="*/ 40614181 h 21600"/>
              <a:gd name="T10" fmla="*/ 23129744 w 21600"/>
              <a:gd name="T11" fmla="*/ 34811618 h 21600"/>
              <a:gd name="T12" fmla="*/ 34693680 w 21600"/>
              <a:gd name="T13" fmla="*/ 23208356 h 21600"/>
              <a:gd name="T14" fmla="*/ 40476579 w 21600"/>
              <a:gd name="T15" fmla="*/ 1160326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chemeClr val="accent2"/>
          </a:solidFill>
          <a:ln w="9525">
            <a:solidFill>
              <a:schemeClr val="tx1"/>
            </a:solidFill>
            <a:miter lim="800000"/>
            <a:headEnd/>
            <a:tailEnd/>
          </a:ln>
        </p:spPr>
        <p:txBody>
          <a:bodyPr wrap="none" anchor="ctr"/>
          <a:lstStyle/>
          <a:p>
            <a:endParaRPr lang="ja-JP" altLang="en-US"/>
          </a:p>
        </p:txBody>
      </p:sp>
      <p:sp>
        <p:nvSpPr>
          <p:cNvPr id="36876" name="Text Box 12"/>
          <p:cNvSpPr txBox="1">
            <a:spLocks noChangeArrowheads="1"/>
          </p:cNvSpPr>
          <p:nvPr/>
        </p:nvSpPr>
        <p:spPr bwMode="auto">
          <a:xfrm>
            <a:off x="6784975" y="5451475"/>
            <a:ext cx="1168400" cy="366713"/>
          </a:xfrm>
          <a:prstGeom prst="rect">
            <a:avLst/>
          </a:prstGeom>
          <a:noFill/>
          <a:ln w="9525">
            <a:noFill/>
            <a:miter lim="800000"/>
            <a:headEnd/>
            <a:tailEnd/>
          </a:ln>
        </p:spPr>
        <p:txBody>
          <a:bodyPr wrap="none" lIns="91430" tIns="45716" rIns="91430" bIns="45716">
            <a:spAutoFit/>
          </a:bodyPr>
          <a:lstStyle/>
          <a:p>
            <a:r>
              <a:rPr lang="ja-JP" altLang="en-US" b="1" i="1">
                <a:solidFill>
                  <a:srgbClr val="FF0000"/>
                </a:solidFill>
              </a:rPr>
              <a:t>ブロック！</a:t>
            </a:r>
          </a:p>
        </p:txBody>
      </p:sp>
    </p:spTree>
    <p:extLst>
      <p:ext uri="{BB962C8B-B14F-4D97-AF65-F5344CB8AC3E}">
        <p14:creationId xmlns:p14="http://schemas.microsoft.com/office/powerpoint/2010/main" val="1133179697"/>
      </p:ext>
    </p:extLst>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ja-JP" altLang="en-US" dirty="0" smtClean="0"/>
              <a:t>学校では　</a:t>
            </a:r>
            <a:r>
              <a:rPr lang="ja-JP" altLang="en-US" sz="2800" dirty="0" smtClean="0"/>
              <a:t>柏市のフィルタリング</a:t>
            </a:r>
            <a:endParaRPr lang="ja-JP" altLang="en-US" dirty="0" smtClean="0"/>
          </a:p>
        </p:txBody>
      </p:sp>
      <p:sp>
        <p:nvSpPr>
          <p:cNvPr id="33796" name="Webpage"/>
          <p:cNvSpPr>
            <a:spLocks noEditPoints="1" noChangeArrowheads="1"/>
          </p:cNvSpPr>
          <p:nvPr/>
        </p:nvSpPr>
        <p:spPr bwMode="auto">
          <a:xfrm>
            <a:off x="5764832" y="1268413"/>
            <a:ext cx="1887324" cy="911321"/>
          </a:xfrm>
          <a:custGeom>
            <a:avLst/>
            <a:gdLst>
              <a:gd name="T0" fmla="*/ 9 w 21600"/>
              <a:gd name="T1" fmla="*/ 33 h 21600"/>
              <a:gd name="T2" fmla="*/ 0 w 21600"/>
              <a:gd name="T3" fmla="*/ 27 h 21600"/>
              <a:gd name="T4" fmla="*/ 38 w 21600"/>
              <a:gd name="T5" fmla="*/ 0 h 21600"/>
              <a:gd name="T6" fmla="*/ 0 w 21600"/>
              <a:gd name="T7" fmla="*/ 0 h 21600"/>
              <a:gd name="T8" fmla="*/ 19 w 21600"/>
              <a:gd name="T9" fmla="*/ 0 h 21600"/>
              <a:gd name="T10" fmla="*/ 38 w 21600"/>
              <a:gd name="T11" fmla="*/ 0 h 21600"/>
              <a:gd name="T12" fmla="*/ 38 w 21600"/>
              <a:gd name="T13" fmla="*/ 17 h 21600"/>
              <a:gd name="T14" fmla="*/ 38 w 21600"/>
              <a:gd name="T15" fmla="*/ 33 h 21600"/>
              <a:gd name="T16" fmla="*/ 19 w 21600"/>
              <a:gd name="T17" fmla="*/ 33 h 21600"/>
              <a:gd name="T18" fmla="*/ 0 w 21600"/>
              <a:gd name="T19" fmla="*/ 1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1949 w 21600"/>
              <a:gd name="T31" fmla="*/ 12823 h 21600"/>
              <a:gd name="T32" fmla="*/ 19818 w 21600"/>
              <a:gd name="T33" fmla="*/ 2076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9184" y="949"/>
                </a:moveTo>
                <a:lnTo>
                  <a:pt x="9758" y="1309"/>
                </a:lnTo>
                <a:lnTo>
                  <a:pt x="11544" y="1292"/>
                </a:lnTo>
                <a:lnTo>
                  <a:pt x="12437" y="1292"/>
                </a:lnTo>
                <a:lnTo>
                  <a:pt x="13414" y="1161"/>
                </a:lnTo>
                <a:lnTo>
                  <a:pt x="13648" y="1243"/>
                </a:lnTo>
                <a:lnTo>
                  <a:pt x="13542" y="1390"/>
                </a:lnTo>
                <a:lnTo>
                  <a:pt x="13967" y="1849"/>
                </a:lnTo>
                <a:lnTo>
                  <a:pt x="14562" y="2520"/>
                </a:lnTo>
                <a:lnTo>
                  <a:pt x="14669" y="3223"/>
                </a:lnTo>
                <a:lnTo>
                  <a:pt x="14796" y="3518"/>
                </a:lnTo>
                <a:lnTo>
                  <a:pt x="15264" y="3665"/>
                </a:lnTo>
                <a:lnTo>
                  <a:pt x="15753" y="3518"/>
                </a:lnTo>
                <a:lnTo>
                  <a:pt x="15902" y="2978"/>
                </a:lnTo>
                <a:lnTo>
                  <a:pt x="16008" y="2323"/>
                </a:lnTo>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5591" y="10620"/>
                </a:moveTo>
                <a:lnTo>
                  <a:pt x="6122" y="10996"/>
                </a:lnTo>
                <a:lnTo>
                  <a:pt x="6696" y="11340"/>
                </a:lnTo>
                <a:lnTo>
                  <a:pt x="7313" y="11618"/>
                </a:lnTo>
                <a:lnTo>
                  <a:pt x="7972" y="11863"/>
                </a:lnTo>
                <a:lnTo>
                  <a:pt x="8652" y="12060"/>
                </a:lnTo>
                <a:lnTo>
                  <a:pt x="9396" y="12190"/>
                </a:lnTo>
                <a:lnTo>
                  <a:pt x="10119" y="12272"/>
                </a:lnTo>
                <a:lnTo>
                  <a:pt x="10906" y="12305"/>
                </a:lnTo>
                <a:lnTo>
                  <a:pt x="11650" y="12272"/>
                </a:lnTo>
                <a:lnTo>
                  <a:pt x="12373" y="12190"/>
                </a:lnTo>
                <a:lnTo>
                  <a:pt x="13117" y="12060"/>
                </a:lnTo>
                <a:lnTo>
                  <a:pt x="13797" y="11863"/>
                </a:lnTo>
                <a:lnTo>
                  <a:pt x="14456" y="11618"/>
                </a:lnTo>
                <a:lnTo>
                  <a:pt x="15073" y="11340"/>
                </a:lnTo>
                <a:lnTo>
                  <a:pt x="15647" y="11029"/>
                </a:lnTo>
                <a:lnTo>
                  <a:pt x="16178" y="10652"/>
                </a:lnTo>
                <a:lnTo>
                  <a:pt x="16667" y="10243"/>
                </a:lnTo>
                <a:lnTo>
                  <a:pt x="17071" y="9801"/>
                </a:lnTo>
                <a:lnTo>
                  <a:pt x="17475" y="9327"/>
                </a:lnTo>
                <a:lnTo>
                  <a:pt x="17815" y="8820"/>
                </a:lnTo>
                <a:lnTo>
                  <a:pt x="18049" y="8296"/>
                </a:lnTo>
                <a:lnTo>
                  <a:pt x="18262" y="7723"/>
                </a:lnTo>
                <a:lnTo>
                  <a:pt x="18347" y="7134"/>
                </a:lnTo>
                <a:lnTo>
                  <a:pt x="18389" y="6561"/>
                </a:lnTo>
                <a:lnTo>
                  <a:pt x="18347" y="5956"/>
                </a:lnTo>
                <a:lnTo>
                  <a:pt x="18262" y="5400"/>
                </a:lnTo>
                <a:lnTo>
                  <a:pt x="18049" y="4827"/>
                </a:lnTo>
                <a:lnTo>
                  <a:pt x="17815" y="4303"/>
                </a:lnTo>
                <a:lnTo>
                  <a:pt x="17475" y="3796"/>
                </a:lnTo>
                <a:lnTo>
                  <a:pt x="17114" y="3321"/>
                </a:lnTo>
                <a:lnTo>
                  <a:pt x="16710" y="2880"/>
                </a:lnTo>
                <a:lnTo>
                  <a:pt x="16221" y="2470"/>
                </a:lnTo>
                <a:lnTo>
                  <a:pt x="15689" y="2094"/>
                </a:lnTo>
                <a:lnTo>
                  <a:pt x="15115" y="1750"/>
                </a:lnTo>
                <a:lnTo>
                  <a:pt x="14499" y="1472"/>
                </a:lnTo>
                <a:lnTo>
                  <a:pt x="13797" y="1227"/>
                </a:lnTo>
                <a:lnTo>
                  <a:pt x="13117" y="1030"/>
                </a:lnTo>
                <a:lnTo>
                  <a:pt x="12415" y="883"/>
                </a:lnTo>
                <a:lnTo>
                  <a:pt x="11650" y="818"/>
                </a:lnTo>
                <a:lnTo>
                  <a:pt x="10906" y="785"/>
                </a:lnTo>
                <a:lnTo>
                  <a:pt x="10119" y="818"/>
                </a:lnTo>
                <a:lnTo>
                  <a:pt x="9396" y="883"/>
                </a:lnTo>
                <a:lnTo>
                  <a:pt x="8652" y="1030"/>
                </a:lnTo>
                <a:lnTo>
                  <a:pt x="8014" y="1227"/>
                </a:lnTo>
                <a:lnTo>
                  <a:pt x="7355" y="1440"/>
                </a:lnTo>
                <a:lnTo>
                  <a:pt x="6739" y="1750"/>
                </a:lnTo>
                <a:lnTo>
                  <a:pt x="6122" y="2061"/>
                </a:lnTo>
                <a:lnTo>
                  <a:pt x="5591" y="2438"/>
                </a:lnTo>
                <a:lnTo>
                  <a:pt x="5102" y="2847"/>
                </a:lnTo>
                <a:lnTo>
                  <a:pt x="4698" y="3289"/>
                </a:lnTo>
                <a:lnTo>
                  <a:pt x="4294" y="3763"/>
                </a:lnTo>
                <a:lnTo>
                  <a:pt x="3996" y="4270"/>
                </a:lnTo>
                <a:lnTo>
                  <a:pt x="3720" y="4794"/>
                </a:lnTo>
                <a:lnTo>
                  <a:pt x="3550" y="5367"/>
                </a:lnTo>
                <a:lnTo>
                  <a:pt x="3422" y="5956"/>
                </a:lnTo>
                <a:lnTo>
                  <a:pt x="3380" y="6561"/>
                </a:lnTo>
                <a:lnTo>
                  <a:pt x="3422" y="7134"/>
                </a:lnTo>
                <a:lnTo>
                  <a:pt x="3550" y="7690"/>
                </a:lnTo>
                <a:lnTo>
                  <a:pt x="3720" y="8263"/>
                </a:lnTo>
                <a:lnTo>
                  <a:pt x="3954" y="8787"/>
                </a:lnTo>
                <a:lnTo>
                  <a:pt x="4294" y="9294"/>
                </a:lnTo>
                <a:lnTo>
                  <a:pt x="4655" y="9769"/>
                </a:lnTo>
                <a:lnTo>
                  <a:pt x="5102" y="10210"/>
                </a:lnTo>
                <a:lnTo>
                  <a:pt x="5591" y="10620"/>
                </a:lnTo>
                <a:close/>
              </a:path>
              <a:path w="21600" h="21600" extrusionOk="0">
                <a:moveTo>
                  <a:pt x="3401" y="6021"/>
                </a:moveTo>
                <a:lnTo>
                  <a:pt x="4039" y="5530"/>
                </a:lnTo>
                <a:lnTo>
                  <a:pt x="4294" y="4892"/>
                </a:lnTo>
                <a:lnTo>
                  <a:pt x="4677" y="4156"/>
                </a:lnTo>
                <a:lnTo>
                  <a:pt x="5166" y="3763"/>
                </a:lnTo>
                <a:lnTo>
                  <a:pt x="5378" y="3354"/>
                </a:lnTo>
                <a:lnTo>
                  <a:pt x="5293" y="2732"/>
                </a:lnTo>
                <a:moveTo>
                  <a:pt x="3507" y="7380"/>
                </a:moveTo>
                <a:lnTo>
                  <a:pt x="3890" y="7200"/>
                </a:lnTo>
                <a:lnTo>
                  <a:pt x="4103" y="7249"/>
                </a:lnTo>
                <a:lnTo>
                  <a:pt x="4400" y="7527"/>
                </a:lnTo>
                <a:lnTo>
                  <a:pt x="4719" y="7674"/>
                </a:lnTo>
                <a:lnTo>
                  <a:pt x="5293" y="7641"/>
                </a:lnTo>
                <a:lnTo>
                  <a:pt x="5740" y="7543"/>
                </a:lnTo>
                <a:lnTo>
                  <a:pt x="6144" y="7543"/>
                </a:lnTo>
                <a:lnTo>
                  <a:pt x="6526" y="7821"/>
                </a:lnTo>
                <a:lnTo>
                  <a:pt x="6569" y="8312"/>
                </a:lnTo>
                <a:lnTo>
                  <a:pt x="6059" y="8852"/>
                </a:lnTo>
                <a:lnTo>
                  <a:pt x="5803" y="8967"/>
                </a:lnTo>
                <a:lnTo>
                  <a:pt x="5803" y="9147"/>
                </a:lnTo>
                <a:lnTo>
                  <a:pt x="5421" y="9294"/>
                </a:lnTo>
                <a:lnTo>
                  <a:pt x="4868" y="9163"/>
                </a:lnTo>
                <a:lnTo>
                  <a:pt x="4337" y="9049"/>
                </a:lnTo>
                <a:lnTo>
                  <a:pt x="4081" y="9000"/>
                </a:lnTo>
                <a:moveTo>
                  <a:pt x="14988" y="11372"/>
                </a:moveTo>
                <a:lnTo>
                  <a:pt x="15115" y="10865"/>
                </a:lnTo>
                <a:lnTo>
                  <a:pt x="16072" y="10096"/>
                </a:lnTo>
                <a:lnTo>
                  <a:pt x="16455" y="9605"/>
                </a:lnTo>
                <a:lnTo>
                  <a:pt x="16455" y="8329"/>
                </a:lnTo>
                <a:lnTo>
                  <a:pt x="17156" y="7969"/>
                </a:lnTo>
                <a:lnTo>
                  <a:pt x="17879" y="7870"/>
                </a:lnTo>
                <a:lnTo>
                  <a:pt x="18177" y="7821"/>
                </a:lnTo>
                <a:moveTo>
                  <a:pt x="18368" y="6840"/>
                </a:moveTo>
                <a:lnTo>
                  <a:pt x="18049" y="6610"/>
                </a:lnTo>
                <a:lnTo>
                  <a:pt x="17411" y="6512"/>
                </a:lnTo>
                <a:lnTo>
                  <a:pt x="16859" y="6545"/>
                </a:lnTo>
                <a:lnTo>
                  <a:pt x="16603" y="6201"/>
                </a:lnTo>
                <a:lnTo>
                  <a:pt x="16731" y="5874"/>
                </a:lnTo>
                <a:lnTo>
                  <a:pt x="17241" y="5465"/>
                </a:lnTo>
                <a:lnTo>
                  <a:pt x="17858" y="5236"/>
                </a:lnTo>
                <a:lnTo>
                  <a:pt x="18007" y="5089"/>
                </a:lnTo>
                <a:lnTo>
                  <a:pt x="18049" y="4892"/>
                </a:lnTo>
                <a:moveTo>
                  <a:pt x="8100" y="1260"/>
                </a:moveTo>
                <a:cubicBezTo>
                  <a:pt x="8333" y="1276"/>
                  <a:pt x="8206" y="1554"/>
                  <a:pt x="8695" y="1652"/>
                </a:cubicBezTo>
                <a:cubicBezTo>
                  <a:pt x="9184" y="1750"/>
                  <a:pt x="10481" y="1685"/>
                  <a:pt x="10991" y="1881"/>
                </a:cubicBezTo>
                <a:cubicBezTo>
                  <a:pt x="11501" y="2078"/>
                  <a:pt x="11629" y="2503"/>
                  <a:pt x="11799" y="2830"/>
                </a:cubicBezTo>
                <a:cubicBezTo>
                  <a:pt x="11969" y="3158"/>
                  <a:pt x="11905" y="3910"/>
                  <a:pt x="12054" y="3894"/>
                </a:cubicBezTo>
                <a:cubicBezTo>
                  <a:pt x="12203" y="3878"/>
                  <a:pt x="12351" y="2880"/>
                  <a:pt x="12649" y="2683"/>
                </a:cubicBezTo>
                <a:cubicBezTo>
                  <a:pt x="12947" y="2487"/>
                  <a:pt x="13670" y="2536"/>
                  <a:pt x="13840" y="2683"/>
                </a:cubicBezTo>
                <a:cubicBezTo>
                  <a:pt x="14010" y="2830"/>
                  <a:pt x="13733" y="3370"/>
                  <a:pt x="13648" y="3616"/>
                </a:cubicBezTo>
                <a:cubicBezTo>
                  <a:pt x="13563" y="3861"/>
                  <a:pt x="13457" y="4058"/>
                  <a:pt x="13351" y="4156"/>
                </a:cubicBezTo>
                <a:cubicBezTo>
                  <a:pt x="13244" y="4254"/>
                  <a:pt x="13096" y="4221"/>
                  <a:pt x="12947" y="4254"/>
                </a:cubicBezTo>
                <a:cubicBezTo>
                  <a:pt x="12777" y="4303"/>
                  <a:pt x="12585" y="4369"/>
                  <a:pt x="12394" y="4401"/>
                </a:cubicBezTo>
                <a:cubicBezTo>
                  <a:pt x="12139" y="4500"/>
                  <a:pt x="12054" y="4614"/>
                  <a:pt x="11862" y="4647"/>
                </a:cubicBezTo>
                <a:cubicBezTo>
                  <a:pt x="11650" y="4761"/>
                  <a:pt x="11671" y="4680"/>
                  <a:pt x="11437" y="4778"/>
                </a:cubicBezTo>
                <a:cubicBezTo>
                  <a:pt x="11352" y="4827"/>
                  <a:pt x="11225" y="4974"/>
                  <a:pt x="11246" y="5072"/>
                </a:cubicBezTo>
                <a:cubicBezTo>
                  <a:pt x="11225" y="5154"/>
                  <a:pt x="11267" y="5220"/>
                  <a:pt x="11310" y="5269"/>
                </a:cubicBezTo>
                <a:cubicBezTo>
                  <a:pt x="11352" y="5318"/>
                  <a:pt x="11480" y="5383"/>
                  <a:pt x="11565" y="5416"/>
                </a:cubicBezTo>
                <a:cubicBezTo>
                  <a:pt x="11629" y="5400"/>
                  <a:pt x="11820" y="5465"/>
                  <a:pt x="11862" y="5432"/>
                </a:cubicBezTo>
                <a:cubicBezTo>
                  <a:pt x="11905" y="5416"/>
                  <a:pt x="11926" y="5269"/>
                  <a:pt x="11884" y="5236"/>
                </a:cubicBezTo>
                <a:cubicBezTo>
                  <a:pt x="11841" y="5203"/>
                  <a:pt x="11629" y="5269"/>
                  <a:pt x="11565" y="5220"/>
                </a:cubicBezTo>
                <a:cubicBezTo>
                  <a:pt x="11480" y="5187"/>
                  <a:pt x="11459" y="5040"/>
                  <a:pt x="11480" y="4974"/>
                </a:cubicBezTo>
                <a:cubicBezTo>
                  <a:pt x="11501" y="4909"/>
                  <a:pt x="11607" y="4860"/>
                  <a:pt x="11692" y="4843"/>
                </a:cubicBezTo>
                <a:cubicBezTo>
                  <a:pt x="11905" y="4876"/>
                  <a:pt x="11820" y="4876"/>
                  <a:pt x="12054" y="4876"/>
                </a:cubicBezTo>
                <a:cubicBezTo>
                  <a:pt x="12075" y="5040"/>
                  <a:pt x="12096" y="5269"/>
                  <a:pt x="12139" y="5416"/>
                </a:cubicBezTo>
                <a:cubicBezTo>
                  <a:pt x="12160" y="5465"/>
                  <a:pt x="12330" y="5465"/>
                  <a:pt x="12373" y="5416"/>
                </a:cubicBezTo>
                <a:cubicBezTo>
                  <a:pt x="12415" y="5367"/>
                  <a:pt x="12330" y="4974"/>
                  <a:pt x="12394" y="4892"/>
                </a:cubicBezTo>
                <a:cubicBezTo>
                  <a:pt x="12458" y="4810"/>
                  <a:pt x="12692" y="4925"/>
                  <a:pt x="12755" y="4892"/>
                </a:cubicBezTo>
                <a:cubicBezTo>
                  <a:pt x="12798" y="4860"/>
                  <a:pt x="12840" y="4761"/>
                  <a:pt x="12755" y="4729"/>
                </a:cubicBezTo>
                <a:cubicBezTo>
                  <a:pt x="12670" y="4696"/>
                  <a:pt x="12118" y="4745"/>
                  <a:pt x="12203" y="4696"/>
                </a:cubicBezTo>
                <a:cubicBezTo>
                  <a:pt x="12543" y="4549"/>
                  <a:pt x="12819" y="4434"/>
                  <a:pt x="13266" y="4401"/>
                </a:cubicBezTo>
                <a:cubicBezTo>
                  <a:pt x="13436" y="4385"/>
                  <a:pt x="13585" y="4500"/>
                  <a:pt x="13776" y="4532"/>
                </a:cubicBezTo>
                <a:cubicBezTo>
                  <a:pt x="13967" y="4630"/>
                  <a:pt x="13861" y="4843"/>
                  <a:pt x="13712" y="4925"/>
                </a:cubicBezTo>
                <a:cubicBezTo>
                  <a:pt x="13648" y="5023"/>
                  <a:pt x="13521" y="5121"/>
                  <a:pt x="13414" y="5187"/>
                </a:cubicBezTo>
                <a:cubicBezTo>
                  <a:pt x="13351" y="5285"/>
                  <a:pt x="13287" y="5334"/>
                  <a:pt x="13159" y="5383"/>
                </a:cubicBezTo>
                <a:cubicBezTo>
                  <a:pt x="13117" y="5563"/>
                  <a:pt x="12862" y="5743"/>
                  <a:pt x="12649" y="5809"/>
                </a:cubicBezTo>
                <a:cubicBezTo>
                  <a:pt x="12543" y="5907"/>
                  <a:pt x="12437" y="5940"/>
                  <a:pt x="12309" y="6005"/>
                </a:cubicBezTo>
                <a:cubicBezTo>
                  <a:pt x="12245" y="6120"/>
                  <a:pt x="12139" y="6185"/>
                  <a:pt x="12075" y="6300"/>
                </a:cubicBezTo>
                <a:cubicBezTo>
                  <a:pt x="12118" y="6561"/>
                  <a:pt x="12075" y="6643"/>
                  <a:pt x="12373" y="6741"/>
                </a:cubicBezTo>
                <a:cubicBezTo>
                  <a:pt x="12500" y="6840"/>
                  <a:pt x="12522" y="6970"/>
                  <a:pt x="12330" y="7036"/>
                </a:cubicBezTo>
                <a:cubicBezTo>
                  <a:pt x="12011" y="6987"/>
                  <a:pt x="12033" y="6823"/>
                  <a:pt x="11799" y="6692"/>
                </a:cubicBezTo>
                <a:cubicBezTo>
                  <a:pt x="11714" y="6529"/>
                  <a:pt x="11459" y="6430"/>
                  <a:pt x="11246" y="6398"/>
                </a:cubicBezTo>
                <a:cubicBezTo>
                  <a:pt x="11076" y="6332"/>
                  <a:pt x="11182" y="6365"/>
                  <a:pt x="10906" y="6365"/>
                </a:cubicBezTo>
                <a:cubicBezTo>
                  <a:pt x="10608" y="6512"/>
                  <a:pt x="10544" y="7347"/>
                  <a:pt x="11246" y="7478"/>
                </a:cubicBezTo>
                <a:cubicBezTo>
                  <a:pt x="12394" y="7429"/>
                  <a:pt x="13329" y="7772"/>
                  <a:pt x="13733" y="7985"/>
                </a:cubicBezTo>
                <a:cubicBezTo>
                  <a:pt x="13840" y="8410"/>
                  <a:pt x="13329" y="8901"/>
                  <a:pt x="12500" y="9343"/>
                </a:cubicBezTo>
                <a:cubicBezTo>
                  <a:pt x="11629" y="9736"/>
                  <a:pt x="11480" y="10194"/>
                  <a:pt x="11246" y="10980"/>
                </a:cubicBezTo>
                <a:cubicBezTo>
                  <a:pt x="10991" y="11372"/>
                  <a:pt x="10481" y="10930"/>
                  <a:pt x="10289" y="10096"/>
                </a:cubicBezTo>
                <a:cubicBezTo>
                  <a:pt x="10140" y="9196"/>
                  <a:pt x="9907" y="8165"/>
                  <a:pt x="10459" y="7576"/>
                </a:cubicBezTo>
                <a:cubicBezTo>
                  <a:pt x="9375" y="6790"/>
                  <a:pt x="9269" y="6070"/>
                  <a:pt x="9056" y="6218"/>
                </a:cubicBezTo>
                <a:cubicBezTo>
                  <a:pt x="9205" y="6987"/>
                  <a:pt x="8929" y="6660"/>
                  <a:pt x="8737" y="6021"/>
                </a:cubicBezTo>
                <a:cubicBezTo>
                  <a:pt x="8822" y="5023"/>
                  <a:pt x="8610" y="4385"/>
                  <a:pt x="8440" y="3550"/>
                </a:cubicBezTo>
                <a:lnTo>
                  <a:pt x="7844" y="2290"/>
                </a:lnTo>
                <a:lnTo>
                  <a:pt x="6654" y="1849"/>
                </a:lnTo>
              </a:path>
            </a:pathLst>
          </a:custGeom>
          <a:solidFill>
            <a:srgbClr val="D8EBB3"/>
          </a:solidFill>
          <a:ln w="9525">
            <a:solidFill>
              <a:srgbClr val="000000"/>
            </a:solidFill>
            <a:miter lim="800000"/>
            <a:headEnd/>
            <a:tailEnd/>
          </a:ln>
        </p:spPr>
        <p:txBody>
          <a:bodyPr lIns="91430" tIns="45716" rIns="91430" bIns="45716"/>
          <a:lstStyle/>
          <a:p>
            <a:r>
              <a:rPr lang="en-US" altLang="ja-JP" sz="2000" b="1"/>
              <a:t>Internet</a:t>
            </a:r>
          </a:p>
        </p:txBody>
      </p:sp>
      <p:sp>
        <p:nvSpPr>
          <p:cNvPr id="33797" name="modem"/>
          <p:cNvSpPr>
            <a:spLocks noEditPoints="1" noChangeArrowheads="1"/>
          </p:cNvSpPr>
          <p:nvPr/>
        </p:nvSpPr>
        <p:spPr bwMode="auto">
          <a:xfrm>
            <a:off x="966585" y="1984374"/>
            <a:ext cx="1789740" cy="195360"/>
          </a:xfrm>
          <a:custGeom>
            <a:avLst/>
            <a:gdLst>
              <a:gd name="T0" fmla="*/ 0 w 21600"/>
              <a:gd name="T1" fmla="*/ 0 h 21600"/>
              <a:gd name="T2" fmla="*/ 5 w 21600"/>
              <a:gd name="T3" fmla="*/ 0 h 21600"/>
              <a:gd name="T4" fmla="*/ 30 w 21600"/>
              <a:gd name="T5" fmla="*/ 0 h 21600"/>
              <a:gd name="T6" fmla="*/ 34 w 21600"/>
              <a:gd name="T7" fmla="*/ 0 h 21600"/>
              <a:gd name="T8" fmla="*/ 34 w 21600"/>
              <a:gd name="T9" fmla="*/ 2 h 21600"/>
              <a:gd name="T10" fmla="*/ 0 w 21600"/>
              <a:gd name="T11" fmla="*/ 2 h 21600"/>
              <a:gd name="T12" fmla="*/ 17 w 21600"/>
              <a:gd name="T13" fmla="*/ 0 h 21600"/>
              <a:gd name="T14" fmla="*/ 17 w 21600"/>
              <a:gd name="T15" fmla="*/ 2 h 21600"/>
              <a:gd name="T16" fmla="*/ 0 w 21600"/>
              <a:gd name="T17" fmla="*/ 1 h 21600"/>
              <a:gd name="T18" fmla="*/ 34 w 21600"/>
              <a:gd name="T19" fmla="*/ 1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01 w 21600"/>
              <a:gd name="T31" fmla="*/ 22431 h 21600"/>
              <a:gd name="T32" fmla="*/ 21199 w 21600"/>
              <a:gd name="T33" fmla="*/ 3002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5152"/>
                </a:moveTo>
                <a:lnTo>
                  <a:pt x="2941" y="0"/>
                </a:lnTo>
                <a:lnTo>
                  <a:pt x="18625" y="0"/>
                </a:lnTo>
                <a:lnTo>
                  <a:pt x="21600" y="5152"/>
                </a:lnTo>
                <a:lnTo>
                  <a:pt x="21600" y="21600"/>
                </a:lnTo>
                <a:lnTo>
                  <a:pt x="0" y="21600"/>
                </a:lnTo>
                <a:lnTo>
                  <a:pt x="0" y="5152"/>
                </a:lnTo>
                <a:close/>
              </a:path>
              <a:path w="21600" h="21600" extrusionOk="0">
                <a:moveTo>
                  <a:pt x="0" y="5251"/>
                </a:moveTo>
                <a:lnTo>
                  <a:pt x="21600" y="5251"/>
                </a:lnTo>
                <a:moveTo>
                  <a:pt x="1961" y="11791"/>
                </a:moveTo>
                <a:lnTo>
                  <a:pt x="1961" y="14268"/>
                </a:lnTo>
                <a:lnTo>
                  <a:pt x="2806" y="14268"/>
                </a:lnTo>
                <a:lnTo>
                  <a:pt x="2806" y="11791"/>
                </a:lnTo>
                <a:lnTo>
                  <a:pt x="1961" y="11791"/>
                </a:lnTo>
                <a:close/>
              </a:path>
              <a:path w="21600" h="21600" extrusionOk="0">
                <a:moveTo>
                  <a:pt x="3685" y="11791"/>
                </a:moveTo>
                <a:lnTo>
                  <a:pt x="3685" y="14268"/>
                </a:lnTo>
                <a:lnTo>
                  <a:pt x="4530" y="14268"/>
                </a:lnTo>
                <a:lnTo>
                  <a:pt x="4530" y="11791"/>
                </a:lnTo>
                <a:lnTo>
                  <a:pt x="3685" y="11791"/>
                </a:lnTo>
                <a:close/>
              </a:path>
              <a:path w="21600" h="21600" extrusionOk="0">
                <a:moveTo>
                  <a:pt x="5408" y="11791"/>
                </a:moveTo>
                <a:lnTo>
                  <a:pt x="5408" y="14268"/>
                </a:lnTo>
                <a:lnTo>
                  <a:pt x="6254" y="14268"/>
                </a:lnTo>
                <a:lnTo>
                  <a:pt x="6254" y="11791"/>
                </a:lnTo>
                <a:lnTo>
                  <a:pt x="5408" y="11791"/>
                </a:lnTo>
                <a:close/>
              </a:path>
              <a:path w="21600" h="21600" extrusionOk="0">
                <a:moveTo>
                  <a:pt x="7132" y="11791"/>
                </a:moveTo>
                <a:lnTo>
                  <a:pt x="7132" y="14268"/>
                </a:lnTo>
                <a:lnTo>
                  <a:pt x="7977" y="14268"/>
                </a:lnTo>
                <a:lnTo>
                  <a:pt x="7977" y="11791"/>
                </a:lnTo>
                <a:lnTo>
                  <a:pt x="7132" y="11791"/>
                </a:lnTo>
                <a:close/>
              </a:path>
            </a:pathLst>
          </a:custGeom>
          <a:solidFill>
            <a:srgbClr val="C0C0C0"/>
          </a:solidFill>
          <a:ln w="9525">
            <a:solidFill>
              <a:srgbClr val="000000"/>
            </a:solidFill>
            <a:miter lim="800000"/>
            <a:headEnd/>
            <a:tailEnd/>
          </a:ln>
        </p:spPr>
        <p:txBody>
          <a:bodyPr lIns="91430" tIns="45716" rIns="91430" bIns="45716"/>
          <a:lstStyle/>
          <a:p>
            <a:endParaRPr lang="en-US" altLang="ja-JP" b="1" dirty="0"/>
          </a:p>
        </p:txBody>
      </p:sp>
      <p:sp>
        <p:nvSpPr>
          <p:cNvPr id="33798" name="modem"/>
          <p:cNvSpPr>
            <a:spLocks noEditPoints="1" noChangeArrowheads="1"/>
          </p:cNvSpPr>
          <p:nvPr/>
        </p:nvSpPr>
        <p:spPr bwMode="auto">
          <a:xfrm>
            <a:off x="871077" y="2520003"/>
            <a:ext cx="1507368" cy="195360"/>
          </a:xfrm>
          <a:custGeom>
            <a:avLst/>
            <a:gdLst>
              <a:gd name="T0" fmla="*/ 0 w 21600"/>
              <a:gd name="T1" fmla="*/ 0 h 21600"/>
              <a:gd name="T2" fmla="*/ 3 w 21600"/>
              <a:gd name="T3" fmla="*/ 0 h 21600"/>
              <a:gd name="T4" fmla="*/ 21 w 21600"/>
              <a:gd name="T5" fmla="*/ 0 h 21600"/>
              <a:gd name="T6" fmla="*/ 24 w 21600"/>
              <a:gd name="T7" fmla="*/ 0 h 21600"/>
              <a:gd name="T8" fmla="*/ 24 w 21600"/>
              <a:gd name="T9" fmla="*/ 2 h 21600"/>
              <a:gd name="T10" fmla="*/ 0 w 21600"/>
              <a:gd name="T11" fmla="*/ 2 h 21600"/>
              <a:gd name="T12" fmla="*/ 12 w 21600"/>
              <a:gd name="T13" fmla="*/ 0 h 21600"/>
              <a:gd name="T14" fmla="*/ 12 w 21600"/>
              <a:gd name="T15" fmla="*/ 2 h 21600"/>
              <a:gd name="T16" fmla="*/ 0 w 21600"/>
              <a:gd name="T17" fmla="*/ 1 h 21600"/>
              <a:gd name="T18" fmla="*/ 24 w 21600"/>
              <a:gd name="T19" fmla="*/ 1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87 w 21600"/>
              <a:gd name="T31" fmla="*/ 22431 h 21600"/>
              <a:gd name="T32" fmla="*/ 21213 w 21600"/>
              <a:gd name="T33" fmla="*/ 3002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5152"/>
                </a:moveTo>
                <a:lnTo>
                  <a:pt x="2941" y="0"/>
                </a:lnTo>
                <a:lnTo>
                  <a:pt x="18625" y="0"/>
                </a:lnTo>
                <a:lnTo>
                  <a:pt x="21600" y="5152"/>
                </a:lnTo>
                <a:lnTo>
                  <a:pt x="21600" y="21600"/>
                </a:lnTo>
                <a:lnTo>
                  <a:pt x="0" y="21600"/>
                </a:lnTo>
                <a:lnTo>
                  <a:pt x="0" y="5152"/>
                </a:lnTo>
                <a:close/>
              </a:path>
              <a:path w="21600" h="21600" extrusionOk="0">
                <a:moveTo>
                  <a:pt x="0" y="5251"/>
                </a:moveTo>
                <a:lnTo>
                  <a:pt x="21600" y="5251"/>
                </a:lnTo>
                <a:moveTo>
                  <a:pt x="1961" y="11791"/>
                </a:moveTo>
                <a:lnTo>
                  <a:pt x="1961" y="14268"/>
                </a:lnTo>
                <a:lnTo>
                  <a:pt x="2806" y="14268"/>
                </a:lnTo>
                <a:lnTo>
                  <a:pt x="2806" y="11791"/>
                </a:lnTo>
                <a:lnTo>
                  <a:pt x="1961" y="11791"/>
                </a:lnTo>
                <a:close/>
              </a:path>
              <a:path w="21600" h="21600" extrusionOk="0">
                <a:moveTo>
                  <a:pt x="3685" y="11791"/>
                </a:moveTo>
                <a:lnTo>
                  <a:pt x="3685" y="14268"/>
                </a:lnTo>
                <a:lnTo>
                  <a:pt x="4530" y="14268"/>
                </a:lnTo>
                <a:lnTo>
                  <a:pt x="4530" y="11791"/>
                </a:lnTo>
                <a:lnTo>
                  <a:pt x="3685" y="11791"/>
                </a:lnTo>
                <a:close/>
              </a:path>
              <a:path w="21600" h="21600" extrusionOk="0">
                <a:moveTo>
                  <a:pt x="5408" y="11791"/>
                </a:moveTo>
                <a:lnTo>
                  <a:pt x="5408" y="14268"/>
                </a:lnTo>
                <a:lnTo>
                  <a:pt x="6254" y="14268"/>
                </a:lnTo>
                <a:lnTo>
                  <a:pt x="6254" y="11791"/>
                </a:lnTo>
                <a:lnTo>
                  <a:pt x="5408" y="11791"/>
                </a:lnTo>
                <a:close/>
              </a:path>
              <a:path w="21600" h="21600" extrusionOk="0">
                <a:moveTo>
                  <a:pt x="7132" y="11791"/>
                </a:moveTo>
                <a:lnTo>
                  <a:pt x="7132" y="14268"/>
                </a:lnTo>
                <a:lnTo>
                  <a:pt x="7977" y="14268"/>
                </a:lnTo>
                <a:lnTo>
                  <a:pt x="7977" y="11791"/>
                </a:lnTo>
                <a:lnTo>
                  <a:pt x="7132" y="11791"/>
                </a:lnTo>
                <a:close/>
              </a:path>
            </a:pathLst>
          </a:custGeom>
          <a:solidFill>
            <a:srgbClr val="C0C0C0"/>
          </a:solidFill>
          <a:ln w="9525">
            <a:solidFill>
              <a:srgbClr val="000000"/>
            </a:solidFill>
            <a:miter lim="800000"/>
            <a:headEnd/>
            <a:tailEnd/>
          </a:ln>
        </p:spPr>
        <p:txBody>
          <a:bodyPr lIns="91430" tIns="45716" rIns="91430" bIns="45716"/>
          <a:lstStyle/>
          <a:p>
            <a:endParaRPr lang="en-US" altLang="ja-JP" b="1" dirty="0"/>
          </a:p>
        </p:txBody>
      </p:sp>
      <p:sp>
        <p:nvSpPr>
          <p:cNvPr id="33799" name="laptop"/>
          <p:cNvSpPr>
            <a:spLocks noEditPoints="1" noChangeArrowheads="1"/>
          </p:cNvSpPr>
          <p:nvPr/>
        </p:nvSpPr>
        <p:spPr bwMode="auto">
          <a:xfrm>
            <a:off x="5486612" y="5344131"/>
            <a:ext cx="2354484" cy="681612"/>
          </a:xfrm>
          <a:custGeom>
            <a:avLst/>
            <a:gdLst>
              <a:gd name="T0" fmla="*/ 9 w 21600"/>
              <a:gd name="T1" fmla="*/ 0 h 21600"/>
              <a:gd name="T2" fmla="*/ 9 w 21600"/>
              <a:gd name="T3" fmla="*/ 6 h 21600"/>
              <a:gd name="T4" fmla="*/ 51 w 21600"/>
              <a:gd name="T5" fmla="*/ 0 h 21600"/>
              <a:gd name="T6" fmla="*/ 51 w 21600"/>
              <a:gd name="T7" fmla="*/ 6 h 21600"/>
              <a:gd name="T8" fmla="*/ 30 w 21600"/>
              <a:gd name="T9" fmla="*/ 0 h 21600"/>
              <a:gd name="T10" fmla="*/ 30 w 21600"/>
              <a:gd name="T11" fmla="*/ 19 h 21600"/>
              <a:gd name="T12" fmla="*/ 0 w 21600"/>
              <a:gd name="T13" fmla="*/ 19 h 21600"/>
              <a:gd name="T14" fmla="*/ 60 w 21600"/>
              <a:gd name="T15" fmla="*/ 19 h 21600"/>
              <a:gd name="T16" fmla="*/ 0 60000 65536"/>
              <a:gd name="T17" fmla="*/ 0 60000 65536"/>
              <a:gd name="T18" fmla="*/ 0 60000 65536"/>
              <a:gd name="T19" fmla="*/ 0 60000 65536"/>
              <a:gd name="T20" fmla="*/ 0 60000 65536"/>
              <a:gd name="T21" fmla="*/ 0 60000 65536"/>
              <a:gd name="T22" fmla="*/ 0 60000 65536"/>
              <a:gd name="T23" fmla="*/ 0 60000 65536"/>
              <a:gd name="T24" fmla="*/ 4438 w 21600"/>
              <a:gd name="T25" fmla="*/ 1871 h 21600"/>
              <a:gd name="T26" fmla="*/ 17314 w 21600"/>
              <a:gd name="T27" fmla="*/ 123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FF99"/>
          </a:solidFill>
          <a:ln w="9525">
            <a:solidFill>
              <a:srgbClr val="000000"/>
            </a:solidFill>
            <a:miter lim="800000"/>
            <a:headEnd/>
            <a:tailEnd/>
          </a:ln>
        </p:spPr>
        <p:txBody>
          <a:bodyPr lIns="91430" tIns="45716" rIns="91430" bIns="45716"/>
          <a:lstStyle/>
          <a:p>
            <a:r>
              <a:rPr lang="ja-JP" altLang="en-US" b="1"/>
              <a:t>職員系</a:t>
            </a:r>
          </a:p>
        </p:txBody>
      </p:sp>
      <p:sp>
        <p:nvSpPr>
          <p:cNvPr id="33800" name="computr2"/>
          <p:cNvSpPr>
            <a:spLocks noEditPoints="1" noChangeArrowheads="1"/>
          </p:cNvSpPr>
          <p:nvPr/>
        </p:nvSpPr>
        <p:spPr bwMode="auto">
          <a:xfrm>
            <a:off x="871077" y="5295828"/>
            <a:ext cx="2732364" cy="758897"/>
          </a:xfrm>
          <a:custGeom>
            <a:avLst/>
            <a:gdLst>
              <a:gd name="T0" fmla="*/ 40 w 21600"/>
              <a:gd name="T1" fmla="*/ 0 h 21600"/>
              <a:gd name="T2" fmla="*/ 40 w 21600"/>
              <a:gd name="T3" fmla="*/ 23 h 21600"/>
              <a:gd name="T4" fmla="*/ 64 w 21600"/>
              <a:gd name="T5" fmla="*/ 0 h 21600"/>
              <a:gd name="T6" fmla="*/ 16 w 21600"/>
              <a:gd name="T7" fmla="*/ 0 h 21600"/>
              <a:gd name="T8" fmla="*/ 16 w 21600"/>
              <a:gd name="T9" fmla="*/ 12 h 21600"/>
              <a:gd name="T10" fmla="*/ 64 w 21600"/>
              <a:gd name="T11" fmla="*/ 12 h 21600"/>
              <a:gd name="T12" fmla="*/ 16 w 21600"/>
              <a:gd name="T13" fmla="*/ 6 h 21600"/>
              <a:gd name="T14" fmla="*/ 64 w 21600"/>
              <a:gd name="T15" fmla="*/ 6 h 21600"/>
              <a:gd name="T16" fmla="*/ 70 w 21600"/>
              <a:gd name="T17" fmla="*/ 17 h 21600"/>
              <a:gd name="T18" fmla="*/ 10 w 21600"/>
              <a:gd name="T19" fmla="*/ 1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88 w 21600"/>
              <a:gd name="T31" fmla="*/ 1925 h 21600"/>
              <a:gd name="T32" fmla="*/ 15560 w 21600"/>
              <a:gd name="T33" fmla="*/ 974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CC"/>
          </a:solidFill>
          <a:ln w="9525">
            <a:solidFill>
              <a:srgbClr val="000000"/>
            </a:solidFill>
            <a:miter lim="800000"/>
            <a:headEnd/>
            <a:tailEnd/>
          </a:ln>
        </p:spPr>
        <p:txBody>
          <a:bodyPr lIns="91430" tIns="45716" rIns="91430" bIns="45716"/>
          <a:lstStyle/>
          <a:p>
            <a:r>
              <a:rPr lang="ja-JP" altLang="en-US" b="1"/>
              <a:t>教室系</a:t>
            </a:r>
          </a:p>
        </p:txBody>
      </p:sp>
      <p:sp>
        <p:nvSpPr>
          <p:cNvPr id="33803" name="modem"/>
          <p:cNvSpPr>
            <a:spLocks noEditPoints="1" noChangeArrowheads="1"/>
          </p:cNvSpPr>
          <p:nvPr/>
        </p:nvSpPr>
        <p:spPr bwMode="auto">
          <a:xfrm>
            <a:off x="684213" y="4078587"/>
            <a:ext cx="1507368" cy="243663"/>
          </a:xfrm>
          <a:custGeom>
            <a:avLst/>
            <a:gdLst>
              <a:gd name="T0" fmla="*/ 0 w 21600"/>
              <a:gd name="T1" fmla="*/ 1 h 21600"/>
              <a:gd name="T2" fmla="*/ 3 w 21600"/>
              <a:gd name="T3" fmla="*/ 0 h 21600"/>
              <a:gd name="T4" fmla="*/ 21 w 21600"/>
              <a:gd name="T5" fmla="*/ 0 h 21600"/>
              <a:gd name="T6" fmla="*/ 24 w 21600"/>
              <a:gd name="T7" fmla="*/ 1 h 21600"/>
              <a:gd name="T8" fmla="*/ 24 w 21600"/>
              <a:gd name="T9" fmla="*/ 2 h 21600"/>
              <a:gd name="T10" fmla="*/ 0 w 21600"/>
              <a:gd name="T11" fmla="*/ 2 h 21600"/>
              <a:gd name="T12" fmla="*/ 12 w 21600"/>
              <a:gd name="T13" fmla="*/ 0 h 21600"/>
              <a:gd name="T14" fmla="*/ 12 w 21600"/>
              <a:gd name="T15" fmla="*/ 2 h 21600"/>
              <a:gd name="T16" fmla="*/ 0 w 21600"/>
              <a:gd name="T17" fmla="*/ 1 h 21600"/>
              <a:gd name="T18" fmla="*/ 24 w 21600"/>
              <a:gd name="T19" fmla="*/ 1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87 w 21600"/>
              <a:gd name="T31" fmla="*/ 22361 h 21600"/>
              <a:gd name="T32" fmla="*/ 21213 w 21600"/>
              <a:gd name="T33" fmla="*/ 29974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5152"/>
                </a:moveTo>
                <a:lnTo>
                  <a:pt x="2941" y="0"/>
                </a:lnTo>
                <a:lnTo>
                  <a:pt x="18625" y="0"/>
                </a:lnTo>
                <a:lnTo>
                  <a:pt x="21600" y="5152"/>
                </a:lnTo>
                <a:lnTo>
                  <a:pt x="21600" y="21600"/>
                </a:lnTo>
                <a:lnTo>
                  <a:pt x="0" y="21600"/>
                </a:lnTo>
                <a:lnTo>
                  <a:pt x="0" y="5152"/>
                </a:lnTo>
                <a:close/>
              </a:path>
              <a:path w="21600" h="21600" extrusionOk="0">
                <a:moveTo>
                  <a:pt x="0" y="5251"/>
                </a:moveTo>
                <a:lnTo>
                  <a:pt x="21600" y="5251"/>
                </a:lnTo>
                <a:moveTo>
                  <a:pt x="1961" y="11791"/>
                </a:moveTo>
                <a:lnTo>
                  <a:pt x="1961" y="14268"/>
                </a:lnTo>
                <a:lnTo>
                  <a:pt x="2806" y="14268"/>
                </a:lnTo>
                <a:lnTo>
                  <a:pt x="2806" y="11791"/>
                </a:lnTo>
                <a:lnTo>
                  <a:pt x="1961" y="11791"/>
                </a:lnTo>
                <a:close/>
              </a:path>
              <a:path w="21600" h="21600" extrusionOk="0">
                <a:moveTo>
                  <a:pt x="3685" y="11791"/>
                </a:moveTo>
                <a:lnTo>
                  <a:pt x="3685" y="14268"/>
                </a:lnTo>
                <a:lnTo>
                  <a:pt x="4530" y="14268"/>
                </a:lnTo>
                <a:lnTo>
                  <a:pt x="4530" y="11791"/>
                </a:lnTo>
                <a:lnTo>
                  <a:pt x="3685" y="11791"/>
                </a:lnTo>
                <a:close/>
              </a:path>
              <a:path w="21600" h="21600" extrusionOk="0">
                <a:moveTo>
                  <a:pt x="5408" y="11791"/>
                </a:moveTo>
                <a:lnTo>
                  <a:pt x="5408" y="14268"/>
                </a:lnTo>
                <a:lnTo>
                  <a:pt x="6254" y="14268"/>
                </a:lnTo>
                <a:lnTo>
                  <a:pt x="6254" y="11791"/>
                </a:lnTo>
                <a:lnTo>
                  <a:pt x="5408" y="11791"/>
                </a:lnTo>
                <a:close/>
              </a:path>
              <a:path w="21600" h="21600" extrusionOk="0">
                <a:moveTo>
                  <a:pt x="7132" y="11791"/>
                </a:moveTo>
                <a:lnTo>
                  <a:pt x="7132" y="14268"/>
                </a:lnTo>
                <a:lnTo>
                  <a:pt x="7977" y="14268"/>
                </a:lnTo>
                <a:lnTo>
                  <a:pt x="7977" y="11791"/>
                </a:lnTo>
                <a:lnTo>
                  <a:pt x="7132" y="11791"/>
                </a:lnTo>
                <a:close/>
              </a:path>
            </a:pathLst>
          </a:custGeom>
          <a:solidFill>
            <a:srgbClr val="FFFF66"/>
          </a:solidFill>
          <a:ln w="9525">
            <a:solidFill>
              <a:srgbClr val="000000"/>
            </a:solidFill>
            <a:miter lim="800000"/>
            <a:headEnd/>
            <a:tailEnd/>
          </a:ln>
        </p:spPr>
        <p:txBody>
          <a:bodyPr lIns="91430" tIns="45716" rIns="91430" bIns="45716"/>
          <a:lstStyle/>
          <a:p>
            <a:r>
              <a:rPr lang="ja-JP" altLang="en-US" b="1"/>
              <a:t>校内</a:t>
            </a:r>
            <a:r>
              <a:rPr lang="en-US" altLang="ja-JP" b="1"/>
              <a:t>Proxy</a:t>
            </a:r>
          </a:p>
        </p:txBody>
      </p:sp>
      <p:sp>
        <p:nvSpPr>
          <p:cNvPr id="33804" name="Line 12"/>
          <p:cNvSpPr>
            <a:spLocks noChangeShapeType="1"/>
          </p:cNvSpPr>
          <p:nvPr/>
        </p:nvSpPr>
        <p:spPr bwMode="auto">
          <a:xfrm flipH="1" flipV="1">
            <a:off x="1342389" y="4711896"/>
            <a:ext cx="377880" cy="437949"/>
          </a:xfrm>
          <a:prstGeom prst="line">
            <a:avLst/>
          </a:prstGeom>
          <a:noFill/>
          <a:ln w="38100">
            <a:solidFill>
              <a:schemeClr val="accent2"/>
            </a:solidFill>
            <a:round/>
            <a:headEnd type="triangle" w="med" len="med"/>
            <a:tailEnd type="triangle" w="med" len="med"/>
          </a:ln>
        </p:spPr>
        <p:txBody>
          <a:bodyPr/>
          <a:lstStyle/>
          <a:p>
            <a:endParaRPr lang="ja-JP" altLang="en-US"/>
          </a:p>
        </p:txBody>
      </p:sp>
      <p:sp>
        <p:nvSpPr>
          <p:cNvPr id="33806" name="Line 14"/>
          <p:cNvSpPr>
            <a:spLocks noChangeShapeType="1"/>
          </p:cNvSpPr>
          <p:nvPr/>
        </p:nvSpPr>
        <p:spPr bwMode="auto">
          <a:xfrm flipH="1" flipV="1">
            <a:off x="2331729" y="2715363"/>
            <a:ext cx="3343823" cy="2531088"/>
          </a:xfrm>
          <a:prstGeom prst="line">
            <a:avLst/>
          </a:prstGeom>
          <a:noFill/>
          <a:ln w="38100">
            <a:solidFill>
              <a:srgbClr val="FF7C80"/>
            </a:solidFill>
            <a:round/>
            <a:headEnd type="triangle" w="med" len="med"/>
            <a:tailEnd type="triangle" w="med" len="med"/>
          </a:ln>
        </p:spPr>
        <p:txBody>
          <a:bodyPr/>
          <a:lstStyle/>
          <a:p>
            <a:endParaRPr lang="ja-JP" altLang="en-US"/>
          </a:p>
        </p:txBody>
      </p:sp>
      <p:sp>
        <p:nvSpPr>
          <p:cNvPr id="33807" name="Line 15"/>
          <p:cNvSpPr>
            <a:spLocks noChangeShapeType="1"/>
          </p:cNvSpPr>
          <p:nvPr/>
        </p:nvSpPr>
        <p:spPr bwMode="auto">
          <a:xfrm flipH="1" flipV="1">
            <a:off x="2002641" y="4564839"/>
            <a:ext cx="3483972" cy="876972"/>
          </a:xfrm>
          <a:prstGeom prst="line">
            <a:avLst/>
          </a:prstGeom>
          <a:noFill/>
          <a:ln w="38100">
            <a:solidFill>
              <a:schemeClr val="accent2"/>
            </a:solidFill>
            <a:prstDash val="dash"/>
            <a:round/>
            <a:headEnd type="triangle" w="med" len="med"/>
            <a:tailEnd type="triangle" w="med" len="med"/>
          </a:ln>
        </p:spPr>
        <p:txBody>
          <a:bodyPr/>
          <a:lstStyle/>
          <a:p>
            <a:endParaRPr lang="ja-JP" altLang="en-US"/>
          </a:p>
        </p:txBody>
      </p:sp>
      <p:sp>
        <p:nvSpPr>
          <p:cNvPr id="33809" name="Line 17"/>
          <p:cNvSpPr>
            <a:spLocks noChangeShapeType="1"/>
          </p:cNvSpPr>
          <p:nvPr/>
        </p:nvSpPr>
        <p:spPr bwMode="auto">
          <a:xfrm flipV="1">
            <a:off x="1060017" y="2959026"/>
            <a:ext cx="282372" cy="1070185"/>
          </a:xfrm>
          <a:prstGeom prst="line">
            <a:avLst/>
          </a:prstGeom>
          <a:noFill/>
          <a:ln w="38100">
            <a:solidFill>
              <a:schemeClr val="accent2"/>
            </a:solidFill>
            <a:round/>
            <a:headEnd type="triangle" w="med" len="med"/>
            <a:tailEnd type="triangle" w="med" len="med"/>
          </a:ln>
        </p:spPr>
        <p:txBody>
          <a:bodyPr/>
          <a:lstStyle/>
          <a:p>
            <a:endParaRPr lang="ja-JP" altLang="en-US"/>
          </a:p>
        </p:txBody>
      </p:sp>
      <p:sp>
        <p:nvSpPr>
          <p:cNvPr id="33812" name="Line 20"/>
          <p:cNvSpPr>
            <a:spLocks noChangeShapeType="1"/>
          </p:cNvSpPr>
          <p:nvPr/>
        </p:nvSpPr>
        <p:spPr bwMode="auto">
          <a:xfrm flipV="1">
            <a:off x="1437897" y="2179734"/>
            <a:ext cx="282372" cy="340269"/>
          </a:xfrm>
          <a:prstGeom prst="line">
            <a:avLst/>
          </a:prstGeom>
          <a:noFill/>
          <a:ln w="57150">
            <a:solidFill>
              <a:srgbClr val="990033"/>
            </a:solidFill>
            <a:round/>
            <a:headEnd type="triangle" w="med" len="med"/>
            <a:tailEnd type="triangle" w="med" len="med"/>
          </a:ln>
        </p:spPr>
        <p:txBody>
          <a:bodyPr/>
          <a:lstStyle/>
          <a:p>
            <a:endParaRPr lang="ja-JP" altLang="en-US"/>
          </a:p>
        </p:txBody>
      </p:sp>
      <p:sp>
        <p:nvSpPr>
          <p:cNvPr id="33813" name="AutoShape 21"/>
          <p:cNvSpPr>
            <a:spLocks noChangeArrowheads="1"/>
          </p:cNvSpPr>
          <p:nvPr/>
        </p:nvSpPr>
        <p:spPr bwMode="auto">
          <a:xfrm rot="20586344">
            <a:off x="1624761" y="1302762"/>
            <a:ext cx="4237656" cy="633309"/>
          </a:xfrm>
          <a:custGeom>
            <a:avLst/>
            <a:gdLst>
              <a:gd name="T0" fmla="*/ 99 w 21600"/>
              <a:gd name="T1" fmla="*/ 0 h 21600"/>
              <a:gd name="T2" fmla="*/ 17 w 21600"/>
              <a:gd name="T3" fmla="*/ 4 h 21600"/>
              <a:gd name="T4" fmla="*/ 99 w 21600"/>
              <a:gd name="T5" fmla="*/ 1 h 21600"/>
              <a:gd name="T6" fmla="*/ 205 w 21600"/>
              <a:gd name="T7" fmla="*/ 4 h 21600"/>
              <a:gd name="T8" fmla="*/ 191 w 21600"/>
              <a:gd name="T9" fmla="*/ 7 h 21600"/>
              <a:gd name="T10" fmla="*/ 150 w 21600"/>
              <a:gd name="T11" fmla="*/ 6 h 21600"/>
              <a:gd name="T12" fmla="*/ 0 60000 65536"/>
              <a:gd name="T13" fmla="*/ 0 60000 65536"/>
              <a:gd name="T14" fmla="*/ 0 60000 65536"/>
              <a:gd name="T15" fmla="*/ 0 60000 65536"/>
              <a:gd name="T16" fmla="*/ 0 60000 65536"/>
              <a:gd name="T17" fmla="*/ 0 60000 65536"/>
              <a:gd name="T18" fmla="*/ 3164 w 21600"/>
              <a:gd name="T19" fmla="*/ 3148 h 21600"/>
              <a:gd name="T20" fmla="*/ 18436 w 21600"/>
              <a:gd name="T21" fmla="*/ 1845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277" y="6755"/>
                </a:moveTo>
                <a:cubicBezTo>
                  <a:pt x="17718" y="3487"/>
                  <a:pt x="14420" y="1407"/>
                  <a:pt x="10800" y="1407"/>
                </a:cubicBezTo>
                <a:cubicBezTo>
                  <a:pt x="7370" y="1406"/>
                  <a:pt x="4214" y="3275"/>
                  <a:pt x="2564" y="6282"/>
                </a:cubicBezTo>
                <a:lnTo>
                  <a:pt x="1331" y="5605"/>
                </a:lnTo>
                <a:cubicBezTo>
                  <a:pt x="3227" y="2148"/>
                  <a:pt x="6857" y="-1"/>
                  <a:pt x="10800" y="0"/>
                </a:cubicBezTo>
                <a:cubicBezTo>
                  <a:pt x="14962" y="0"/>
                  <a:pt x="18754" y="2392"/>
                  <a:pt x="20547" y="6149"/>
                </a:cubicBezTo>
                <a:lnTo>
                  <a:pt x="22984" y="4986"/>
                </a:lnTo>
                <a:lnTo>
                  <a:pt x="21377" y="9524"/>
                </a:lnTo>
                <a:lnTo>
                  <a:pt x="16840" y="7917"/>
                </a:lnTo>
                <a:lnTo>
                  <a:pt x="19277" y="6755"/>
                </a:lnTo>
                <a:close/>
              </a:path>
            </a:pathLst>
          </a:custGeom>
          <a:solidFill>
            <a:schemeClr val="accent1"/>
          </a:solidFill>
          <a:ln w="9525">
            <a:solidFill>
              <a:schemeClr val="tx1"/>
            </a:solidFill>
            <a:miter lim="800000"/>
            <a:headEnd/>
            <a:tailEnd/>
          </a:ln>
        </p:spPr>
        <p:txBody>
          <a:bodyPr wrap="none" anchor="ctr"/>
          <a:lstStyle/>
          <a:p>
            <a:endParaRPr lang="ja-JP" altLang="en-US"/>
          </a:p>
        </p:txBody>
      </p:sp>
      <p:sp>
        <p:nvSpPr>
          <p:cNvPr id="33817" name="Text Box 25"/>
          <p:cNvSpPr txBox="1">
            <a:spLocks noChangeArrowheads="1"/>
          </p:cNvSpPr>
          <p:nvPr/>
        </p:nvSpPr>
        <p:spPr bwMode="auto">
          <a:xfrm>
            <a:off x="1331823" y="3132125"/>
            <a:ext cx="847116" cy="646323"/>
          </a:xfrm>
          <a:prstGeom prst="rect">
            <a:avLst/>
          </a:prstGeom>
          <a:noFill/>
          <a:ln w="9525">
            <a:noFill/>
            <a:miter lim="800000"/>
            <a:headEnd/>
            <a:tailEnd/>
          </a:ln>
        </p:spPr>
        <p:txBody>
          <a:bodyPr lIns="91430" tIns="45716" rIns="91430" bIns="45716">
            <a:spAutoFit/>
          </a:bodyPr>
          <a:lstStyle/>
          <a:p>
            <a:pPr>
              <a:spcBef>
                <a:spcPct val="50000"/>
              </a:spcBef>
            </a:pPr>
            <a:r>
              <a:rPr lang="ja-JP" altLang="en-US" sz="1200" dirty="0" smtClean="0"/>
              <a:t>学校種別</a:t>
            </a:r>
            <a:r>
              <a:rPr lang="ja-JP" altLang="en-US" sz="1200" dirty="0" smtClean="0"/>
              <a:t>ルール</a:t>
            </a:r>
            <a:r>
              <a:rPr lang="ja-JP" altLang="en-US" sz="1200" dirty="0"/>
              <a:t>の適用</a:t>
            </a:r>
          </a:p>
        </p:txBody>
      </p:sp>
      <p:sp>
        <p:nvSpPr>
          <p:cNvPr id="33818" name="Text Box 26"/>
          <p:cNvSpPr txBox="1">
            <a:spLocks noChangeArrowheads="1"/>
          </p:cNvSpPr>
          <p:nvPr/>
        </p:nvSpPr>
        <p:spPr bwMode="auto">
          <a:xfrm>
            <a:off x="3321069" y="3055632"/>
            <a:ext cx="1438851" cy="457270"/>
          </a:xfrm>
          <a:prstGeom prst="rect">
            <a:avLst/>
          </a:prstGeom>
          <a:noFill/>
          <a:ln w="9525">
            <a:noFill/>
            <a:miter lim="800000"/>
            <a:headEnd/>
            <a:tailEnd/>
          </a:ln>
        </p:spPr>
        <p:txBody>
          <a:bodyPr lIns="91430" tIns="45716" rIns="91430" bIns="45716">
            <a:spAutoFit/>
          </a:bodyPr>
          <a:lstStyle/>
          <a:p>
            <a:r>
              <a:rPr lang="ja-JP" altLang="en-US" sz="1200" dirty="0"/>
              <a:t>職員用ルールの適用</a:t>
            </a:r>
          </a:p>
        </p:txBody>
      </p:sp>
      <p:sp>
        <p:nvSpPr>
          <p:cNvPr id="33819" name="Text Box 27"/>
          <p:cNvSpPr txBox="1">
            <a:spLocks noChangeArrowheads="1"/>
          </p:cNvSpPr>
          <p:nvPr/>
        </p:nvSpPr>
        <p:spPr bwMode="auto">
          <a:xfrm>
            <a:off x="2378445" y="2471700"/>
            <a:ext cx="2479060" cy="367104"/>
          </a:xfrm>
          <a:prstGeom prst="rect">
            <a:avLst/>
          </a:prstGeom>
          <a:noFill/>
          <a:ln w="9525">
            <a:noFill/>
            <a:miter lim="800000"/>
            <a:headEnd/>
            <a:tailEnd/>
          </a:ln>
        </p:spPr>
        <p:txBody>
          <a:bodyPr wrap="none" lIns="91430" tIns="45716" rIns="91430" bIns="45716">
            <a:spAutoFit/>
          </a:bodyPr>
          <a:lstStyle/>
          <a:p>
            <a:r>
              <a:rPr lang="ja-JP" altLang="en-US"/>
              <a:t>コンテンツフィルタリング</a:t>
            </a:r>
          </a:p>
        </p:txBody>
      </p:sp>
      <p:sp>
        <p:nvSpPr>
          <p:cNvPr id="33820" name="Text Box 28"/>
          <p:cNvSpPr txBox="1">
            <a:spLocks noChangeArrowheads="1"/>
          </p:cNvSpPr>
          <p:nvPr/>
        </p:nvSpPr>
        <p:spPr bwMode="auto">
          <a:xfrm>
            <a:off x="2756325" y="1838391"/>
            <a:ext cx="1434699" cy="367104"/>
          </a:xfrm>
          <a:prstGeom prst="rect">
            <a:avLst/>
          </a:prstGeom>
          <a:noFill/>
          <a:ln w="9525">
            <a:noFill/>
            <a:miter lim="800000"/>
            <a:headEnd/>
            <a:tailEnd/>
          </a:ln>
        </p:spPr>
        <p:txBody>
          <a:bodyPr wrap="none" lIns="91430" tIns="45716" rIns="91430" bIns="45716">
            <a:spAutoFit/>
          </a:bodyPr>
          <a:lstStyle/>
          <a:p>
            <a:r>
              <a:rPr lang="en-US" altLang="ja-JP"/>
              <a:t>Virus</a:t>
            </a:r>
            <a:r>
              <a:rPr lang="ja-JP" altLang="en-US"/>
              <a:t>チェック</a:t>
            </a:r>
          </a:p>
        </p:txBody>
      </p:sp>
      <p:sp>
        <p:nvSpPr>
          <p:cNvPr id="33821" name="Text Box 29"/>
          <p:cNvSpPr txBox="1">
            <a:spLocks noChangeArrowheads="1"/>
          </p:cNvSpPr>
          <p:nvPr/>
        </p:nvSpPr>
        <p:spPr bwMode="auto">
          <a:xfrm>
            <a:off x="2156285" y="4094707"/>
            <a:ext cx="1164784" cy="304847"/>
          </a:xfrm>
          <a:prstGeom prst="rect">
            <a:avLst/>
          </a:prstGeom>
          <a:noFill/>
          <a:ln w="9525">
            <a:noFill/>
            <a:miter lim="800000"/>
            <a:headEnd/>
            <a:tailEnd/>
          </a:ln>
        </p:spPr>
        <p:txBody>
          <a:bodyPr wrap="none" lIns="91430" tIns="45716" rIns="91430" bIns="45716">
            <a:spAutoFit/>
          </a:bodyPr>
          <a:lstStyle/>
          <a:p>
            <a:r>
              <a:rPr lang="ja-JP" altLang="en-US" sz="1400" b="1" dirty="0"/>
              <a:t>校内まとめる</a:t>
            </a:r>
          </a:p>
        </p:txBody>
      </p:sp>
    </p:spTree>
    <p:extLst>
      <p:ext uri="{BB962C8B-B14F-4D97-AF65-F5344CB8AC3E}">
        <p14:creationId xmlns:p14="http://schemas.microsoft.com/office/powerpoint/2010/main" val="650486583"/>
      </p:ext>
    </p:extLst>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フィルタリングの役目</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383EB611-12BF-4BDB-859B-3C872AA25063}" type="slidenum">
              <a:rPr lang="en-US" altLang="ja-JP" smtClean="0"/>
              <a:pPr>
                <a:defRPr/>
              </a:pPr>
              <a:t>43</a:t>
            </a:fld>
            <a:endParaRPr lang="en-US" altLang="ja-JP"/>
          </a:p>
        </p:txBody>
      </p:sp>
      <p:sp>
        <p:nvSpPr>
          <p:cNvPr id="4" name="直角三角形 3"/>
          <p:cNvSpPr/>
          <p:nvPr/>
        </p:nvSpPr>
        <p:spPr bwMode="auto">
          <a:xfrm flipH="1">
            <a:off x="323528" y="1628800"/>
            <a:ext cx="8568952" cy="4104456"/>
          </a:xfrm>
          <a:prstGeom prst="rtTriangle">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6000" b="0" i="0" u="none" strike="noStrike" cap="none" normalizeH="0" baseline="0" dirty="0" smtClean="0">
                <a:ln>
                  <a:noFill/>
                </a:ln>
                <a:solidFill>
                  <a:srgbClr val="FF0000"/>
                </a:solidFill>
                <a:effectLst/>
                <a:latin typeface="+mn-ea"/>
                <a:ea typeface="+mn-ea"/>
              </a:rPr>
              <a:t>子どもの能力</a:t>
            </a:r>
            <a:endParaRPr kumimoji="1" lang="ja-JP" altLang="en-US" sz="1800" b="0" i="0" u="none" strike="noStrike" cap="none" normalizeH="0" baseline="0" dirty="0" smtClean="0">
              <a:ln>
                <a:noFill/>
              </a:ln>
              <a:solidFill>
                <a:srgbClr val="FF0000"/>
              </a:solidFill>
              <a:effectLst/>
              <a:latin typeface="+mn-ea"/>
              <a:ea typeface="+mn-ea"/>
            </a:endParaRPr>
          </a:p>
        </p:txBody>
      </p:sp>
      <p:sp>
        <p:nvSpPr>
          <p:cNvPr id="5" name="V 字形矢印 4"/>
          <p:cNvSpPr/>
          <p:nvPr/>
        </p:nvSpPr>
        <p:spPr bwMode="auto">
          <a:xfrm>
            <a:off x="1475656" y="5805264"/>
            <a:ext cx="6552728" cy="936104"/>
          </a:xfrm>
          <a:prstGeom prst="notchedRightArrow">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成　　　長</a:t>
            </a:r>
            <a:endPar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6" name="正方形/長方形 5"/>
          <p:cNvSpPr/>
          <p:nvPr/>
        </p:nvSpPr>
        <p:spPr bwMode="auto">
          <a:xfrm>
            <a:off x="323528" y="1052736"/>
            <a:ext cx="8568952" cy="576064"/>
          </a:xfrm>
          <a:prstGeom prst="rect">
            <a:avLst/>
          </a:prstGeom>
          <a:solidFill>
            <a:schemeClr val="accent3">
              <a:lumMod val="7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3600" dirty="0" smtClean="0">
                <a:solidFill>
                  <a:srgbClr val="0070C0"/>
                </a:solidFill>
                <a:latin typeface="+mn-ea"/>
                <a:ea typeface="+mn-ea"/>
              </a:rPr>
              <a:t>情報リテラシー</a:t>
            </a:r>
            <a:r>
              <a:rPr lang="en-US" altLang="ja-JP" sz="3600" dirty="0" smtClean="0">
                <a:solidFill>
                  <a:srgbClr val="0070C0"/>
                </a:solidFill>
                <a:latin typeface="+mn-ea"/>
                <a:ea typeface="+mn-ea"/>
              </a:rPr>
              <a:t>(</a:t>
            </a:r>
            <a:r>
              <a:rPr lang="ja-JP" altLang="en-US" sz="3600" dirty="0" smtClean="0">
                <a:solidFill>
                  <a:srgbClr val="0070C0"/>
                </a:solidFill>
                <a:latin typeface="+mn-ea"/>
                <a:ea typeface="+mn-ea"/>
              </a:rPr>
              <a:t>基礎的能力</a:t>
            </a:r>
            <a:r>
              <a:rPr lang="en-US" altLang="ja-JP" sz="3600" dirty="0" smtClean="0">
                <a:solidFill>
                  <a:srgbClr val="0070C0"/>
                </a:solidFill>
                <a:latin typeface="+mn-ea"/>
                <a:ea typeface="+mn-ea"/>
              </a:rPr>
              <a:t>)</a:t>
            </a:r>
            <a:endParaRPr kumimoji="1" lang="ja-JP" altLang="en-US" sz="1800" b="0" i="0" u="none" strike="noStrike" cap="none" normalizeH="0" baseline="0" dirty="0" smtClean="0">
              <a:ln>
                <a:noFill/>
              </a:ln>
              <a:solidFill>
                <a:srgbClr val="0070C0"/>
              </a:solidFill>
              <a:effectLst/>
              <a:latin typeface="+mn-ea"/>
              <a:ea typeface="+mn-ea"/>
            </a:endParaRPr>
          </a:p>
        </p:txBody>
      </p:sp>
      <p:sp>
        <p:nvSpPr>
          <p:cNvPr id="7" name="上下矢印 6"/>
          <p:cNvSpPr/>
          <p:nvPr/>
        </p:nvSpPr>
        <p:spPr bwMode="auto">
          <a:xfrm>
            <a:off x="971600" y="1628800"/>
            <a:ext cx="936104" cy="3528392"/>
          </a:xfrm>
          <a:prstGeom prst="up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9" name="上下矢印 8"/>
          <p:cNvSpPr/>
          <p:nvPr/>
        </p:nvSpPr>
        <p:spPr bwMode="auto">
          <a:xfrm>
            <a:off x="2483768" y="1628800"/>
            <a:ext cx="936104" cy="2880320"/>
          </a:xfrm>
          <a:prstGeom prst="up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0" name="上下矢印 9"/>
          <p:cNvSpPr/>
          <p:nvPr/>
        </p:nvSpPr>
        <p:spPr bwMode="auto">
          <a:xfrm>
            <a:off x="3923928" y="1628800"/>
            <a:ext cx="936104" cy="2160240"/>
          </a:xfrm>
          <a:prstGeom prst="up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1" name="上下矢印 10"/>
          <p:cNvSpPr/>
          <p:nvPr/>
        </p:nvSpPr>
        <p:spPr bwMode="auto">
          <a:xfrm>
            <a:off x="5292080" y="1628800"/>
            <a:ext cx="936104" cy="1512168"/>
          </a:xfrm>
          <a:prstGeom prst="up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2" name="上下矢印 11"/>
          <p:cNvSpPr/>
          <p:nvPr/>
        </p:nvSpPr>
        <p:spPr bwMode="auto">
          <a:xfrm>
            <a:off x="6876256" y="1628800"/>
            <a:ext cx="936104" cy="756084"/>
          </a:xfrm>
          <a:prstGeom prst="upDownArrow">
            <a:avLst>
              <a:gd name="adj1" fmla="val 41860"/>
              <a:gd name="adj2" fmla="val 32363"/>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Tree>
    <p:extLst>
      <p:ext uri="{BB962C8B-B14F-4D97-AF65-F5344CB8AC3E}">
        <p14:creationId xmlns:p14="http://schemas.microsoft.com/office/powerpoint/2010/main" val="631578735"/>
      </p:ext>
    </p:extLst>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p:spPr>
        <p:txBody>
          <a:bodyPr/>
          <a:lstStyle/>
          <a:p>
            <a:fld id="{14D38C5F-EF17-486A-91C8-C4B31B64902F}" type="slidenum">
              <a:rPr lang="en-US" altLang="ja-JP" smtClean="0"/>
              <a:pPr/>
              <a:t>44</a:t>
            </a:fld>
            <a:endParaRPr lang="en-US" altLang="ja-JP" smtClean="0"/>
          </a:p>
        </p:txBody>
      </p:sp>
      <p:sp>
        <p:nvSpPr>
          <p:cNvPr id="137219" name="Rectangle 3"/>
          <p:cNvSpPr txBox="1">
            <a:spLocks noChangeArrowheads="1"/>
          </p:cNvSpPr>
          <p:nvPr/>
        </p:nvSpPr>
        <p:spPr bwMode="auto">
          <a:xfrm>
            <a:off x="179388" y="1557338"/>
            <a:ext cx="8686800" cy="4525962"/>
          </a:xfrm>
          <a:prstGeom prst="rect">
            <a:avLst/>
          </a:prstGeom>
          <a:noFill/>
          <a:ln w="9525">
            <a:noFill/>
            <a:miter lim="800000"/>
            <a:headEnd/>
            <a:tailEnd/>
          </a:ln>
        </p:spPr>
        <p:txBody>
          <a:bodyPr/>
          <a:lstStyle/>
          <a:p>
            <a:pPr marL="342900" indent="-342900" eaLnBrk="0" hangingPunct="0">
              <a:spcBef>
                <a:spcPct val="20000"/>
              </a:spcBef>
            </a:pPr>
            <a:endParaRPr lang="en-US" altLang="ja-JP" sz="4800" dirty="0">
              <a:ea typeface="HGP創英角ｺﾞｼｯｸUB" pitchFamily="50" charset="-128"/>
            </a:endParaRPr>
          </a:p>
          <a:p>
            <a:pPr marL="342900" indent="-342900" eaLnBrk="0" hangingPunct="0">
              <a:spcBef>
                <a:spcPct val="20000"/>
              </a:spcBef>
            </a:pPr>
            <a:r>
              <a:rPr lang="ja-JP" altLang="en-US" sz="4800" dirty="0" smtClean="0">
                <a:latin typeface="ヒラギノ丸ゴ ProN W4" pitchFamily="34" charset="-128"/>
                <a:ea typeface="ヒラギノ丸ゴ ProN W4" pitchFamily="34" charset="-128"/>
              </a:rPr>
              <a:t>情報モラル教育とは</a:t>
            </a:r>
            <a:endParaRPr lang="ja-JP" altLang="en-US" sz="4800" dirty="0">
              <a:latin typeface="ヒラギノ丸ゴ ProN W4" pitchFamily="34" charset="-128"/>
              <a:ea typeface="ヒラギノ丸ゴ ProN W4" pitchFamily="34" charset="-128"/>
            </a:endParaRPr>
          </a:p>
        </p:txBody>
      </p:sp>
    </p:spTree>
    <p:extLst>
      <p:ext uri="{BB962C8B-B14F-4D97-AF65-F5344CB8AC3E}">
        <p14:creationId xmlns:p14="http://schemas.microsoft.com/office/powerpoint/2010/main" val="478408980"/>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79512" y="918531"/>
            <a:ext cx="8964488" cy="1231106"/>
          </a:xfrm>
          <a:prstGeom prst="rect">
            <a:avLst/>
          </a:prstGeom>
          <a:noFill/>
        </p:spPr>
        <p:txBody>
          <a:bodyPr wrap="square">
            <a:spAutoFit/>
          </a:bodyPr>
          <a:lstStyle/>
          <a:p>
            <a:pPr>
              <a:defRPr/>
            </a:pPr>
            <a:endParaRPr lang="en-US" altLang="ja-JP" dirty="0"/>
          </a:p>
          <a:p>
            <a:pPr marL="449263" indent="-449263">
              <a:defRPr/>
            </a:pPr>
            <a:r>
              <a:rPr lang="ja-JP" altLang="en-US" sz="2800" b="1" dirty="0"/>
              <a:t>「情報社会を生きぬき，健全に発展させていく上で，</a:t>
            </a:r>
            <a:endParaRPr lang="en-US" altLang="ja-JP" sz="2800" b="1" dirty="0"/>
          </a:p>
          <a:p>
            <a:pPr marL="449263" indent="-449263">
              <a:defRPr/>
            </a:pPr>
            <a:r>
              <a:rPr lang="ja-JP" altLang="en-US" sz="2800" b="1" dirty="0"/>
              <a:t>すべての国民が身につけておくべき</a:t>
            </a:r>
            <a:r>
              <a:rPr lang="ja-JP" altLang="en-US" sz="2800" b="1" dirty="0">
                <a:solidFill>
                  <a:srgbClr val="FF0000"/>
                </a:solidFill>
              </a:rPr>
              <a:t>考え方や態度</a:t>
            </a:r>
            <a:r>
              <a:rPr lang="ja-JP" altLang="en-US" sz="2800" b="1" dirty="0" smtClean="0"/>
              <a:t>」</a:t>
            </a:r>
            <a:endParaRPr lang="ja-JP" altLang="en-US" dirty="0"/>
          </a:p>
        </p:txBody>
      </p:sp>
      <p:sp>
        <p:nvSpPr>
          <p:cNvPr id="123906" name="Rectangle 2"/>
          <p:cNvSpPr>
            <a:spLocks noGrp="1" noChangeArrowheads="1"/>
          </p:cNvSpPr>
          <p:nvPr>
            <p:ph type="title"/>
          </p:nvPr>
        </p:nvSpPr>
        <p:spPr>
          <a:xfrm>
            <a:off x="760413" y="314325"/>
            <a:ext cx="7621587" cy="666403"/>
          </a:xfrm>
        </p:spPr>
        <p:txBody>
          <a:bodyPr lIns="90049" tIns="46839" rIns="90049" bIns="46839"/>
          <a:lstStyle/>
          <a:p>
            <a:pPr marL="449263" indent="-449263" eaLnBrk="1" hangingPunct="1"/>
            <a:r>
              <a:rPr lang="ja-JP" altLang="en-US" sz="5000" b="1" dirty="0" smtClean="0"/>
              <a:t>情報モラル教育</a:t>
            </a:r>
          </a:p>
        </p:txBody>
      </p:sp>
      <p:sp>
        <p:nvSpPr>
          <p:cNvPr id="123907" name="Rectangle 3"/>
          <p:cNvSpPr>
            <a:spLocks noChangeArrowheads="1"/>
          </p:cNvSpPr>
          <p:nvPr/>
        </p:nvSpPr>
        <p:spPr bwMode="auto">
          <a:xfrm>
            <a:off x="532609" y="2149637"/>
            <a:ext cx="8431213" cy="2376487"/>
          </a:xfrm>
          <a:prstGeom prst="rect">
            <a:avLst/>
          </a:prstGeom>
          <a:solidFill>
            <a:srgbClr val="E0E5FA"/>
          </a:solidFill>
          <a:ln w="9487">
            <a:solidFill>
              <a:srgbClr val="000000"/>
            </a:solidFill>
            <a:miter lim="800000"/>
            <a:headEnd/>
            <a:tailEnd/>
          </a:ln>
        </p:spPr>
        <p:txBody>
          <a:bodyPr wrap="none"/>
          <a:lstStyle/>
          <a:p>
            <a:endParaRPr kumimoji="0" lang="ja-JP" altLang="en-US"/>
          </a:p>
        </p:txBody>
      </p:sp>
      <p:sp>
        <p:nvSpPr>
          <p:cNvPr id="123908" name="Rectangle 4"/>
          <p:cNvSpPr>
            <a:spLocks noChangeArrowheads="1"/>
          </p:cNvSpPr>
          <p:nvPr/>
        </p:nvSpPr>
        <p:spPr bwMode="auto">
          <a:xfrm>
            <a:off x="532609" y="2149637"/>
            <a:ext cx="4411663"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3" tIns="44996" rIns="89993" bIns="44996"/>
          <a:lstStyle/>
          <a:p>
            <a:pPr latinLnBrk="1"/>
            <a:r>
              <a:rPr kumimoji="0" lang="ja-JP" altLang="en-US" sz="3200" b="1">
                <a:solidFill>
                  <a:srgbClr val="000000"/>
                </a:solidFill>
                <a:latin typeface="ＭＳ Ｐゴシック" pitchFamily="50" charset="-128"/>
                <a:cs typeface="Arial" pitchFamily="34" charset="0"/>
              </a:rPr>
              <a:t>（日常）モラルの側面</a:t>
            </a:r>
          </a:p>
          <a:p>
            <a:pPr latinLnBrk="1"/>
            <a:r>
              <a:rPr kumimoji="0" lang="ja-JP" altLang="en-US" sz="3200" b="1">
                <a:solidFill>
                  <a:srgbClr val="000000"/>
                </a:solidFill>
                <a:latin typeface="ＭＳ Ｐゴシック" pitchFamily="50" charset="-128"/>
                <a:cs typeface="Arial" pitchFamily="34" charset="0"/>
              </a:rPr>
              <a:t>心を磨く</a:t>
            </a:r>
          </a:p>
        </p:txBody>
      </p:sp>
      <p:sp>
        <p:nvSpPr>
          <p:cNvPr id="123909" name="Rectangle 5"/>
          <p:cNvSpPr>
            <a:spLocks noChangeArrowheads="1"/>
          </p:cNvSpPr>
          <p:nvPr/>
        </p:nvSpPr>
        <p:spPr bwMode="auto">
          <a:xfrm>
            <a:off x="532609" y="4526124"/>
            <a:ext cx="8431213" cy="2298700"/>
          </a:xfrm>
          <a:prstGeom prst="rect">
            <a:avLst/>
          </a:prstGeom>
          <a:solidFill>
            <a:srgbClr val="FAFABF"/>
          </a:solidFill>
          <a:ln w="9487">
            <a:solidFill>
              <a:srgbClr val="000000"/>
            </a:solidFill>
            <a:miter lim="800000"/>
            <a:headEnd/>
            <a:tailEnd/>
          </a:ln>
        </p:spPr>
        <p:txBody>
          <a:bodyPr wrap="none"/>
          <a:lstStyle/>
          <a:p>
            <a:endParaRPr kumimoji="0" lang="ja-JP" altLang="en-US"/>
          </a:p>
        </p:txBody>
      </p:sp>
      <p:sp>
        <p:nvSpPr>
          <p:cNvPr id="123910" name="Rectangle 6"/>
          <p:cNvSpPr>
            <a:spLocks noChangeArrowheads="1"/>
          </p:cNvSpPr>
          <p:nvPr/>
        </p:nvSpPr>
        <p:spPr bwMode="auto">
          <a:xfrm>
            <a:off x="532609" y="4826162"/>
            <a:ext cx="2470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3" tIns="44996" rIns="89993" bIns="44996"/>
          <a:lstStyle/>
          <a:p>
            <a:pPr latinLnBrk="1"/>
            <a:r>
              <a:rPr kumimoji="0" lang="ja-JP" altLang="en-US" sz="2800" b="1">
                <a:solidFill>
                  <a:srgbClr val="000000"/>
                </a:solidFill>
                <a:latin typeface="ＭＳ Ｐゴシック" pitchFamily="50" charset="-128"/>
                <a:cs typeface="Arial" pitchFamily="34" charset="0"/>
              </a:rPr>
              <a:t>安全の側面</a:t>
            </a:r>
          </a:p>
          <a:p>
            <a:pPr latinLnBrk="1"/>
            <a:r>
              <a:rPr kumimoji="0" lang="ja-JP" altLang="en-US" sz="2800" b="1">
                <a:solidFill>
                  <a:srgbClr val="000000"/>
                </a:solidFill>
                <a:latin typeface="ＭＳ Ｐゴシック" pitchFamily="50" charset="-128"/>
                <a:cs typeface="Arial" pitchFamily="34" charset="0"/>
              </a:rPr>
              <a:t>知恵を磨く</a:t>
            </a:r>
          </a:p>
        </p:txBody>
      </p:sp>
      <p:sp>
        <p:nvSpPr>
          <p:cNvPr id="123911" name="Oval 7"/>
          <p:cNvSpPr>
            <a:spLocks noChangeArrowheads="1"/>
          </p:cNvSpPr>
          <p:nvPr/>
        </p:nvSpPr>
        <p:spPr bwMode="auto">
          <a:xfrm>
            <a:off x="2990059" y="2603662"/>
            <a:ext cx="2582863" cy="1504950"/>
          </a:xfrm>
          <a:prstGeom prst="ellipse">
            <a:avLst/>
          </a:prstGeom>
          <a:solidFill>
            <a:srgbClr val="CCFFCC"/>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１情報社会の倫理</a:t>
            </a:r>
          </a:p>
        </p:txBody>
      </p:sp>
      <p:sp>
        <p:nvSpPr>
          <p:cNvPr id="123912" name="Oval 8"/>
          <p:cNvSpPr>
            <a:spLocks noChangeArrowheads="1"/>
          </p:cNvSpPr>
          <p:nvPr/>
        </p:nvSpPr>
        <p:spPr bwMode="auto">
          <a:xfrm>
            <a:off x="6242847" y="2603662"/>
            <a:ext cx="2582862" cy="1504950"/>
          </a:xfrm>
          <a:prstGeom prst="ellipse">
            <a:avLst/>
          </a:prstGeom>
          <a:solidFill>
            <a:srgbClr val="CCFFCC"/>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２法の理解と遵守</a:t>
            </a:r>
          </a:p>
        </p:txBody>
      </p:sp>
      <p:sp>
        <p:nvSpPr>
          <p:cNvPr id="123913" name="Oval 9"/>
          <p:cNvSpPr>
            <a:spLocks noChangeArrowheads="1"/>
          </p:cNvSpPr>
          <p:nvPr/>
        </p:nvSpPr>
        <p:spPr bwMode="auto">
          <a:xfrm>
            <a:off x="2920209" y="4965862"/>
            <a:ext cx="2652713" cy="1720850"/>
          </a:xfrm>
          <a:prstGeom prst="ellipse">
            <a:avLst/>
          </a:prstGeom>
          <a:solidFill>
            <a:srgbClr val="E9EF00"/>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３</a:t>
            </a:r>
            <a:r>
              <a:rPr kumimoji="0" lang="ja-JP" altLang="en-US" sz="2400" b="1">
                <a:solidFill>
                  <a:srgbClr val="000000"/>
                </a:solidFill>
                <a:latin typeface="Calibri" pitchFamily="34" charset="0"/>
                <a:cs typeface="Arial" pitchFamily="34" charset="0"/>
              </a:rPr>
              <a:t> </a:t>
            </a:r>
            <a:r>
              <a:rPr kumimoji="0" lang="ja-JP" altLang="en-US" sz="2400" b="1">
                <a:solidFill>
                  <a:srgbClr val="000000"/>
                </a:solidFill>
                <a:latin typeface="ＭＳ Ｐゴシック" pitchFamily="50" charset="-128"/>
                <a:cs typeface="Arial" pitchFamily="34" charset="0"/>
              </a:rPr>
              <a:t>安全への知恵</a:t>
            </a:r>
          </a:p>
        </p:txBody>
      </p:sp>
      <p:sp>
        <p:nvSpPr>
          <p:cNvPr id="123914" name="Oval 10"/>
          <p:cNvSpPr>
            <a:spLocks noChangeArrowheads="1"/>
          </p:cNvSpPr>
          <p:nvPr/>
        </p:nvSpPr>
        <p:spPr bwMode="auto">
          <a:xfrm>
            <a:off x="6171409" y="4965862"/>
            <a:ext cx="2654300" cy="1720850"/>
          </a:xfrm>
          <a:prstGeom prst="ellipse">
            <a:avLst/>
          </a:prstGeom>
          <a:solidFill>
            <a:srgbClr val="E9EF00"/>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４ 情報セキュリティ</a:t>
            </a:r>
          </a:p>
        </p:txBody>
      </p:sp>
      <p:sp>
        <p:nvSpPr>
          <p:cNvPr id="123915" name="Oval 11"/>
          <p:cNvSpPr>
            <a:spLocks noChangeArrowheads="1"/>
          </p:cNvSpPr>
          <p:nvPr/>
        </p:nvSpPr>
        <p:spPr bwMode="auto">
          <a:xfrm>
            <a:off x="3134522" y="3633949"/>
            <a:ext cx="5022850" cy="1784350"/>
          </a:xfrm>
          <a:prstGeom prst="ellipse">
            <a:avLst/>
          </a:prstGeom>
          <a:solidFill>
            <a:srgbClr val="FF9999">
              <a:alpha val="74901"/>
            </a:srgbClr>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５</a:t>
            </a:r>
            <a:r>
              <a:rPr kumimoji="0" lang="ja-JP" altLang="en-US" sz="2400" b="1">
                <a:solidFill>
                  <a:srgbClr val="000000"/>
                </a:solidFill>
                <a:latin typeface="Calibri" pitchFamily="34" charset="0"/>
                <a:cs typeface="Arial" pitchFamily="34" charset="0"/>
              </a:rPr>
              <a:t> </a:t>
            </a:r>
            <a:r>
              <a:rPr kumimoji="0" lang="ja-JP" altLang="en-US" sz="2400" b="1">
                <a:solidFill>
                  <a:srgbClr val="000000"/>
                </a:solidFill>
                <a:latin typeface="ＭＳ Ｐゴシック" pitchFamily="50" charset="-128"/>
                <a:cs typeface="Arial" pitchFamily="34" charset="0"/>
              </a:rPr>
              <a:t>公共的なネットワーク社会の構築</a:t>
            </a:r>
          </a:p>
        </p:txBody>
      </p:sp>
    </p:spTree>
    <p:extLst>
      <p:ext uri="{BB962C8B-B14F-4D97-AF65-F5344CB8AC3E}">
        <p14:creationId xmlns:p14="http://schemas.microsoft.com/office/powerpoint/2010/main" val="2388985299"/>
      </p:ext>
    </p:extLst>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05925"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33395"/>
      </p:ext>
    </p:extLst>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学習指導要領の中から</a:t>
            </a:r>
            <a:r>
              <a:rPr lang="ja-JP" altLang="en-US" dirty="0" smtClean="0"/>
              <a:t>（小学校</a:t>
            </a:r>
            <a:r>
              <a:rPr lang="ja-JP" altLang="en-US" dirty="0"/>
              <a:t>）</a:t>
            </a:r>
            <a:endParaRPr kumimoji="1" lang="ja-JP" altLang="en-US" dirty="0"/>
          </a:p>
        </p:txBody>
      </p:sp>
      <p:sp>
        <p:nvSpPr>
          <p:cNvPr id="62466" name="Rectangle 6"/>
          <p:cNvSpPr>
            <a:spLocks noGrp="1" noChangeArrowheads="1"/>
          </p:cNvSpPr>
          <p:nvPr>
            <p:ph type="sldNum" sz="quarter" idx="12"/>
          </p:nvPr>
        </p:nvSpPr>
        <p:spPr>
          <a:noFill/>
        </p:spPr>
        <p:txBody>
          <a:bodyPr/>
          <a:lstStyle/>
          <a:p>
            <a:fld id="{2B9DDC80-EABF-4755-88AB-B24DF3CF0A11}" type="slidenum">
              <a:rPr lang="en-US" altLang="ja-JP" smtClean="0"/>
              <a:pPr/>
              <a:t>47</a:t>
            </a:fld>
            <a:endParaRPr lang="en-US" altLang="ja-JP" smtClean="0"/>
          </a:p>
        </p:txBody>
      </p:sp>
      <p:grpSp>
        <p:nvGrpSpPr>
          <p:cNvPr id="62468" name="グループ化 17"/>
          <p:cNvGrpSpPr>
            <a:grpSpLocks/>
          </p:cNvGrpSpPr>
          <p:nvPr/>
        </p:nvGrpSpPr>
        <p:grpSpPr bwMode="auto">
          <a:xfrm>
            <a:off x="323850" y="1052513"/>
            <a:ext cx="8208963" cy="5113337"/>
            <a:chOff x="1000100" y="1357298"/>
            <a:chExt cx="6715172" cy="3857652"/>
          </a:xfrm>
        </p:grpSpPr>
        <p:sp>
          <p:nvSpPr>
            <p:cNvPr id="7" name="正方形/長方形 6"/>
            <p:cNvSpPr/>
            <p:nvPr/>
          </p:nvSpPr>
          <p:spPr>
            <a:xfrm>
              <a:off x="1000100" y="3424454"/>
              <a:ext cx="6715172" cy="1790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1000100" y="1357298"/>
              <a:ext cx="6715172" cy="20671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左矢印 8"/>
            <p:cNvSpPr/>
            <p:nvPr/>
          </p:nvSpPr>
          <p:spPr>
            <a:xfrm>
              <a:off x="1137754" y="3010064"/>
              <a:ext cx="5665886" cy="689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1000100" y="1357298"/>
              <a:ext cx="6715172" cy="38576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2473" name="テキスト ボックス 10"/>
            <p:cNvSpPr txBox="1">
              <a:spLocks noChangeArrowheads="1"/>
            </p:cNvSpPr>
            <p:nvPr/>
          </p:nvSpPr>
          <p:spPr bwMode="auto">
            <a:xfrm>
              <a:off x="1548277" y="1357298"/>
              <a:ext cx="2466798" cy="369332"/>
            </a:xfrm>
            <a:prstGeom prst="rect">
              <a:avLst/>
            </a:prstGeom>
            <a:noFill/>
            <a:ln w="9525">
              <a:noFill/>
              <a:miter lim="800000"/>
              <a:headEnd/>
              <a:tailEnd/>
            </a:ln>
          </p:spPr>
          <p:txBody>
            <a:bodyPr>
              <a:spAutoFit/>
            </a:bodyPr>
            <a:lstStyle/>
            <a:p>
              <a:r>
                <a:rPr lang="ja-JP" altLang="en-US"/>
                <a:t>情報倫理</a:t>
              </a:r>
            </a:p>
          </p:txBody>
        </p:sp>
        <p:sp>
          <p:nvSpPr>
            <p:cNvPr id="62474" name="テキスト ボックス 11"/>
            <p:cNvSpPr txBox="1">
              <a:spLocks noChangeArrowheads="1"/>
            </p:cNvSpPr>
            <p:nvPr/>
          </p:nvSpPr>
          <p:spPr bwMode="auto">
            <a:xfrm>
              <a:off x="1548277" y="4388310"/>
              <a:ext cx="2466798" cy="712283"/>
            </a:xfrm>
            <a:prstGeom prst="rect">
              <a:avLst/>
            </a:prstGeom>
            <a:noFill/>
            <a:ln w="9525">
              <a:noFill/>
              <a:miter lim="800000"/>
              <a:headEnd/>
              <a:tailEnd/>
            </a:ln>
          </p:spPr>
          <p:txBody>
            <a:bodyPr>
              <a:spAutoFit/>
            </a:bodyPr>
            <a:lstStyle/>
            <a:p>
              <a:r>
                <a:rPr lang="ja-JP" altLang="en-US"/>
                <a:t>情報安全</a:t>
              </a:r>
            </a:p>
          </p:txBody>
        </p:sp>
        <p:sp>
          <p:nvSpPr>
            <p:cNvPr id="13" name="円/楕円 12"/>
            <p:cNvSpPr/>
            <p:nvPr/>
          </p:nvSpPr>
          <p:spPr>
            <a:xfrm>
              <a:off x="1548118" y="2183681"/>
              <a:ext cx="959682" cy="1516233"/>
            </a:xfrm>
            <a:prstGeom prst="ellipse">
              <a:avLst/>
            </a:prstGeom>
            <a:gradFill>
              <a:gsLst>
                <a:gs pos="0">
                  <a:schemeClr val="accent3">
                    <a:shade val="51000"/>
                    <a:satMod val="130000"/>
                  </a:schemeClr>
                </a:gs>
                <a:gs pos="80000">
                  <a:schemeClr val="accent3">
                    <a:shade val="93000"/>
                    <a:satMod val="130000"/>
                  </a:schemeClr>
                </a:gs>
                <a:gs pos="100000">
                  <a:schemeClr val="accent3">
                    <a:shade val="94000"/>
                    <a:satMod val="135000"/>
                  </a:schemeClr>
                </a:gs>
              </a:gsLst>
            </a:gradFill>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t>国語</a:t>
              </a:r>
            </a:p>
          </p:txBody>
        </p:sp>
        <p:sp>
          <p:nvSpPr>
            <p:cNvPr id="14" name="円/楕円 13"/>
            <p:cNvSpPr/>
            <p:nvPr/>
          </p:nvSpPr>
          <p:spPr>
            <a:xfrm>
              <a:off x="2644155" y="2459142"/>
              <a:ext cx="1097336" cy="1791694"/>
            </a:xfrm>
            <a:prstGeom prst="ellipse">
              <a:avLst/>
            </a:prstGeom>
            <a:gradFill>
              <a:gsLst>
                <a:gs pos="0">
                  <a:schemeClr val="accent2">
                    <a:shade val="51000"/>
                    <a:satMod val="130000"/>
                  </a:schemeClr>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社会</a:t>
              </a:r>
            </a:p>
          </p:txBody>
        </p:sp>
        <p:sp>
          <p:nvSpPr>
            <p:cNvPr id="15" name="円/楕円 14"/>
            <p:cNvSpPr/>
            <p:nvPr/>
          </p:nvSpPr>
          <p:spPr>
            <a:xfrm>
              <a:off x="3877845" y="1632759"/>
              <a:ext cx="1370046" cy="2342617"/>
            </a:xfrm>
            <a:prstGeom prst="ellipse">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grad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ja-JP" altLang="en-US" dirty="0"/>
                <a:t>道徳</a:t>
              </a:r>
            </a:p>
          </p:txBody>
        </p:sp>
        <p:sp>
          <p:nvSpPr>
            <p:cNvPr id="16" name="円/楕円 15"/>
            <p:cNvSpPr/>
            <p:nvPr/>
          </p:nvSpPr>
          <p:spPr>
            <a:xfrm>
              <a:off x="5247891" y="2734603"/>
              <a:ext cx="1233690" cy="2067156"/>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学級活動</a:t>
              </a:r>
            </a:p>
          </p:txBody>
        </p:sp>
        <p:sp>
          <p:nvSpPr>
            <p:cNvPr id="17" name="円/楕円 16"/>
            <p:cNvSpPr/>
            <p:nvPr/>
          </p:nvSpPr>
          <p:spPr>
            <a:xfrm>
              <a:off x="6660791" y="1557306"/>
              <a:ext cx="935007" cy="3311521"/>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総合</a:t>
              </a:r>
            </a:p>
          </p:txBody>
        </p:sp>
      </p:grpSp>
    </p:spTree>
    <p:extLst>
      <p:ext uri="{BB962C8B-B14F-4D97-AF65-F5344CB8AC3E}">
        <p14:creationId xmlns:p14="http://schemas.microsoft.com/office/powerpoint/2010/main" val="3440558246"/>
      </p:ext>
    </p:extLst>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7351AC24-7C83-460B-972F-04CE58E7AA1F}" type="slidenum">
              <a:rPr lang="en-US" altLang="ja-JP"/>
              <a:pPr>
                <a:defRPr/>
              </a:pPr>
              <a:t>48</a:t>
            </a:fld>
            <a:endParaRPr lang="en-US" altLang="ja-JP"/>
          </a:p>
        </p:txBody>
      </p:sp>
      <p:sp>
        <p:nvSpPr>
          <p:cNvPr id="37890" name="正方形/長方形 3"/>
          <p:cNvSpPr>
            <a:spLocks noChangeArrowheads="1"/>
          </p:cNvSpPr>
          <p:nvPr/>
        </p:nvSpPr>
        <p:spPr bwMode="auto">
          <a:xfrm>
            <a:off x="571501" y="1500188"/>
            <a:ext cx="8032948" cy="452431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ja-JP" altLang="en-US" sz="3200" dirty="0"/>
              <a:t>「各教科等の指導に当たっては，児童がコンピュータや情報通信ネットワークなどの情報手段に慣れ親しみ，コンピュータで文字を入力するなどの基本的な操作や情報モラルを身に付け，適切に活用できるようにするための学習活動を充実するとともに，これらの情報手段に加え視聴覚教材や教育機器などの教材・教具の適切な活用を図ること。」</a:t>
            </a:r>
          </a:p>
        </p:txBody>
      </p:sp>
      <p:sp>
        <p:nvSpPr>
          <p:cNvPr id="54275" name="正方形/長方形 4"/>
          <p:cNvSpPr>
            <a:spLocks noChangeArrowheads="1"/>
          </p:cNvSpPr>
          <p:nvPr/>
        </p:nvSpPr>
        <p:spPr bwMode="auto">
          <a:xfrm>
            <a:off x="815603" y="476672"/>
            <a:ext cx="3917950" cy="708025"/>
          </a:xfrm>
          <a:prstGeom prst="rect">
            <a:avLst/>
          </a:prstGeom>
          <a:noFill/>
          <a:ln w="9525">
            <a:noFill/>
            <a:miter lim="800000"/>
            <a:headEnd/>
            <a:tailEnd/>
          </a:ln>
        </p:spPr>
        <p:txBody>
          <a:bodyPr wrap="none">
            <a:spAutoFit/>
          </a:bodyPr>
          <a:lstStyle/>
          <a:p>
            <a:r>
              <a:rPr lang="en-US" altLang="ja-JP" sz="4000" dirty="0"/>
              <a:t>【</a:t>
            </a:r>
            <a:r>
              <a:rPr lang="ja-JP" altLang="en-US" sz="4000" dirty="0"/>
              <a:t>小学校</a:t>
            </a:r>
            <a:r>
              <a:rPr lang="en-US" altLang="ja-JP" sz="4000" dirty="0"/>
              <a:t>】 </a:t>
            </a:r>
            <a:r>
              <a:rPr lang="ja-JP" altLang="en-US" sz="4000" dirty="0"/>
              <a:t>「総則」</a:t>
            </a:r>
          </a:p>
        </p:txBody>
      </p:sp>
      <p:cxnSp>
        <p:nvCxnSpPr>
          <p:cNvPr id="5" name="直線コネクタ 4"/>
          <p:cNvCxnSpPr/>
          <p:nvPr/>
        </p:nvCxnSpPr>
        <p:spPr>
          <a:xfrm>
            <a:off x="409576" y="3933056"/>
            <a:ext cx="13573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7032824" y="3573016"/>
            <a:ext cx="157162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243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13B508D3-F037-4BC3-AECE-F2D1748F4271}" type="slidenum">
              <a:rPr lang="en-US" altLang="ja-JP"/>
              <a:pPr>
                <a:defRPr/>
              </a:pPr>
              <a:t>49</a:t>
            </a:fld>
            <a:endParaRPr lang="en-US" altLang="ja-JP"/>
          </a:p>
        </p:txBody>
      </p:sp>
      <p:sp>
        <p:nvSpPr>
          <p:cNvPr id="55298" name="正方形/長方形 4"/>
          <p:cNvSpPr>
            <a:spLocks noChangeArrowheads="1"/>
          </p:cNvSpPr>
          <p:nvPr/>
        </p:nvSpPr>
        <p:spPr bwMode="auto">
          <a:xfrm>
            <a:off x="458788" y="376237"/>
            <a:ext cx="7011987" cy="708025"/>
          </a:xfrm>
          <a:prstGeom prst="rect">
            <a:avLst/>
          </a:prstGeom>
          <a:noFill/>
          <a:ln w="9525">
            <a:noFill/>
            <a:miter lim="800000"/>
            <a:headEnd/>
            <a:tailEnd/>
          </a:ln>
        </p:spPr>
        <p:txBody>
          <a:bodyPr wrap="none">
            <a:spAutoFit/>
          </a:bodyPr>
          <a:lstStyle/>
          <a:p>
            <a:r>
              <a:rPr lang="en-US" altLang="ja-JP" sz="4000" dirty="0"/>
              <a:t>【</a:t>
            </a:r>
            <a:r>
              <a:rPr lang="ja-JP" altLang="en-US" sz="4000" dirty="0"/>
              <a:t>小学校</a:t>
            </a:r>
            <a:r>
              <a:rPr lang="en-US" altLang="ja-JP" sz="4000" dirty="0"/>
              <a:t>】 </a:t>
            </a:r>
            <a:r>
              <a:rPr lang="ja-JP" altLang="en-US" sz="4000" dirty="0"/>
              <a:t>「</a:t>
            </a:r>
            <a:r>
              <a:rPr lang="ja-JP" altLang="ja-JP" sz="4000" dirty="0"/>
              <a:t>国語</a:t>
            </a:r>
            <a:r>
              <a:rPr lang="ja-JP" altLang="en-US" sz="4000" dirty="0"/>
              <a:t>５．６年（解説）」</a:t>
            </a:r>
          </a:p>
        </p:txBody>
      </p:sp>
      <p:sp>
        <p:nvSpPr>
          <p:cNvPr id="5" name="正方形/長方形 4"/>
          <p:cNvSpPr/>
          <p:nvPr/>
        </p:nvSpPr>
        <p:spPr>
          <a:xfrm>
            <a:off x="785813" y="1928813"/>
            <a:ext cx="7572375" cy="286232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3600" dirty="0"/>
              <a:t>「・・</a:t>
            </a:r>
            <a:r>
              <a:rPr lang="ja-JP" altLang="en-US" sz="3600" dirty="0"/>
              <a:t>出典については必ず明記するとともに、引用部分が適切な量になるよう指導する必要がある。このような指導が</a:t>
            </a:r>
            <a:r>
              <a:rPr lang="ja-JP" altLang="ja-JP" sz="3600" dirty="0"/>
              <a:t>、</a:t>
            </a:r>
            <a:r>
              <a:rPr lang="ja-JP" altLang="en-US" sz="3600" dirty="0"/>
              <a:t>著作権を尊重し、保護することにつながる</a:t>
            </a:r>
            <a:r>
              <a:rPr lang="ja-JP" altLang="ja-JP" sz="3600" dirty="0"/>
              <a:t>」</a:t>
            </a:r>
            <a:endParaRPr lang="ja-JP" altLang="en-US" sz="2400" dirty="0"/>
          </a:p>
        </p:txBody>
      </p:sp>
      <p:cxnSp>
        <p:nvCxnSpPr>
          <p:cNvPr id="6" name="直線コネクタ 5"/>
          <p:cNvCxnSpPr/>
          <p:nvPr/>
        </p:nvCxnSpPr>
        <p:spPr>
          <a:xfrm>
            <a:off x="3613150" y="4149080"/>
            <a:ext cx="455925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899592" y="4749215"/>
            <a:ext cx="79208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3131840" y="3068960"/>
            <a:ext cx="1800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446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HG丸ｺﾞｼｯｸM-PRO" pitchFamily="50" charset="-128"/>
                <a:ea typeface="HG丸ｺﾞｼｯｸM-PRO" pitchFamily="50" charset="-128"/>
              </a:rPr>
              <a:t>情報を便利に生かす</a:t>
            </a:r>
            <a:endParaRPr kumimoji="1" lang="ja-JP" altLang="en-US" dirty="0">
              <a:latin typeface="HG丸ｺﾞｼｯｸM-PRO" pitchFamily="50" charset="-128"/>
              <a:ea typeface="HG丸ｺﾞｼｯｸM-PRO" pitchFamily="50" charset="-128"/>
            </a:endParaRPr>
          </a:p>
        </p:txBody>
      </p:sp>
      <p:pic>
        <p:nvPicPr>
          <p:cNvPr id="225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38736" y="1953048"/>
            <a:ext cx="5928327" cy="444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28120" y="1917182"/>
            <a:ext cx="5763442" cy="432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4612" y="1979583"/>
            <a:ext cx="5575333" cy="41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2783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E4F71A10-B66A-4D69-9CE7-3B7CF0B7B24A}" type="slidenum">
              <a:rPr lang="en-US" altLang="ja-JP"/>
              <a:pPr>
                <a:defRPr/>
              </a:pPr>
              <a:t>50</a:t>
            </a:fld>
            <a:endParaRPr lang="en-US" altLang="ja-JP"/>
          </a:p>
        </p:txBody>
      </p:sp>
      <p:sp>
        <p:nvSpPr>
          <p:cNvPr id="2" name="正方形/長方形 1"/>
          <p:cNvSpPr/>
          <p:nvPr/>
        </p:nvSpPr>
        <p:spPr>
          <a:xfrm>
            <a:off x="500063" y="1714500"/>
            <a:ext cx="8286750" cy="2308324"/>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indent="133350" eaLnBrk="0" hangingPunct="0">
              <a:defRPr/>
            </a:pPr>
            <a:r>
              <a:rPr lang="ja-JP" altLang="ja-JP" sz="3600" dirty="0"/>
              <a:t>「</a:t>
            </a:r>
            <a:r>
              <a:rPr lang="ja-JP" altLang="en-US" sz="3600" dirty="0"/>
              <a:t>・・・情報化の進展は国民の生活に大きな影響を及ぼしていることや情報の有効な活用が大切であることを考えるようにする。</a:t>
            </a:r>
            <a:r>
              <a:rPr lang="ja-JP" altLang="ja-JP" sz="3600" dirty="0"/>
              <a:t>」</a:t>
            </a:r>
            <a:endParaRPr lang="ja-JP" altLang="ja-JP" sz="3200" dirty="0">
              <a:cs typeface="ＭＳ Ｐゴシック" pitchFamily="50" charset="-128"/>
            </a:endParaRPr>
          </a:p>
        </p:txBody>
      </p:sp>
      <p:sp>
        <p:nvSpPr>
          <p:cNvPr id="56323" name="正方形/長方形 4"/>
          <p:cNvSpPr>
            <a:spLocks noChangeArrowheads="1"/>
          </p:cNvSpPr>
          <p:nvPr/>
        </p:nvSpPr>
        <p:spPr bwMode="auto">
          <a:xfrm>
            <a:off x="712069" y="476672"/>
            <a:ext cx="4781550" cy="708025"/>
          </a:xfrm>
          <a:prstGeom prst="rect">
            <a:avLst/>
          </a:prstGeom>
          <a:noFill/>
          <a:ln w="9525">
            <a:noFill/>
            <a:miter lim="800000"/>
            <a:headEnd/>
            <a:tailEnd/>
          </a:ln>
        </p:spPr>
        <p:txBody>
          <a:bodyPr wrap="none">
            <a:spAutoFit/>
          </a:bodyPr>
          <a:lstStyle/>
          <a:p>
            <a:r>
              <a:rPr lang="en-US" altLang="ja-JP" sz="4000" dirty="0"/>
              <a:t>【</a:t>
            </a:r>
            <a:r>
              <a:rPr lang="ja-JP" altLang="en-US" sz="4000" dirty="0"/>
              <a:t>小学校</a:t>
            </a:r>
            <a:r>
              <a:rPr lang="en-US" altLang="ja-JP" sz="4000" dirty="0"/>
              <a:t>】 </a:t>
            </a:r>
            <a:r>
              <a:rPr lang="ja-JP" altLang="en-US" sz="4000" dirty="0"/>
              <a:t>「社会５年」</a:t>
            </a:r>
          </a:p>
        </p:txBody>
      </p:sp>
      <p:cxnSp>
        <p:nvCxnSpPr>
          <p:cNvPr id="4" name="直線コネクタ 3"/>
          <p:cNvCxnSpPr/>
          <p:nvPr/>
        </p:nvCxnSpPr>
        <p:spPr>
          <a:xfrm>
            <a:off x="5796136" y="2276872"/>
            <a:ext cx="266432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500063" y="2868662"/>
            <a:ext cx="551209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737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9905ACAD-AB57-4099-941A-C00B10E07E81}" type="slidenum">
              <a:rPr lang="en-US" altLang="ja-JP"/>
              <a:pPr>
                <a:defRPr/>
              </a:pPr>
              <a:t>51</a:t>
            </a:fld>
            <a:endParaRPr lang="en-US" altLang="ja-JP"/>
          </a:p>
        </p:txBody>
      </p:sp>
      <p:sp>
        <p:nvSpPr>
          <p:cNvPr id="2" name="正方形/長方形 1"/>
          <p:cNvSpPr/>
          <p:nvPr/>
        </p:nvSpPr>
        <p:spPr>
          <a:xfrm>
            <a:off x="214313" y="2428874"/>
            <a:ext cx="8606159"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133350" eaLnBrk="0" hangingPunct="0">
              <a:defRPr/>
            </a:pPr>
            <a:r>
              <a:rPr lang="ja-JP" altLang="ja-JP" sz="4000" dirty="0"/>
              <a:t>「・・情報モラル</a:t>
            </a:r>
            <a:r>
              <a:rPr lang="ja-JP" altLang="en-US" sz="4000" dirty="0"/>
              <a:t>に関する</a:t>
            </a:r>
            <a:r>
              <a:rPr lang="ja-JP" altLang="ja-JP" sz="4000" dirty="0"/>
              <a:t>指導に留意すること。」</a:t>
            </a:r>
            <a:endParaRPr lang="ja-JP" altLang="ja-JP" sz="4000" dirty="0">
              <a:cs typeface="ＭＳ Ｐゴシック" pitchFamily="50" charset="-128"/>
            </a:endParaRPr>
          </a:p>
        </p:txBody>
      </p:sp>
      <p:sp>
        <p:nvSpPr>
          <p:cNvPr id="57347" name="正方形/長方形 4"/>
          <p:cNvSpPr>
            <a:spLocks noChangeArrowheads="1"/>
          </p:cNvSpPr>
          <p:nvPr/>
        </p:nvSpPr>
        <p:spPr bwMode="auto">
          <a:xfrm>
            <a:off x="599442" y="376237"/>
            <a:ext cx="3917950" cy="708025"/>
          </a:xfrm>
          <a:prstGeom prst="rect">
            <a:avLst/>
          </a:prstGeom>
          <a:noFill/>
          <a:ln w="9525">
            <a:noFill/>
            <a:miter lim="800000"/>
            <a:headEnd/>
            <a:tailEnd/>
          </a:ln>
        </p:spPr>
        <p:txBody>
          <a:bodyPr wrap="none">
            <a:spAutoFit/>
          </a:bodyPr>
          <a:lstStyle/>
          <a:p>
            <a:r>
              <a:rPr lang="en-US" altLang="ja-JP" sz="4000" dirty="0"/>
              <a:t>【</a:t>
            </a:r>
            <a:r>
              <a:rPr lang="ja-JP" altLang="en-US" sz="4000" dirty="0"/>
              <a:t>小学校</a:t>
            </a:r>
            <a:r>
              <a:rPr lang="en-US" altLang="ja-JP" sz="4000" dirty="0"/>
              <a:t>】 </a:t>
            </a:r>
            <a:r>
              <a:rPr lang="ja-JP" altLang="en-US" sz="4000" dirty="0"/>
              <a:t>「道徳」</a:t>
            </a:r>
          </a:p>
        </p:txBody>
      </p:sp>
      <p:cxnSp>
        <p:nvCxnSpPr>
          <p:cNvPr id="4" name="直線コネクタ 3"/>
          <p:cNvCxnSpPr/>
          <p:nvPr/>
        </p:nvCxnSpPr>
        <p:spPr>
          <a:xfrm>
            <a:off x="1835696" y="3077893"/>
            <a:ext cx="5544616" cy="127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51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a:spLocks noGrp="1" noChangeArrowheads="1"/>
          </p:cNvSpPr>
          <p:nvPr>
            <p:ph type="sldNum" sz="quarter" idx="12"/>
          </p:nvPr>
        </p:nvSpPr>
        <p:spPr>
          <a:ln/>
        </p:spPr>
        <p:txBody>
          <a:bodyPr/>
          <a:lstStyle/>
          <a:p>
            <a:pPr>
              <a:defRPr/>
            </a:pPr>
            <a:fld id="{9DB01D68-BAFC-4532-884C-03B4EFA1FB49}" type="slidenum">
              <a:rPr lang="en-US" altLang="ja-JP"/>
              <a:pPr>
                <a:defRPr/>
              </a:pPr>
              <a:t>52</a:t>
            </a:fld>
            <a:endParaRPr lang="en-US" altLang="ja-JP"/>
          </a:p>
        </p:txBody>
      </p:sp>
      <p:sp>
        <p:nvSpPr>
          <p:cNvPr id="2" name="正方形/長方形 1"/>
          <p:cNvSpPr/>
          <p:nvPr/>
        </p:nvSpPr>
        <p:spPr>
          <a:xfrm>
            <a:off x="468312" y="1557338"/>
            <a:ext cx="8496175" cy="403187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ja-JP" altLang="en-US" sz="3200" dirty="0"/>
              <a:t>　指導に際しては，情報モラルにかかわる題材を生かして話合いを深めたり，コンピュータによる疑似体験を授業の一部に取り入れたり，児童の生活体験の中の情報モラルにかかわる体験を想起させたりする工夫などが考えられる。</a:t>
            </a:r>
            <a:endParaRPr lang="en-US" altLang="ja-JP" sz="3200" dirty="0"/>
          </a:p>
          <a:p>
            <a:pPr>
              <a:defRPr/>
            </a:pPr>
            <a:r>
              <a:rPr lang="ja-JP" altLang="en-US" sz="3200" dirty="0"/>
              <a:t>　創意ある多様な工夫が生み出されることが期待される。</a:t>
            </a:r>
          </a:p>
        </p:txBody>
      </p:sp>
      <p:sp>
        <p:nvSpPr>
          <p:cNvPr id="58371" name="正方形/長方形 4"/>
          <p:cNvSpPr>
            <a:spLocks noChangeArrowheads="1"/>
          </p:cNvSpPr>
          <p:nvPr/>
        </p:nvSpPr>
        <p:spPr bwMode="auto">
          <a:xfrm>
            <a:off x="539750" y="328612"/>
            <a:ext cx="5456238" cy="708025"/>
          </a:xfrm>
          <a:prstGeom prst="rect">
            <a:avLst/>
          </a:prstGeom>
          <a:noFill/>
          <a:ln w="9525">
            <a:noFill/>
            <a:miter lim="800000"/>
            <a:headEnd/>
            <a:tailEnd/>
          </a:ln>
        </p:spPr>
        <p:txBody>
          <a:bodyPr wrap="none">
            <a:spAutoFit/>
          </a:bodyPr>
          <a:lstStyle/>
          <a:p>
            <a:r>
              <a:rPr lang="en-US" altLang="ja-JP" sz="4000" dirty="0"/>
              <a:t>【</a:t>
            </a:r>
            <a:r>
              <a:rPr lang="ja-JP" altLang="en-US" sz="4000" dirty="0"/>
              <a:t>小学校</a:t>
            </a:r>
            <a:r>
              <a:rPr lang="en-US" altLang="ja-JP" sz="4000" dirty="0"/>
              <a:t>】 </a:t>
            </a:r>
            <a:r>
              <a:rPr lang="ja-JP" altLang="en-US" sz="4000" dirty="0"/>
              <a:t>「道徳」（解説）</a:t>
            </a:r>
          </a:p>
        </p:txBody>
      </p:sp>
      <p:grpSp>
        <p:nvGrpSpPr>
          <p:cNvPr id="3" name="グループ化 12"/>
          <p:cNvGrpSpPr>
            <a:grpSpLocks/>
          </p:cNvGrpSpPr>
          <p:nvPr/>
        </p:nvGrpSpPr>
        <p:grpSpPr bwMode="auto">
          <a:xfrm>
            <a:off x="539750" y="2133600"/>
            <a:ext cx="7920038" cy="431800"/>
            <a:chOff x="539552" y="2132856"/>
            <a:chExt cx="7920880" cy="432048"/>
          </a:xfrm>
        </p:grpSpPr>
        <p:cxnSp>
          <p:nvCxnSpPr>
            <p:cNvPr id="5" name="直線コネクタ 4"/>
            <p:cNvCxnSpPr/>
            <p:nvPr/>
          </p:nvCxnSpPr>
          <p:spPr>
            <a:xfrm>
              <a:off x="3779984" y="2132856"/>
              <a:ext cx="468044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539552" y="2564904"/>
              <a:ext cx="424860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グループ化 13"/>
          <p:cNvGrpSpPr>
            <a:grpSpLocks/>
          </p:cNvGrpSpPr>
          <p:nvPr/>
        </p:nvGrpSpPr>
        <p:grpSpPr bwMode="auto">
          <a:xfrm>
            <a:off x="539750" y="2573337"/>
            <a:ext cx="8424737" cy="503238"/>
            <a:chOff x="539552" y="2564904"/>
            <a:chExt cx="7920880" cy="504056"/>
          </a:xfrm>
        </p:grpSpPr>
        <p:cxnSp>
          <p:nvCxnSpPr>
            <p:cNvPr id="10" name="直線コネクタ 9"/>
            <p:cNvCxnSpPr/>
            <p:nvPr/>
          </p:nvCxnSpPr>
          <p:spPr>
            <a:xfrm>
              <a:off x="5724878" y="2564904"/>
              <a:ext cx="273555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39552" y="3068960"/>
              <a:ext cx="626494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グループ化 15"/>
          <p:cNvGrpSpPr>
            <a:grpSpLocks/>
          </p:cNvGrpSpPr>
          <p:nvPr/>
        </p:nvGrpSpPr>
        <p:grpSpPr bwMode="auto">
          <a:xfrm>
            <a:off x="539750" y="3068638"/>
            <a:ext cx="7993063" cy="1008062"/>
            <a:chOff x="539552" y="3068960"/>
            <a:chExt cx="7992888" cy="1008112"/>
          </a:xfrm>
        </p:grpSpPr>
        <p:cxnSp>
          <p:nvCxnSpPr>
            <p:cNvPr id="6" name="直線コネクタ 5"/>
            <p:cNvCxnSpPr/>
            <p:nvPr/>
          </p:nvCxnSpPr>
          <p:spPr>
            <a:xfrm>
              <a:off x="539552" y="3573810"/>
              <a:ext cx="799288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39552" y="4077072"/>
              <a:ext cx="338447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7811731" y="3068960"/>
              <a:ext cx="720709" cy="79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4703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sldNum" sz="quarter" idx="12"/>
          </p:nvPr>
        </p:nvSpPr>
        <p:spPr>
          <a:noFill/>
        </p:spPr>
        <p:txBody>
          <a:bodyPr/>
          <a:lstStyle/>
          <a:p>
            <a:fld id="{EDE6FD2F-E709-46AF-B2A8-C4B4D41BB93A}" type="slidenum">
              <a:rPr lang="en-US" altLang="ja-JP" smtClean="0"/>
              <a:pPr/>
              <a:t>53</a:t>
            </a:fld>
            <a:endParaRPr lang="en-US" altLang="ja-JP" smtClean="0"/>
          </a:p>
        </p:txBody>
      </p:sp>
      <p:sp>
        <p:nvSpPr>
          <p:cNvPr id="59395" name="正方形/長方形 8"/>
          <p:cNvSpPr>
            <a:spLocks noChangeArrowheads="1"/>
          </p:cNvSpPr>
          <p:nvPr/>
        </p:nvSpPr>
        <p:spPr bwMode="auto">
          <a:xfrm>
            <a:off x="656876" y="295275"/>
            <a:ext cx="6853158" cy="707886"/>
          </a:xfrm>
          <a:prstGeom prst="rect">
            <a:avLst/>
          </a:prstGeom>
          <a:noFill/>
          <a:ln w="9525">
            <a:noFill/>
            <a:miter lim="800000"/>
            <a:headEnd/>
            <a:tailEnd/>
          </a:ln>
        </p:spPr>
        <p:txBody>
          <a:bodyPr wrap="none">
            <a:spAutoFit/>
          </a:bodyPr>
          <a:lstStyle/>
          <a:p>
            <a:r>
              <a:rPr lang="ja-JP" altLang="en-US" sz="4000" dirty="0">
                <a:latin typeface="+mn-ea"/>
                <a:ea typeface="+mn-ea"/>
              </a:rPr>
              <a:t>道徳の授業の指導上の留意点</a:t>
            </a:r>
          </a:p>
        </p:txBody>
      </p:sp>
      <p:sp>
        <p:nvSpPr>
          <p:cNvPr id="4" name="正方形/長方形 3"/>
          <p:cNvSpPr/>
          <p:nvPr/>
        </p:nvSpPr>
        <p:spPr>
          <a:xfrm>
            <a:off x="323850" y="3068638"/>
            <a:ext cx="2735263" cy="708025"/>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defRPr/>
            </a:pPr>
            <a:r>
              <a:rPr lang="ja-JP" altLang="en-US" sz="4000" dirty="0">
                <a:solidFill>
                  <a:schemeClr val="bg1"/>
                </a:solidFill>
              </a:rPr>
              <a:t>道徳の時間</a:t>
            </a:r>
          </a:p>
        </p:txBody>
      </p:sp>
      <p:sp>
        <p:nvSpPr>
          <p:cNvPr id="5" name="正方形/長方形 4"/>
          <p:cNvSpPr/>
          <p:nvPr/>
        </p:nvSpPr>
        <p:spPr>
          <a:xfrm>
            <a:off x="3276600" y="1341438"/>
            <a:ext cx="561588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ja-JP" altLang="en-US" sz="2800" dirty="0"/>
              <a:t>道徳的価値の自覚及び自己の生き方についての考えを深めることを通して道徳的実践力を育成する</a:t>
            </a:r>
          </a:p>
        </p:txBody>
      </p:sp>
      <p:sp>
        <p:nvSpPr>
          <p:cNvPr id="6" name="正方形/長方形 5"/>
          <p:cNvSpPr/>
          <p:nvPr/>
        </p:nvSpPr>
        <p:spPr>
          <a:xfrm>
            <a:off x="3276600" y="4076700"/>
            <a:ext cx="5615879"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ja-JP" altLang="en-US" sz="2800" dirty="0"/>
              <a:t>情報機器の使い方やインターネットの操作，危険回避の方法やその際の行動の具体的な練習を行う</a:t>
            </a:r>
          </a:p>
        </p:txBody>
      </p:sp>
      <p:sp>
        <p:nvSpPr>
          <p:cNvPr id="59399" name="テキスト ボックス 6"/>
          <p:cNvSpPr txBox="1">
            <a:spLocks noChangeArrowheads="1"/>
          </p:cNvSpPr>
          <p:nvPr/>
        </p:nvSpPr>
        <p:spPr bwMode="auto">
          <a:xfrm>
            <a:off x="1763713" y="1412875"/>
            <a:ext cx="1662112" cy="1223963"/>
          </a:xfrm>
          <a:prstGeom prst="rect">
            <a:avLst/>
          </a:prstGeom>
          <a:noFill/>
          <a:ln w="9525">
            <a:noFill/>
            <a:miter lim="800000"/>
            <a:headEnd/>
            <a:tailEnd/>
          </a:ln>
        </p:spPr>
        <p:txBody>
          <a:bodyPr vert="eaVert">
            <a:spAutoFit/>
          </a:bodyPr>
          <a:lstStyle/>
          <a:p>
            <a:r>
              <a:rPr lang="ja-JP" altLang="en-US" sz="9600"/>
              <a:t>○</a:t>
            </a:r>
          </a:p>
        </p:txBody>
      </p:sp>
      <p:sp>
        <p:nvSpPr>
          <p:cNvPr id="59400" name="テキスト ボックス 7"/>
          <p:cNvSpPr txBox="1">
            <a:spLocks noChangeArrowheads="1"/>
          </p:cNvSpPr>
          <p:nvPr/>
        </p:nvSpPr>
        <p:spPr bwMode="auto">
          <a:xfrm>
            <a:off x="1619250" y="4005263"/>
            <a:ext cx="2032000" cy="1584325"/>
          </a:xfrm>
          <a:prstGeom prst="rect">
            <a:avLst/>
          </a:prstGeom>
          <a:noFill/>
          <a:ln w="9525">
            <a:noFill/>
            <a:miter lim="800000"/>
            <a:headEnd/>
            <a:tailEnd/>
          </a:ln>
        </p:spPr>
        <p:txBody>
          <a:bodyPr vert="eaVert">
            <a:spAutoFit/>
          </a:bodyPr>
          <a:lstStyle/>
          <a:p>
            <a:r>
              <a:rPr lang="en-US" altLang="ja-JP" sz="12000"/>
              <a:t>×</a:t>
            </a:r>
            <a:endParaRPr lang="ja-JP" altLang="en-US" sz="12000"/>
          </a:p>
        </p:txBody>
      </p:sp>
    </p:spTree>
    <p:extLst>
      <p:ext uri="{BB962C8B-B14F-4D97-AF65-F5344CB8AC3E}">
        <p14:creationId xmlns:p14="http://schemas.microsoft.com/office/powerpoint/2010/main" val="132882843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1D103B65-BCE2-4A83-8AF1-C623D917B0AA}" type="slidenum">
              <a:rPr lang="en-US" altLang="ja-JP"/>
              <a:pPr>
                <a:defRPr/>
              </a:pPr>
              <a:t>54</a:t>
            </a:fld>
            <a:endParaRPr lang="en-US" altLang="ja-JP"/>
          </a:p>
        </p:txBody>
      </p:sp>
      <p:sp>
        <p:nvSpPr>
          <p:cNvPr id="2" name="正方形/長方形 1"/>
          <p:cNvSpPr/>
          <p:nvPr/>
        </p:nvSpPr>
        <p:spPr>
          <a:xfrm>
            <a:off x="500063" y="1714500"/>
            <a:ext cx="8072437" cy="341632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indent="133350" eaLnBrk="0" hangingPunct="0">
              <a:defRPr/>
            </a:pPr>
            <a:r>
              <a:rPr lang="ja-JP" altLang="ja-JP" sz="3600" dirty="0"/>
              <a:t>「情報に関する学習を行う際には，問題の解決や探究活動に取り組むことを通して，情報を収集・整理・発信したり，情報が日常生活や社会に与える影響を考えたりするなどの学習活動が行われるようにすること。」</a:t>
            </a:r>
            <a:endParaRPr lang="ja-JP" altLang="ja-JP" sz="3200" dirty="0">
              <a:cs typeface="ＭＳ Ｐゴシック" pitchFamily="50" charset="-128"/>
            </a:endParaRPr>
          </a:p>
        </p:txBody>
      </p:sp>
      <p:sp>
        <p:nvSpPr>
          <p:cNvPr id="60419" name="正方形/長方形 4"/>
          <p:cNvSpPr>
            <a:spLocks noChangeArrowheads="1"/>
          </p:cNvSpPr>
          <p:nvPr/>
        </p:nvSpPr>
        <p:spPr bwMode="auto">
          <a:xfrm>
            <a:off x="557213" y="354012"/>
            <a:ext cx="7600950" cy="708025"/>
          </a:xfrm>
          <a:prstGeom prst="rect">
            <a:avLst/>
          </a:prstGeom>
          <a:noFill/>
          <a:ln w="9525">
            <a:noFill/>
            <a:miter lim="800000"/>
            <a:headEnd/>
            <a:tailEnd/>
          </a:ln>
        </p:spPr>
        <p:txBody>
          <a:bodyPr wrap="none">
            <a:spAutoFit/>
          </a:bodyPr>
          <a:lstStyle/>
          <a:p>
            <a:r>
              <a:rPr lang="en-US" altLang="ja-JP" sz="4000"/>
              <a:t>【</a:t>
            </a:r>
            <a:r>
              <a:rPr lang="ja-JP" altLang="en-US" sz="4000"/>
              <a:t>小学校</a:t>
            </a:r>
            <a:r>
              <a:rPr lang="en-US" altLang="ja-JP" sz="4000"/>
              <a:t>】 </a:t>
            </a:r>
            <a:r>
              <a:rPr lang="ja-JP" altLang="en-US" sz="4000"/>
              <a:t>「</a:t>
            </a:r>
            <a:r>
              <a:rPr lang="ja-JP" altLang="ja-JP" sz="4000"/>
              <a:t> 総合的な学習の時間</a:t>
            </a:r>
            <a:r>
              <a:rPr lang="ja-JP" altLang="en-US" sz="4000"/>
              <a:t>」</a:t>
            </a:r>
          </a:p>
        </p:txBody>
      </p:sp>
      <p:grpSp>
        <p:nvGrpSpPr>
          <p:cNvPr id="3" name="グループ化 7"/>
          <p:cNvGrpSpPr>
            <a:grpSpLocks/>
          </p:cNvGrpSpPr>
          <p:nvPr/>
        </p:nvGrpSpPr>
        <p:grpSpPr bwMode="auto">
          <a:xfrm>
            <a:off x="564456" y="3952478"/>
            <a:ext cx="8015287" cy="582404"/>
            <a:chOff x="642910" y="3071810"/>
            <a:chExt cx="7572428" cy="428628"/>
          </a:xfrm>
        </p:grpSpPr>
        <p:cxnSp>
          <p:nvCxnSpPr>
            <p:cNvPr id="4" name="直線コネクタ 3"/>
            <p:cNvCxnSpPr/>
            <p:nvPr/>
          </p:nvCxnSpPr>
          <p:spPr>
            <a:xfrm>
              <a:off x="1911941" y="3071810"/>
              <a:ext cx="630339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642910" y="3500438"/>
              <a:ext cx="428628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0786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A02ACBF0-A1B0-417F-8AFE-4E2C978E13FD}" type="slidenum">
              <a:rPr lang="en-US" altLang="ja-JP"/>
              <a:pPr>
                <a:defRPr/>
              </a:pPr>
              <a:t>55</a:t>
            </a:fld>
            <a:endParaRPr lang="en-US" altLang="ja-JP"/>
          </a:p>
        </p:txBody>
      </p:sp>
      <p:sp>
        <p:nvSpPr>
          <p:cNvPr id="2" name="正方形/長方形 1"/>
          <p:cNvSpPr/>
          <p:nvPr/>
        </p:nvSpPr>
        <p:spPr>
          <a:xfrm>
            <a:off x="500063" y="1785938"/>
            <a:ext cx="8001000" cy="224631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indent="133350" eaLnBrk="0" hangingPunct="0">
              <a:defRPr/>
            </a:pPr>
            <a:r>
              <a:rPr lang="ja-JP" altLang="ja-JP" sz="2800" dirty="0"/>
              <a:t>「（学級活動の内容については）・・・</a:t>
            </a:r>
            <a:r>
              <a:rPr lang="ja-JP" altLang="en-US" sz="2800" dirty="0"/>
              <a:t>日常の道徳性の指導，国民の祝日や長期休業日の事前・事後の指導，環境美化に関する指導，学校行事の事前・事後指導，貯蓄や消費に関する指導，情報モラルに関する指導などが考えられる。」</a:t>
            </a:r>
            <a:endParaRPr lang="ja-JP" altLang="en-US" sz="4000" dirty="0">
              <a:cs typeface="ＭＳ Ｐゴシック" pitchFamily="50" charset="-128"/>
            </a:endParaRPr>
          </a:p>
        </p:txBody>
      </p:sp>
      <p:sp>
        <p:nvSpPr>
          <p:cNvPr id="61443" name="正方形/長方形 4"/>
          <p:cNvSpPr>
            <a:spLocks noChangeArrowheads="1"/>
          </p:cNvSpPr>
          <p:nvPr/>
        </p:nvSpPr>
        <p:spPr bwMode="auto">
          <a:xfrm>
            <a:off x="684213" y="0"/>
            <a:ext cx="6481762" cy="708025"/>
          </a:xfrm>
          <a:prstGeom prst="rect">
            <a:avLst/>
          </a:prstGeom>
          <a:noFill/>
          <a:ln w="9525">
            <a:noFill/>
            <a:miter lim="800000"/>
            <a:headEnd/>
            <a:tailEnd/>
          </a:ln>
        </p:spPr>
        <p:txBody>
          <a:bodyPr wrap="none">
            <a:spAutoFit/>
          </a:bodyPr>
          <a:lstStyle/>
          <a:p>
            <a:r>
              <a:rPr lang="en-US" altLang="ja-JP" sz="4000"/>
              <a:t>【</a:t>
            </a:r>
            <a:r>
              <a:rPr lang="ja-JP" altLang="en-US" sz="4000"/>
              <a:t>小学校</a:t>
            </a:r>
            <a:r>
              <a:rPr lang="en-US" altLang="ja-JP" sz="4000"/>
              <a:t>】 </a:t>
            </a:r>
            <a:r>
              <a:rPr lang="ja-JP" altLang="en-US" sz="4000"/>
              <a:t>「学級</a:t>
            </a:r>
            <a:r>
              <a:rPr lang="ja-JP" altLang="ja-JP" sz="4000"/>
              <a:t>活動</a:t>
            </a:r>
            <a:r>
              <a:rPr lang="ja-JP" altLang="en-US" sz="4000"/>
              <a:t>（</a:t>
            </a:r>
            <a:r>
              <a:rPr lang="ja-JP" altLang="ja-JP" sz="4000"/>
              <a:t>解説</a:t>
            </a:r>
            <a:r>
              <a:rPr lang="ja-JP" altLang="en-US" sz="4000"/>
              <a:t>）」</a:t>
            </a:r>
          </a:p>
        </p:txBody>
      </p:sp>
      <p:grpSp>
        <p:nvGrpSpPr>
          <p:cNvPr id="3" name="グループ化 7"/>
          <p:cNvGrpSpPr>
            <a:grpSpLocks/>
          </p:cNvGrpSpPr>
          <p:nvPr/>
        </p:nvGrpSpPr>
        <p:grpSpPr bwMode="auto">
          <a:xfrm>
            <a:off x="642938" y="3500438"/>
            <a:ext cx="7643812" cy="428625"/>
            <a:chOff x="642910" y="3500438"/>
            <a:chExt cx="7643866" cy="428628"/>
          </a:xfrm>
        </p:grpSpPr>
        <p:cxnSp>
          <p:nvCxnSpPr>
            <p:cNvPr id="4" name="直線コネクタ 3"/>
            <p:cNvCxnSpPr/>
            <p:nvPr/>
          </p:nvCxnSpPr>
          <p:spPr>
            <a:xfrm>
              <a:off x="6000760" y="3500438"/>
              <a:ext cx="228601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642910" y="3929066"/>
              <a:ext cx="128588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0975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a:p>
        </p:txBody>
      </p:sp>
      <p:sp>
        <p:nvSpPr>
          <p:cNvPr id="62466" name="Rectangle 6"/>
          <p:cNvSpPr>
            <a:spLocks noGrp="1" noChangeArrowheads="1"/>
          </p:cNvSpPr>
          <p:nvPr>
            <p:ph type="sldNum" sz="quarter" idx="12"/>
          </p:nvPr>
        </p:nvSpPr>
        <p:spPr>
          <a:noFill/>
        </p:spPr>
        <p:txBody>
          <a:bodyPr/>
          <a:lstStyle/>
          <a:p>
            <a:fld id="{2B9DDC80-EABF-4755-88AB-B24DF3CF0A11}" type="slidenum">
              <a:rPr lang="en-US" altLang="ja-JP" smtClean="0"/>
              <a:pPr/>
              <a:t>56</a:t>
            </a:fld>
            <a:endParaRPr lang="en-US" altLang="ja-JP" smtClean="0"/>
          </a:p>
        </p:txBody>
      </p:sp>
      <p:grpSp>
        <p:nvGrpSpPr>
          <p:cNvPr id="62468" name="グループ化 17"/>
          <p:cNvGrpSpPr>
            <a:grpSpLocks/>
          </p:cNvGrpSpPr>
          <p:nvPr/>
        </p:nvGrpSpPr>
        <p:grpSpPr bwMode="auto">
          <a:xfrm>
            <a:off x="323850" y="1052513"/>
            <a:ext cx="8208963" cy="5113337"/>
            <a:chOff x="1000100" y="1357298"/>
            <a:chExt cx="6715172" cy="3857652"/>
          </a:xfrm>
        </p:grpSpPr>
        <p:sp>
          <p:nvSpPr>
            <p:cNvPr id="7" name="正方形/長方形 6"/>
            <p:cNvSpPr/>
            <p:nvPr/>
          </p:nvSpPr>
          <p:spPr>
            <a:xfrm>
              <a:off x="1000100" y="3424454"/>
              <a:ext cx="6715172" cy="1790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1000100" y="1357298"/>
              <a:ext cx="6715172" cy="20671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左矢印 8"/>
            <p:cNvSpPr/>
            <p:nvPr/>
          </p:nvSpPr>
          <p:spPr>
            <a:xfrm>
              <a:off x="1137754" y="3010064"/>
              <a:ext cx="5665886" cy="689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1000100" y="1357298"/>
              <a:ext cx="6715172" cy="38576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2473" name="テキスト ボックス 10"/>
            <p:cNvSpPr txBox="1">
              <a:spLocks noChangeArrowheads="1"/>
            </p:cNvSpPr>
            <p:nvPr/>
          </p:nvSpPr>
          <p:spPr bwMode="auto">
            <a:xfrm>
              <a:off x="1548277" y="1357298"/>
              <a:ext cx="2466798" cy="369332"/>
            </a:xfrm>
            <a:prstGeom prst="rect">
              <a:avLst/>
            </a:prstGeom>
            <a:noFill/>
            <a:ln w="9525">
              <a:noFill/>
              <a:miter lim="800000"/>
              <a:headEnd/>
              <a:tailEnd/>
            </a:ln>
          </p:spPr>
          <p:txBody>
            <a:bodyPr>
              <a:spAutoFit/>
            </a:bodyPr>
            <a:lstStyle/>
            <a:p>
              <a:r>
                <a:rPr lang="ja-JP" altLang="en-US"/>
                <a:t>情報倫理</a:t>
              </a:r>
            </a:p>
          </p:txBody>
        </p:sp>
        <p:sp>
          <p:nvSpPr>
            <p:cNvPr id="62474" name="テキスト ボックス 11"/>
            <p:cNvSpPr txBox="1">
              <a:spLocks noChangeArrowheads="1"/>
            </p:cNvSpPr>
            <p:nvPr/>
          </p:nvSpPr>
          <p:spPr bwMode="auto">
            <a:xfrm>
              <a:off x="1548277" y="4388310"/>
              <a:ext cx="2466798" cy="712283"/>
            </a:xfrm>
            <a:prstGeom prst="rect">
              <a:avLst/>
            </a:prstGeom>
            <a:noFill/>
            <a:ln w="9525">
              <a:noFill/>
              <a:miter lim="800000"/>
              <a:headEnd/>
              <a:tailEnd/>
            </a:ln>
          </p:spPr>
          <p:txBody>
            <a:bodyPr>
              <a:spAutoFit/>
            </a:bodyPr>
            <a:lstStyle/>
            <a:p>
              <a:r>
                <a:rPr lang="ja-JP" altLang="en-US"/>
                <a:t>情報安全</a:t>
              </a:r>
            </a:p>
          </p:txBody>
        </p:sp>
        <p:sp>
          <p:nvSpPr>
            <p:cNvPr id="13" name="円/楕円 12"/>
            <p:cNvSpPr/>
            <p:nvPr/>
          </p:nvSpPr>
          <p:spPr>
            <a:xfrm>
              <a:off x="1548118" y="2183681"/>
              <a:ext cx="959682" cy="1516233"/>
            </a:xfrm>
            <a:prstGeom prst="ellipse">
              <a:avLst/>
            </a:prstGeom>
            <a:gradFill>
              <a:gsLst>
                <a:gs pos="0">
                  <a:schemeClr val="accent3">
                    <a:shade val="51000"/>
                    <a:satMod val="130000"/>
                  </a:schemeClr>
                </a:gs>
                <a:gs pos="80000">
                  <a:schemeClr val="accent3">
                    <a:shade val="93000"/>
                    <a:satMod val="130000"/>
                  </a:schemeClr>
                </a:gs>
                <a:gs pos="100000">
                  <a:schemeClr val="accent3">
                    <a:shade val="94000"/>
                    <a:satMod val="135000"/>
                  </a:schemeClr>
                </a:gs>
              </a:gsLst>
            </a:gradFill>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t>国語</a:t>
              </a:r>
            </a:p>
          </p:txBody>
        </p:sp>
        <p:sp>
          <p:nvSpPr>
            <p:cNvPr id="14" name="円/楕円 13"/>
            <p:cNvSpPr/>
            <p:nvPr/>
          </p:nvSpPr>
          <p:spPr>
            <a:xfrm>
              <a:off x="2644155" y="2459142"/>
              <a:ext cx="1097336" cy="1791694"/>
            </a:xfrm>
            <a:prstGeom prst="ellipse">
              <a:avLst/>
            </a:prstGeom>
            <a:gradFill>
              <a:gsLst>
                <a:gs pos="0">
                  <a:schemeClr val="accent2">
                    <a:shade val="51000"/>
                    <a:satMod val="130000"/>
                  </a:schemeClr>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社会</a:t>
              </a:r>
            </a:p>
          </p:txBody>
        </p:sp>
        <p:sp>
          <p:nvSpPr>
            <p:cNvPr id="15" name="円/楕円 14"/>
            <p:cNvSpPr/>
            <p:nvPr/>
          </p:nvSpPr>
          <p:spPr>
            <a:xfrm>
              <a:off x="3877845" y="1632759"/>
              <a:ext cx="1370046" cy="2342617"/>
            </a:xfrm>
            <a:prstGeom prst="ellipse">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grad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ja-JP" altLang="en-US" dirty="0"/>
                <a:t>道徳</a:t>
              </a:r>
            </a:p>
          </p:txBody>
        </p:sp>
        <p:sp>
          <p:nvSpPr>
            <p:cNvPr id="16" name="円/楕円 15"/>
            <p:cNvSpPr/>
            <p:nvPr/>
          </p:nvSpPr>
          <p:spPr>
            <a:xfrm>
              <a:off x="5247891" y="2734603"/>
              <a:ext cx="1233690" cy="2067156"/>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学級活動</a:t>
              </a:r>
            </a:p>
          </p:txBody>
        </p:sp>
        <p:sp>
          <p:nvSpPr>
            <p:cNvPr id="17" name="円/楕円 16"/>
            <p:cNvSpPr/>
            <p:nvPr/>
          </p:nvSpPr>
          <p:spPr>
            <a:xfrm>
              <a:off x="6660791" y="1557306"/>
              <a:ext cx="935007" cy="3311521"/>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総合</a:t>
              </a:r>
            </a:p>
          </p:txBody>
        </p:sp>
      </p:grpSp>
      <p:sp>
        <p:nvSpPr>
          <p:cNvPr id="18" name="タイトル 1"/>
          <p:cNvSpPr>
            <a:spLocks noGrp="1"/>
          </p:cNvSpPr>
          <p:nvPr>
            <p:ph type="title"/>
          </p:nvPr>
        </p:nvSpPr>
        <p:spPr/>
        <p:txBody>
          <a:bodyPr/>
          <a:lstStyle/>
          <a:p>
            <a:r>
              <a:rPr kumimoji="1" lang="ja-JP" altLang="en-US" dirty="0" smtClean="0"/>
              <a:t>学習指導要領の中から</a:t>
            </a:r>
            <a:r>
              <a:rPr kumimoji="1" lang="ja-JP" altLang="en-US" dirty="0" smtClean="0"/>
              <a:t>（小学校</a:t>
            </a:r>
            <a:r>
              <a:rPr kumimoji="1" lang="ja-JP" altLang="en-US" dirty="0" smtClean="0"/>
              <a:t>）</a:t>
            </a:r>
            <a:endParaRPr kumimoji="1" lang="ja-JP" altLang="en-US" dirty="0"/>
          </a:p>
        </p:txBody>
      </p:sp>
    </p:spTree>
    <p:extLst>
      <p:ext uri="{BB962C8B-B14F-4D97-AF65-F5344CB8AC3E}">
        <p14:creationId xmlns:p14="http://schemas.microsoft.com/office/powerpoint/2010/main" val="4185103145"/>
      </p:ext>
    </p:extLst>
  </p:cSld>
  <p:clrMapOvr>
    <a:masterClrMapping/>
  </p:clrMapOvr>
  <p:transition spd="med">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学習指導要領の中から（中学校）</a:t>
            </a:r>
            <a:endParaRPr kumimoji="1" lang="ja-JP" altLang="en-US" dirty="0"/>
          </a:p>
        </p:txBody>
      </p:sp>
      <p:sp>
        <p:nvSpPr>
          <p:cNvPr id="74754" name="Rectangle 6"/>
          <p:cNvSpPr>
            <a:spLocks noGrp="1" noChangeArrowheads="1"/>
          </p:cNvSpPr>
          <p:nvPr>
            <p:ph type="sldNum" sz="quarter" idx="12"/>
          </p:nvPr>
        </p:nvSpPr>
        <p:spPr>
          <a:noFill/>
        </p:spPr>
        <p:txBody>
          <a:bodyPr/>
          <a:lstStyle/>
          <a:p>
            <a:fld id="{42C76D60-C33D-47C6-BBC6-C0A2F705CF2D}" type="slidenum">
              <a:rPr lang="en-US" altLang="ja-JP" smtClean="0"/>
              <a:pPr/>
              <a:t>57</a:t>
            </a:fld>
            <a:endParaRPr lang="en-US" altLang="ja-JP" smtClean="0"/>
          </a:p>
        </p:txBody>
      </p:sp>
      <p:grpSp>
        <p:nvGrpSpPr>
          <p:cNvPr id="74756" name="グループ化 20"/>
          <p:cNvGrpSpPr>
            <a:grpSpLocks/>
          </p:cNvGrpSpPr>
          <p:nvPr/>
        </p:nvGrpSpPr>
        <p:grpSpPr bwMode="auto">
          <a:xfrm>
            <a:off x="250825" y="1628775"/>
            <a:ext cx="8569325" cy="3744913"/>
            <a:chOff x="714348" y="1785926"/>
            <a:chExt cx="7715304" cy="3143272"/>
          </a:xfrm>
        </p:grpSpPr>
        <p:sp>
          <p:nvSpPr>
            <p:cNvPr id="5" name="正方形/長方形 4"/>
            <p:cNvSpPr/>
            <p:nvPr/>
          </p:nvSpPr>
          <p:spPr>
            <a:xfrm>
              <a:off x="714348" y="3470155"/>
              <a:ext cx="7715304" cy="14590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 name="正方形/長方形 6"/>
            <p:cNvSpPr/>
            <p:nvPr/>
          </p:nvSpPr>
          <p:spPr>
            <a:xfrm>
              <a:off x="714348" y="1785926"/>
              <a:ext cx="7715304" cy="16842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左矢印 7"/>
            <p:cNvSpPr/>
            <p:nvPr/>
          </p:nvSpPr>
          <p:spPr>
            <a:xfrm>
              <a:off x="755798" y="3212990"/>
              <a:ext cx="6982078" cy="560965"/>
            </a:xfrm>
            <a:prstGeom prst="lef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 name="正方形/長方形 8"/>
            <p:cNvSpPr/>
            <p:nvPr/>
          </p:nvSpPr>
          <p:spPr>
            <a:xfrm>
              <a:off x="714348" y="1785926"/>
              <a:ext cx="7715304" cy="3143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0" name="円/楕円 9"/>
            <p:cNvSpPr/>
            <p:nvPr/>
          </p:nvSpPr>
          <p:spPr>
            <a:xfrm>
              <a:off x="1110262" y="2572077"/>
              <a:ext cx="691776" cy="1235190"/>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t>国語</a:t>
              </a:r>
            </a:p>
          </p:txBody>
        </p:sp>
        <p:sp>
          <p:nvSpPr>
            <p:cNvPr id="11" name="円/楕円 10"/>
            <p:cNvSpPr/>
            <p:nvPr/>
          </p:nvSpPr>
          <p:spPr>
            <a:xfrm>
              <a:off x="1900658" y="2458818"/>
              <a:ext cx="791826" cy="19094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社会</a:t>
              </a:r>
            </a:p>
          </p:txBody>
        </p:sp>
        <p:sp>
          <p:nvSpPr>
            <p:cNvPr id="12" name="円/楕円 11"/>
            <p:cNvSpPr/>
            <p:nvPr/>
          </p:nvSpPr>
          <p:spPr>
            <a:xfrm>
              <a:off x="6648757" y="3021116"/>
              <a:ext cx="890448" cy="1684229"/>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学級活動</a:t>
              </a:r>
            </a:p>
          </p:txBody>
        </p:sp>
        <p:sp>
          <p:nvSpPr>
            <p:cNvPr id="13" name="円/楕円 12"/>
            <p:cNvSpPr/>
            <p:nvPr/>
          </p:nvSpPr>
          <p:spPr>
            <a:xfrm>
              <a:off x="5758311" y="2123039"/>
              <a:ext cx="990497" cy="1684229"/>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ja-JP" altLang="en-US" dirty="0"/>
                <a:t>道徳</a:t>
              </a:r>
            </a:p>
          </p:txBody>
        </p:sp>
        <p:sp>
          <p:nvSpPr>
            <p:cNvPr id="74765" name="テキスト ボックス 13"/>
            <p:cNvSpPr txBox="1">
              <a:spLocks noChangeArrowheads="1"/>
            </p:cNvSpPr>
            <p:nvPr/>
          </p:nvSpPr>
          <p:spPr bwMode="auto">
            <a:xfrm>
              <a:off x="714348" y="1785926"/>
              <a:ext cx="1780455" cy="400110"/>
            </a:xfrm>
            <a:prstGeom prst="rect">
              <a:avLst/>
            </a:prstGeom>
            <a:noFill/>
            <a:ln w="9525">
              <a:noFill/>
              <a:miter lim="800000"/>
              <a:headEnd/>
              <a:tailEnd/>
            </a:ln>
          </p:spPr>
          <p:txBody>
            <a:bodyPr>
              <a:spAutoFit/>
            </a:bodyPr>
            <a:lstStyle/>
            <a:p>
              <a:r>
                <a:rPr lang="ja-JP" altLang="en-US" sz="2000"/>
                <a:t>情報倫理</a:t>
              </a:r>
            </a:p>
          </p:txBody>
        </p:sp>
        <p:sp>
          <p:nvSpPr>
            <p:cNvPr id="74766" name="テキスト ボックス 14"/>
            <p:cNvSpPr txBox="1">
              <a:spLocks noChangeArrowheads="1"/>
            </p:cNvSpPr>
            <p:nvPr/>
          </p:nvSpPr>
          <p:spPr bwMode="auto">
            <a:xfrm>
              <a:off x="714348" y="4255640"/>
              <a:ext cx="2373940" cy="628744"/>
            </a:xfrm>
            <a:prstGeom prst="rect">
              <a:avLst/>
            </a:prstGeom>
            <a:noFill/>
            <a:ln w="9525">
              <a:noFill/>
              <a:miter lim="800000"/>
              <a:headEnd/>
              <a:tailEnd/>
            </a:ln>
          </p:spPr>
          <p:txBody>
            <a:bodyPr>
              <a:spAutoFit/>
            </a:bodyPr>
            <a:lstStyle/>
            <a:p>
              <a:r>
                <a:rPr lang="ja-JP" altLang="en-US" sz="2000"/>
                <a:t>情報安全</a:t>
              </a:r>
            </a:p>
          </p:txBody>
        </p:sp>
        <p:sp>
          <p:nvSpPr>
            <p:cNvPr id="16" name="円/楕円 15"/>
            <p:cNvSpPr/>
            <p:nvPr/>
          </p:nvSpPr>
          <p:spPr>
            <a:xfrm>
              <a:off x="2791106" y="2572077"/>
              <a:ext cx="693205" cy="123519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音楽</a:t>
              </a:r>
            </a:p>
          </p:txBody>
        </p:sp>
        <p:sp>
          <p:nvSpPr>
            <p:cNvPr id="17" name="円/楕円 16"/>
            <p:cNvSpPr/>
            <p:nvPr/>
          </p:nvSpPr>
          <p:spPr>
            <a:xfrm>
              <a:off x="3582932" y="2572077"/>
              <a:ext cx="691776" cy="1235190"/>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ja-JP" altLang="en-US" dirty="0"/>
                <a:t>美術</a:t>
              </a:r>
            </a:p>
          </p:txBody>
        </p:sp>
        <p:sp>
          <p:nvSpPr>
            <p:cNvPr id="18" name="円/楕円 17"/>
            <p:cNvSpPr/>
            <p:nvPr/>
          </p:nvSpPr>
          <p:spPr>
            <a:xfrm>
              <a:off x="4274708" y="3021116"/>
              <a:ext cx="693205" cy="1121931"/>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保体</a:t>
              </a:r>
            </a:p>
          </p:txBody>
        </p:sp>
        <p:sp>
          <p:nvSpPr>
            <p:cNvPr id="19" name="円/楕円 18"/>
            <p:cNvSpPr/>
            <p:nvPr/>
          </p:nvSpPr>
          <p:spPr>
            <a:xfrm>
              <a:off x="5057959" y="1897853"/>
              <a:ext cx="601730" cy="291941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技術・家庭</a:t>
              </a:r>
            </a:p>
          </p:txBody>
        </p:sp>
        <p:sp>
          <p:nvSpPr>
            <p:cNvPr id="20" name="円/楕円 19"/>
            <p:cNvSpPr/>
            <p:nvPr/>
          </p:nvSpPr>
          <p:spPr>
            <a:xfrm>
              <a:off x="7667841" y="1916507"/>
              <a:ext cx="648897" cy="2880777"/>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総合</a:t>
              </a:r>
            </a:p>
          </p:txBody>
        </p:sp>
      </p:grpSp>
    </p:spTree>
    <p:extLst>
      <p:ext uri="{BB962C8B-B14F-4D97-AF65-F5344CB8AC3E}">
        <p14:creationId xmlns:p14="http://schemas.microsoft.com/office/powerpoint/2010/main" val="1067175935"/>
      </p:ext>
    </p:extLst>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学習指導要領の中から</a:t>
            </a:r>
            <a:r>
              <a:rPr lang="ja-JP" altLang="en-US" dirty="0" smtClean="0"/>
              <a:t>（高校）</a:t>
            </a:r>
            <a:endParaRPr kumimoji="1" lang="ja-JP" altLang="en-US" dirty="0"/>
          </a:p>
        </p:txBody>
      </p:sp>
      <p:sp>
        <p:nvSpPr>
          <p:cNvPr id="93186" name="Rectangle 6"/>
          <p:cNvSpPr>
            <a:spLocks noGrp="1" noChangeArrowheads="1"/>
          </p:cNvSpPr>
          <p:nvPr>
            <p:ph type="sldNum" sz="quarter" idx="12"/>
          </p:nvPr>
        </p:nvSpPr>
        <p:spPr>
          <a:noFill/>
        </p:spPr>
        <p:txBody>
          <a:bodyPr/>
          <a:lstStyle/>
          <a:p>
            <a:fld id="{A04DC65C-3720-4CC1-A5CF-7662BC16A687}" type="slidenum">
              <a:rPr lang="en-US" altLang="ja-JP" smtClean="0"/>
              <a:pPr/>
              <a:t>58</a:t>
            </a:fld>
            <a:endParaRPr lang="en-US" altLang="ja-JP" smtClean="0"/>
          </a:p>
        </p:txBody>
      </p:sp>
      <p:grpSp>
        <p:nvGrpSpPr>
          <p:cNvPr id="93188" name="グループ化 4"/>
          <p:cNvGrpSpPr>
            <a:grpSpLocks/>
          </p:cNvGrpSpPr>
          <p:nvPr/>
        </p:nvGrpSpPr>
        <p:grpSpPr bwMode="auto">
          <a:xfrm>
            <a:off x="250825" y="1557338"/>
            <a:ext cx="8569325" cy="4032250"/>
            <a:chOff x="714348" y="1785926"/>
            <a:chExt cx="7715304" cy="3143272"/>
          </a:xfrm>
        </p:grpSpPr>
        <p:sp>
          <p:nvSpPr>
            <p:cNvPr id="7" name="正方形/長方形 6"/>
            <p:cNvSpPr/>
            <p:nvPr/>
          </p:nvSpPr>
          <p:spPr>
            <a:xfrm>
              <a:off x="714348" y="3470175"/>
              <a:ext cx="7715304" cy="145902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正方形/長方形 7"/>
            <p:cNvSpPr/>
            <p:nvPr/>
          </p:nvSpPr>
          <p:spPr>
            <a:xfrm>
              <a:off x="714348" y="1785926"/>
              <a:ext cx="7715304" cy="16842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 name="正方形/長方形 8"/>
            <p:cNvSpPr/>
            <p:nvPr/>
          </p:nvSpPr>
          <p:spPr>
            <a:xfrm>
              <a:off x="714348" y="1785926"/>
              <a:ext cx="7715304" cy="3143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3192" name="テキスト ボックス 9"/>
            <p:cNvSpPr txBox="1">
              <a:spLocks noChangeArrowheads="1"/>
            </p:cNvSpPr>
            <p:nvPr/>
          </p:nvSpPr>
          <p:spPr bwMode="auto">
            <a:xfrm>
              <a:off x="714348" y="1785926"/>
              <a:ext cx="1780455" cy="311899"/>
            </a:xfrm>
            <a:prstGeom prst="rect">
              <a:avLst/>
            </a:prstGeom>
            <a:noFill/>
            <a:ln w="9525">
              <a:noFill/>
              <a:miter lim="800000"/>
              <a:headEnd/>
              <a:tailEnd/>
            </a:ln>
          </p:spPr>
          <p:txBody>
            <a:bodyPr>
              <a:spAutoFit/>
            </a:bodyPr>
            <a:lstStyle/>
            <a:p>
              <a:r>
                <a:rPr lang="ja-JP" altLang="en-US" sz="2000"/>
                <a:t>情報倫理</a:t>
              </a:r>
            </a:p>
          </p:txBody>
        </p:sp>
        <p:sp>
          <p:nvSpPr>
            <p:cNvPr id="93193" name="テキスト ボックス 10"/>
            <p:cNvSpPr txBox="1">
              <a:spLocks noChangeArrowheads="1"/>
            </p:cNvSpPr>
            <p:nvPr/>
          </p:nvSpPr>
          <p:spPr bwMode="auto">
            <a:xfrm>
              <a:off x="714348" y="4255640"/>
              <a:ext cx="2373940" cy="628744"/>
            </a:xfrm>
            <a:prstGeom prst="rect">
              <a:avLst/>
            </a:prstGeom>
            <a:noFill/>
            <a:ln w="9525">
              <a:noFill/>
              <a:miter lim="800000"/>
              <a:headEnd/>
              <a:tailEnd/>
            </a:ln>
          </p:spPr>
          <p:txBody>
            <a:bodyPr>
              <a:spAutoFit/>
            </a:bodyPr>
            <a:lstStyle/>
            <a:p>
              <a:r>
                <a:rPr lang="ja-JP" altLang="en-US" sz="2000"/>
                <a:t>情報安全</a:t>
              </a:r>
            </a:p>
          </p:txBody>
        </p:sp>
        <p:sp>
          <p:nvSpPr>
            <p:cNvPr id="12" name="左矢印 11"/>
            <p:cNvSpPr/>
            <p:nvPr/>
          </p:nvSpPr>
          <p:spPr>
            <a:xfrm>
              <a:off x="755798" y="3212773"/>
              <a:ext cx="6982078" cy="5618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 name="円/楕円 12"/>
            <p:cNvSpPr/>
            <p:nvPr/>
          </p:nvSpPr>
          <p:spPr>
            <a:xfrm>
              <a:off x="1110262" y="2571744"/>
              <a:ext cx="691776" cy="1235034"/>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t>国語</a:t>
              </a:r>
            </a:p>
          </p:txBody>
        </p:sp>
        <p:sp>
          <p:nvSpPr>
            <p:cNvPr id="14" name="円/楕円 13"/>
            <p:cNvSpPr/>
            <p:nvPr/>
          </p:nvSpPr>
          <p:spPr>
            <a:xfrm>
              <a:off x="1900658" y="2205441"/>
              <a:ext cx="791826" cy="2304241"/>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地歴</a:t>
              </a:r>
              <a:endParaRPr lang="en-US" altLang="ja-JP" dirty="0"/>
            </a:p>
            <a:p>
              <a:pPr algn="ctr">
                <a:defRPr/>
              </a:pPr>
              <a:r>
                <a:rPr lang="ja-JP" altLang="en-US" dirty="0"/>
                <a:t>・</a:t>
              </a:r>
              <a:endParaRPr lang="en-US" altLang="ja-JP" dirty="0"/>
            </a:p>
            <a:p>
              <a:pPr algn="ctr">
                <a:defRPr/>
              </a:pPr>
              <a:r>
                <a:rPr lang="ja-JP" altLang="en-US" dirty="0"/>
                <a:t>公民</a:t>
              </a:r>
            </a:p>
          </p:txBody>
        </p:sp>
        <p:sp>
          <p:nvSpPr>
            <p:cNvPr id="15" name="円/楕円 14"/>
            <p:cNvSpPr/>
            <p:nvPr/>
          </p:nvSpPr>
          <p:spPr>
            <a:xfrm>
              <a:off x="2791106" y="2571744"/>
              <a:ext cx="693205" cy="123503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音楽</a:t>
              </a:r>
            </a:p>
          </p:txBody>
        </p:sp>
        <p:sp>
          <p:nvSpPr>
            <p:cNvPr id="16" name="円/楕円 15"/>
            <p:cNvSpPr/>
            <p:nvPr/>
          </p:nvSpPr>
          <p:spPr>
            <a:xfrm>
              <a:off x="3582932" y="2571744"/>
              <a:ext cx="691776" cy="1235034"/>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ja-JP" altLang="en-US" sz="1600" dirty="0"/>
                <a:t>美術</a:t>
              </a:r>
              <a:endParaRPr lang="en-US" altLang="ja-JP" sz="1600" dirty="0"/>
            </a:p>
            <a:p>
              <a:pPr algn="ctr">
                <a:defRPr/>
              </a:pPr>
              <a:r>
                <a:rPr lang="ja-JP" altLang="en-US" sz="1600" dirty="0"/>
                <a:t>・</a:t>
              </a:r>
              <a:endParaRPr lang="en-US" altLang="ja-JP" sz="1600" dirty="0"/>
            </a:p>
            <a:p>
              <a:pPr algn="ctr">
                <a:defRPr/>
              </a:pPr>
              <a:r>
                <a:rPr lang="ja-JP" altLang="en-US" sz="1600" dirty="0"/>
                <a:t>芸術</a:t>
              </a:r>
            </a:p>
          </p:txBody>
        </p:sp>
        <p:sp>
          <p:nvSpPr>
            <p:cNvPr id="17" name="円/楕円 16"/>
            <p:cNvSpPr/>
            <p:nvPr/>
          </p:nvSpPr>
          <p:spPr>
            <a:xfrm>
              <a:off x="4356177" y="3069222"/>
              <a:ext cx="691776" cy="1295672"/>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保体</a:t>
              </a:r>
            </a:p>
          </p:txBody>
        </p:sp>
        <p:sp>
          <p:nvSpPr>
            <p:cNvPr id="18" name="円/楕円 17"/>
            <p:cNvSpPr/>
            <p:nvPr/>
          </p:nvSpPr>
          <p:spPr>
            <a:xfrm>
              <a:off x="5148004" y="1917102"/>
              <a:ext cx="1440724" cy="291804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dirty="0"/>
            </a:p>
          </p:txBody>
        </p:sp>
        <p:sp>
          <p:nvSpPr>
            <p:cNvPr id="19" name="円/楕円 18"/>
            <p:cNvSpPr/>
            <p:nvPr/>
          </p:nvSpPr>
          <p:spPr>
            <a:xfrm>
              <a:off x="6648757" y="3020960"/>
              <a:ext cx="890448" cy="168424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a:solidFill>
                    <a:srgbClr val="FFFFFF"/>
                  </a:solidFill>
                </a:rPr>
                <a:t>特</a:t>
              </a:r>
            </a:p>
            <a:p>
              <a:pPr algn="ctr">
                <a:defRPr/>
              </a:pPr>
              <a:r>
                <a:rPr lang="ja-JP" altLang="en-US">
                  <a:solidFill>
                    <a:srgbClr val="FFFFFF"/>
                  </a:solidFill>
                </a:rPr>
                <a:t>別</a:t>
              </a:r>
            </a:p>
            <a:p>
              <a:pPr algn="ctr">
                <a:defRPr/>
              </a:pPr>
              <a:r>
                <a:rPr lang="ja-JP" altLang="en-US">
                  <a:solidFill>
                    <a:srgbClr val="FFFFFF"/>
                  </a:solidFill>
                </a:rPr>
                <a:t>活</a:t>
              </a:r>
            </a:p>
            <a:p>
              <a:pPr algn="ctr">
                <a:defRPr/>
              </a:pPr>
              <a:r>
                <a:rPr lang="ja-JP" altLang="en-US">
                  <a:solidFill>
                    <a:srgbClr val="FFFFFF"/>
                  </a:solidFill>
                </a:rPr>
                <a:t>動</a:t>
              </a:r>
            </a:p>
          </p:txBody>
        </p:sp>
        <p:sp>
          <p:nvSpPr>
            <p:cNvPr id="20" name="円/楕円 19"/>
            <p:cNvSpPr/>
            <p:nvPr/>
          </p:nvSpPr>
          <p:spPr>
            <a:xfrm>
              <a:off x="7667841" y="1917102"/>
              <a:ext cx="648897" cy="2879682"/>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総合</a:t>
              </a:r>
            </a:p>
          </p:txBody>
        </p:sp>
        <p:sp>
          <p:nvSpPr>
            <p:cNvPr id="93203" name="テキスト ボックス 20"/>
            <p:cNvSpPr txBox="1">
              <a:spLocks noChangeArrowheads="1"/>
            </p:cNvSpPr>
            <p:nvPr/>
          </p:nvSpPr>
          <p:spPr bwMode="auto">
            <a:xfrm>
              <a:off x="5673982" y="2348992"/>
              <a:ext cx="440221" cy="2015902"/>
            </a:xfrm>
            <a:prstGeom prst="rect">
              <a:avLst/>
            </a:prstGeom>
            <a:noFill/>
            <a:ln w="9525">
              <a:noFill/>
              <a:miter lim="800000"/>
              <a:headEnd/>
              <a:tailEnd/>
            </a:ln>
          </p:spPr>
          <p:txBody>
            <a:bodyPr vert="eaVert">
              <a:spAutoFit/>
            </a:bodyPr>
            <a:lstStyle/>
            <a:p>
              <a:pPr algn="ctr"/>
              <a:r>
                <a:rPr lang="ja-JP" altLang="en-US" sz="2000">
                  <a:solidFill>
                    <a:srgbClr val="FFFFFF"/>
                  </a:solidFill>
                </a:rPr>
                <a:t>共通教科「情報</a:t>
              </a:r>
              <a:r>
                <a:rPr lang="ja-JP" altLang="en-US" sz="2000">
                  <a:solidFill>
                    <a:schemeClr val="bg1"/>
                  </a:solidFill>
                </a:rPr>
                <a:t>」</a:t>
              </a:r>
            </a:p>
          </p:txBody>
        </p:sp>
      </p:grpSp>
    </p:spTree>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p:spPr>
        <p:txBody>
          <a:bodyPr/>
          <a:lstStyle/>
          <a:p>
            <a:fld id="{14D38C5F-EF17-486A-91C8-C4B31B64902F}" type="slidenum">
              <a:rPr lang="en-US" altLang="ja-JP" smtClean="0"/>
              <a:pPr/>
              <a:t>59</a:t>
            </a:fld>
            <a:endParaRPr lang="en-US" altLang="ja-JP" smtClean="0"/>
          </a:p>
        </p:txBody>
      </p:sp>
      <p:sp>
        <p:nvSpPr>
          <p:cNvPr id="137219" name="Rectangle 3"/>
          <p:cNvSpPr txBox="1">
            <a:spLocks noChangeArrowheads="1"/>
          </p:cNvSpPr>
          <p:nvPr/>
        </p:nvSpPr>
        <p:spPr bwMode="auto">
          <a:xfrm>
            <a:off x="179388" y="1557338"/>
            <a:ext cx="8686800" cy="4525962"/>
          </a:xfrm>
          <a:prstGeom prst="rect">
            <a:avLst/>
          </a:prstGeom>
          <a:noFill/>
          <a:ln w="9525">
            <a:noFill/>
            <a:miter lim="800000"/>
            <a:headEnd/>
            <a:tailEnd/>
          </a:ln>
        </p:spPr>
        <p:txBody>
          <a:bodyPr/>
          <a:lstStyle/>
          <a:p>
            <a:pPr marL="342900" indent="-342900" eaLnBrk="0" hangingPunct="0">
              <a:spcBef>
                <a:spcPct val="20000"/>
              </a:spcBef>
            </a:pPr>
            <a:endParaRPr lang="en-US" altLang="ja-JP" sz="4800" dirty="0">
              <a:ea typeface="HGP創英角ｺﾞｼｯｸUB" pitchFamily="50" charset="-128"/>
            </a:endParaRPr>
          </a:p>
          <a:p>
            <a:pPr marL="342900" indent="-342900" eaLnBrk="0" hangingPunct="0">
              <a:spcBef>
                <a:spcPct val="20000"/>
              </a:spcBef>
            </a:pPr>
            <a:r>
              <a:rPr lang="ja-JP" altLang="en-US" sz="4800" dirty="0" smtClean="0">
                <a:latin typeface="ヒラギノ丸ゴ ProN W4" pitchFamily="34" charset="-128"/>
                <a:ea typeface="ヒラギノ丸ゴ ProN W4" pitchFamily="34" charset="-128"/>
              </a:rPr>
              <a:t>情報モラル教育の</a:t>
            </a:r>
            <a:endParaRPr lang="en-US" altLang="ja-JP" sz="4800" dirty="0" smtClean="0">
              <a:latin typeface="ヒラギノ丸ゴ ProN W4" pitchFamily="34" charset="-128"/>
              <a:ea typeface="ヒラギノ丸ゴ ProN W4" pitchFamily="34" charset="-128"/>
            </a:endParaRPr>
          </a:p>
          <a:p>
            <a:pPr marL="342900" indent="-342900" eaLnBrk="0" hangingPunct="0">
              <a:spcBef>
                <a:spcPct val="20000"/>
              </a:spcBef>
            </a:pPr>
            <a:r>
              <a:rPr lang="ja-JP" altLang="en-US" sz="4800" dirty="0">
                <a:latin typeface="ヒラギノ丸ゴ ProN W4" pitchFamily="34" charset="-128"/>
                <a:ea typeface="ヒラギノ丸ゴ ProN W4" pitchFamily="34" charset="-128"/>
              </a:rPr>
              <a:t>進め方</a:t>
            </a:r>
            <a:endParaRPr lang="ja-JP" altLang="en-US" sz="4800" dirty="0">
              <a:latin typeface="ヒラギノ丸ゴ ProN W4" pitchFamily="34" charset="-128"/>
              <a:ea typeface="ヒラギノ丸ゴ ProN W4" pitchFamily="34" charset="-128"/>
            </a:endParaRPr>
          </a:p>
        </p:txBody>
      </p:sp>
    </p:spTree>
    <p:extLst>
      <p:ext uri="{BB962C8B-B14F-4D97-AF65-F5344CB8AC3E}">
        <p14:creationId xmlns:p14="http://schemas.microsoft.com/office/powerpoint/2010/main" val="2451103207"/>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7825" y="333375"/>
            <a:ext cx="8229600" cy="806450"/>
          </a:xfrm>
        </p:spPr>
        <p:txBody>
          <a:bodyPr/>
          <a:lstStyle/>
          <a:p>
            <a:pPr fontAlgn="auto">
              <a:spcAft>
                <a:spcPts val="0"/>
              </a:spcAft>
              <a:defRPr/>
            </a:pPr>
            <a:r>
              <a:rPr lang="ja-JP" altLang="en-US" dirty="0" smtClean="0"/>
              <a:t>デジタル</a:t>
            </a:r>
            <a:r>
              <a:rPr lang="ja-JP" altLang="en-US" dirty="0"/>
              <a:t>ネイティブ</a:t>
            </a:r>
          </a:p>
        </p:txBody>
      </p:sp>
      <p:sp>
        <p:nvSpPr>
          <p:cNvPr id="13315" name="コンテンツ プレースホルダー 2"/>
          <p:cNvSpPr>
            <a:spLocks noGrp="1"/>
          </p:cNvSpPr>
          <p:nvPr>
            <p:ph idx="1"/>
          </p:nvPr>
        </p:nvSpPr>
        <p:spPr>
          <a:xfrm>
            <a:off x="393700" y="981075"/>
            <a:ext cx="8229600" cy="503238"/>
          </a:xfrm>
        </p:spPr>
        <p:txBody>
          <a:bodyPr/>
          <a:lstStyle/>
          <a:p>
            <a:r>
              <a:rPr lang="ja-JP" altLang="en-US" smtClean="0"/>
              <a:t>生まれながらにしてある環境</a:t>
            </a:r>
            <a:endParaRPr lang="en-US" altLang="ja-JP" smtClean="0"/>
          </a:p>
          <a:p>
            <a:endParaRPr lang="ja-JP" altLang="en-US" smtClean="0"/>
          </a:p>
        </p:txBody>
      </p:sp>
      <p:sp>
        <p:nvSpPr>
          <p:cNvPr id="13322" name="スライド番号プレースホルダー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884D3B41-7F5D-441A-9632-8309B1A09DFA}" type="slidenum">
              <a:rPr lang="ja-JP" altLang="en-US">
                <a:solidFill>
                  <a:srgbClr val="000000"/>
                </a:solidFill>
              </a:rPr>
              <a:pPr fontAlgn="base">
                <a:spcBef>
                  <a:spcPct val="0"/>
                </a:spcBef>
                <a:spcAft>
                  <a:spcPct val="0"/>
                </a:spcAft>
              </a:pPr>
              <a:t>6</a:t>
            </a:fld>
            <a:endParaRPr lang="ja-JP" altLang="en-US">
              <a:solidFill>
                <a:srgbClr val="000000"/>
              </a:solidFill>
            </a:endParaRP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98613"/>
            <a:ext cx="5778500" cy="495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48" y="1606583"/>
            <a:ext cx="5800725"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9036" y="1562894"/>
            <a:ext cx="59213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9" name="テキスト ボックス 3"/>
          <p:cNvSpPr txBox="1">
            <a:spLocks noChangeArrowheads="1"/>
          </p:cNvSpPr>
          <p:nvPr/>
        </p:nvSpPr>
        <p:spPr bwMode="auto">
          <a:xfrm>
            <a:off x="5807075" y="6469063"/>
            <a:ext cx="2792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r>
              <a:rPr lang="en-US" altLang="ja-JP" sz="1200"/>
              <a:t>http://www.garbagenews.net</a:t>
            </a:r>
            <a:r>
              <a:rPr lang="ja-JP" altLang="en-US" sz="1200"/>
              <a:t>より</a:t>
            </a:r>
          </a:p>
        </p:txBody>
      </p:sp>
    </p:spTree>
    <p:extLst>
      <p:ext uri="{BB962C8B-B14F-4D97-AF65-F5344CB8AC3E}">
        <p14:creationId xmlns:p14="http://schemas.microsoft.com/office/powerpoint/2010/main" val="29897117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ipe(down)">
                                      <p:cBhvr>
                                        <p:cTn id="7" dur="5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 calcmode="lin" valueType="num">
                                      <p:cBhvr additive="base">
                                        <p:cTn id="12" dur="500" fill="hold"/>
                                        <p:tgtEl>
                                          <p:spTgt spid="14340"/>
                                        </p:tgtEl>
                                        <p:attrNameLst>
                                          <p:attrName>ppt_x</p:attrName>
                                        </p:attrNameLst>
                                      </p:cBhvr>
                                      <p:tavLst>
                                        <p:tav tm="0">
                                          <p:val>
                                            <p:strVal val="#ppt_x"/>
                                          </p:val>
                                        </p:tav>
                                        <p:tav tm="100000">
                                          <p:val>
                                            <p:strVal val="#ppt_x"/>
                                          </p:val>
                                        </p:tav>
                                      </p:tavLst>
                                    </p:anim>
                                    <p:anim calcmode="lin" valueType="num">
                                      <p:cBhvr additive="base">
                                        <p:cTn id="13"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学校での指導計画</a:t>
            </a:r>
            <a:endParaRPr kumimoji="1" lang="ja-JP" altLang="en-US" dirty="0"/>
          </a:p>
        </p:txBody>
      </p:sp>
      <p:sp>
        <p:nvSpPr>
          <p:cNvPr id="6" name="テキスト ボックス 5"/>
          <p:cNvSpPr txBox="1"/>
          <p:nvPr/>
        </p:nvSpPr>
        <p:spPr>
          <a:xfrm>
            <a:off x="2771799" y="5733256"/>
            <a:ext cx="6281399" cy="954107"/>
          </a:xfrm>
          <a:prstGeom prst="rect">
            <a:avLst/>
          </a:prstGeom>
          <a:noFill/>
        </p:spPr>
        <p:txBody>
          <a:bodyPr wrap="square" rtlCol="0">
            <a:spAutoFit/>
          </a:bodyPr>
          <a:lstStyle/>
          <a:p>
            <a:r>
              <a:rPr kumimoji="1" lang="ja-JP" altLang="en-US" sz="2800" dirty="0" smtClean="0"/>
              <a:t>モデルカリキュラム</a:t>
            </a:r>
            <a:r>
              <a:rPr lang="ja-JP" altLang="en-US" sz="2800" dirty="0" smtClean="0"/>
              <a:t>各項目を</a:t>
            </a:r>
            <a:endParaRPr lang="en-US" altLang="ja-JP" sz="2800" dirty="0" smtClean="0"/>
          </a:p>
          <a:p>
            <a:r>
              <a:rPr kumimoji="1" lang="ja-JP" altLang="en-US" sz="2800" dirty="0" smtClean="0"/>
              <a:t>各学年で</a:t>
            </a:r>
            <a:r>
              <a:rPr lang="ja-JP" altLang="en-US" sz="2800" dirty="0" smtClean="0"/>
              <a:t>卒業</a:t>
            </a:r>
            <a:r>
              <a:rPr lang="ja-JP" altLang="en-US" sz="2800" dirty="0"/>
              <a:t>まで</a:t>
            </a:r>
            <a:r>
              <a:rPr lang="ja-JP" altLang="en-US" sz="2800" dirty="0" smtClean="0"/>
              <a:t>に網羅を</a:t>
            </a:r>
            <a:endParaRPr kumimoji="1" lang="ja-JP" altLang="en-US" sz="2800"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98" r="9707"/>
          <a:stretch/>
        </p:blipFill>
        <p:spPr bwMode="auto">
          <a:xfrm>
            <a:off x="1224116" y="992925"/>
            <a:ext cx="5250426" cy="475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927857"/>
      </p:ext>
    </p:extLst>
  </p:cSld>
  <p:clrMapOvr>
    <a:masterClrMapping/>
  </p:clrMapOvr>
  <p:transition spd="med">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sldNum" sz="quarter" idx="12"/>
          </p:nvPr>
        </p:nvSpPr>
        <p:spPr>
          <a:noFill/>
        </p:spPr>
        <p:txBody>
          <a:bodyPr/>
          <a:lstStyle/>
          <a:p>
            <a:fld id="{03034723-AE85-4121-A206-18C5776E4078}" type="slidenum">
              <a:rPr lang="en-US" altLang="ja-JP" smtClean="0"/>
              <a:pPr/>
              <a:t>61</a:t>
            </a:fld>
            <a:endParaRPr lang="en-US" altLang="ja-JP" smtClean="0"/>
          </a:p>
        </p:txBody>
      </p:sp>
      <p:pic>
        <p:nvPicPr>
          <p:cNvPr id="94211" name="Picture 4">
            <a:hlinkClick r:id="rId3"/>
          </p:cNvPr>
          <p:cNvPicPr>
            <a:picLocks noChangeAspect="1" noChangeArrowheads="1"/>
          </p:cNvPicPr>
          <p:nvPr/>
        </p:nvPicPr>
        <p:blipFill>
          <a:blip r:embed="rId4" cstate="print"/>
          <a:srcRect/>
          <a:stretch>
            <a:fillRect/>
          </a:stretch>
        </p:blipFill>
        <p:spPr bwMode="auto">
          <a:xfrm>
            <a:off x="2700338" y="836613"/>
            <a:ext cx="3527425" cy="4956175"/>
          </a:xfrm>
          <a:prstGeom prst="rect">
            <a:avLst/>
          </a:prstGeom>
          <a:noFill/>
          <a:ln w="9525">
            <a:noFill/>
            <a:miter lim="800000"/>
            <a:headEnd/>
            <a:tailEnd/>
          </a:ln>
        </p:spPr>
      </p:pic>
      <p:sp>
        <p:nvSpPr>
          <p:cNvPr id="94212" name="テキスト ボックス 4"/>
          <p:cNvSpPr txBox="1">
            <a:spLocks noChangeArrowheads="1"/>
          </p:cNvSpPr>
          <p:nvPr/>
        </p:nvSpPr>
        <p:spPr bwMode="auto">
          <a:xfrm>
            <a:off x="467544" y="289719"/>
            <a:ext cx="5399088" cy="579438"/>
          </a:xfrm>
          <a:prstGeom prst="rect">
            <a:avLst/>
          </a:prstGeom>
          <a:noFill/>
          <a:ln w="9525">
            <a:noFill/>
            <a:miter lim="800000"/>
            <a:headEnd/>
            <a:tailEnd/>
          </a:ln>
        </p:spPr>
        <p:txBody>
          <a:bodyPr wrap="none">
            <a:spAutoFit/>
          </a:bodyPr>
          <a:lstStyle/>
          <a:p>
            <a:r>
              <a:rPr lang="ja-JP" altLang="en-US" sz="3200" dirty="0">
                <a:ea typeface="HGP創英角ｺﾞｼｯｸUB" pitchFamily="50" charset="-128"/>
              </a:rPr>
              <a:t>情報モラル教育実践ガイダンス</a:t>
            </a:r>
          </a:p>
        </p:txBody>
      </p:sp>
      <p:sp>
        <p:nvSpPr>
          <p:cNvPr id="94213" name="正方形/長方形 5"/>
          <p:cNvSpPr>
            <a:spLocks noChangeArrowheads="1"/>
          </p:cNvSpPr>
          <p:nvPr/>
        </p:nvSpPr>
        <p:spPr bwMode="auto">
          <a:xfrm>
            <a:off x="250825" y="5937250"/>
            <a:ext cx="8569325" cy="731838"/>
          </a:xfrm>
          <a:prstGeom prst="rect">
            <a:avLst/>
          </a:prstGeom>
          <a:noFill/>
          <a:ln w="9525">
            <a:noFill/>
            <a:miter lim="800000"/>
            <a:headEnd/>
            <a:tailEnd/>
          </a:ln>
        </p:spPr>
        <p:txBody>
          <a:bodyPr>
            <a:spAutoFit/>
          </a:bodyPr>
          <a:lstStyle/>
          <a:p>
            <a:pPr algn="ctr"/>
            <a:r>
              <a:rPr lang="ja-JP" altLang="en-US" sz="2400">
                <a:latin typeface="ＭＳ ゴシック" pitchFamily="49" charset="-128"/>
                <a:ea typeface="ＭＳ ゴシック" pitchFamily="49" charset="-128"/>
              </a:rPr>
              <a:t>文部科学省　国立教育政策研究所（平成２３年３月）</a:t>
            </a:r>
          </a:p>
          <a:p>
            <a:pPr algn="ctr"/>
            <a:r>
              <a:rPr lang="en-US" altLang="en-US">
                <a:hlinkClick r:id="rId3"/>
              </a:rPr>
              <a:t>http://www.nier.go.jp/kaihatsu/jouhoumoral/guidance.pdf</a:t>
            </a:r>
            <a:endParaRPr lang="ja-JP" altLang="en-US"/>
          </a:p>
        </p:txBody>
      </p:sp>
    </p:spTree>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idx="1"/>
          </p:nvPr>
        </p:nvSpPr>
        <p:spPr>
          <a:xfrm>
            <a:off x="168275" y="908050"/>
            <a:ext cx="8724900" cy="5761038"/>
          </a:xfrm>
        </p:spPr>
        <p:txBody>
          <a:bodyPr/>
          <a:lstStyle/>
          <a:p>
            <a:pPr marL="0" indent="0">
              <a:spcBef>
                <a:spcPct val="0"/>
              </a:spcBef>
              <a:buFontTx/>
              <a:buNone/>
            </a:pPr>
            <a:r>
              <a:rPr lang="ja-JP" altLang="en-US" sz="2400" smtClean="0">
                <a:latin typeface="ＭＳ Ｐゴシック" pitchFamily="50" charset="-128"/>
              </a:rPr>
              <a:t/>
            </a:r>
            <a:br>
              <a:rPr lang="ja-JP" altLang="en-US" sz="2400" smtClean="0">
                <a:latin typeface="ＭＳ Ｐゴシック" pitchFamily="50" charset="-128"/>
              </a:rPr>
            </a:br>
            <a:endParaRPr lang="ja-JP" altLang="en-US" sz="2400" smtClean="0">
              <a:latin typeface="ＭＳ Ｐゴシック" pitchFamily="50" charset="-128"/>
            </a:endParaRPr>
          </a:p>
          <a:p>
            <a:pPr marL="0" indent="0">
              <a:spcBef>
                <a:spcPct val="0"/>
              </a:spcBef>
              <a:buFontTx/>
              <a:buNone/>
            </a:pPr>
            <a:r>
              <a:rPr lang="ja-JP" altLang="en-US" sz="2400" smtClean="0">
                <a:latin typeface="ＭＳ Ｐゴシック" pitchFamily="50" charset="-128"/>
              </a:rPr>
              <a:t>　</a:t>
            </a:r>
          </a:p>
        </p:txBody>
      </p:sp>
      <p:sp>
        <p:nvSpPr>
          <p:cNvPr id="95234" name="Rectangle 6"/>
          <p:cNvSpPr>
            <a:spLocks noGrp="1" noChangeArrowheads="1"/>
          </p:cNvSpPr>
          <p:nvPr>
            <p:ph type="sldNum" sz="quarter" idx="12"/>
          </p:nvPr>
        </p:nvSpPr>
        <p:spPr>
          <a:noFill/>
        </p:spPr>
        <p:txBody>
          <a:bodyPr/>
          <a:lstStyle/>
          <a:p>
            <a:fld id="{79090761-C8E2-48A8-B82E-999907CA48D2}" type="slidenum">
              <a:rPr lang="en-US" altLang="ja-JP" smtClean="0"/>
              <a:pPr/>
              <a:t>62</a:t>
            </a:fld>
            <a:endParaRPr lang="en-US" altLang="ja-JP" smtClean="0"/>
          </a:p>
        </p:txBody>
      </p:sp>
      <p:pic>
        <p:nvPicPr>
          <p:cNvPr id="95236" name="Picture 5"/>
          <p:cNvPicPr>
            <a:picLocks noChangeAspect="1" noChangeArrowheads="1"/>
          </p:cNvPicPr>
          <p:nvPr/>
        </p:nvPicPr>
        <p:blipFill>
          <a:blip r:embed="rId3" cstate="print"/>
          <a:srcRect/>
          <a:stretch>
            <a:fillRect/>
          </a:stretch>
        </p:blipFill>
        <p:spPr bwMode="auto">
          <a:xfrm>
            <a:off x="179388" y="765175"/>
            <a:ext cx="8135937" cy="5757863"/>
          </a:xfrm>
          <a:prstGeom prst="rect">
            <a:avLst/>
          </a:prstGeom>
          <a:noFill/>
          <a:ln w="9525">
            <a:noFill/>
            <a:miter lim="800000"/>
            <a:headEnd/>
            <a:tailEnd/>
          </a:ln>
        </p:spPr>
      </p:pic>
      <p:sp>
        <p:nvSpPr>
          <p:cNvPr id="95237" name="テキスト ボックス 4"/>
          <p:cNvSpPr txBox="1">
            <a:spLocks noChangeArrowheads="1"/>
          </p:cNvSpPr>
          <p:nvPr/>
        </p:nvSpPr>
        <p:spPr bwMode="auto">
          <a:xfrm>
            <a:off x="539552" y="289719"/>
            <a:ext cx="7016750" cy="579438"/>
          </a:xfrm>
          <a:prstGeom prst="rect">
            <a:avLst/>
          </a:prstGeom>
          <a:noFill/>
          <a:ln w="9525">
            <a:noFill/>
            <a:miter lim="800000"/>
            <a:headEnd/>
            <a:tailEnd/>
          </a:ln>
        </p:spPr>
        <p:txBody>
          <a:bodyPr wrap="none">
            <a:spAutoFit/>
          </a:bodyPr>
          <a:lstStyle/>
          <a:p>
            <a:r>
              <a:rPr lang="ja-JP" altLang="en-US" sz="3200" dirty="0">
                <a:ea typeface="HGP創英角ｺﾞｼｯｸUB" pitchFamily="50" charset="-128"/>
              </a:rPr>
              <a:t>情報モラル指導カリキュラムチェックリスト</a:t>
            </a:r>
          </a:p>
        </p:txBody>
      </p:sp>
    </p:spTree>
  </p:cSld>
  <p:clrMapOvr>
    <a:masterClrMapping/>
  </p:clrMapOvr>
  <p:transition spd="med">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p:spPr>
        <p:txBody>
          <a:bodyPr/>
          <a:lstStyle/>
          <a:p>
            <a:fld id="{D5DA1D3A-E8FD-4A75-AB00-D0BE6348060C}" type="slidenum">
              <a:rPr lang="en-US" altLang="ja-JP" smtClean="0"/>
              <a:pPr/>
              <a:t>63</a:t>
            </a:fld>
            <a:endParaRPr lang="en-US" altLang="ja-JP" smtClean="0"/>
          </a:p>
        </p:txBody>
      </p:sp>
      <p:sp>
        <p:nvSpPr>
          <p:cNvPr id="29699" name="テキスト ボックス 4"/>
          <p:cNvSpPr txBox="1">
            <a:spLocks noChangeArrowheads="1"/>
          </p:cNvSpPr>
          <p:nvPr/>
        </p:nvSpPr>
        <p:spPr bwMode="auto">
          <a:xfrm>
            <a:off x="611560" y="404664"/>
            <a:ext cx="8974138" cy="579438"/>
          </a:xfrm>
          <a:prstGeom prst="rect">
            <a:avLst/>
          </a:prstGeom>
          <a:noFill/>
          <a:ln w="9525">
            <a:noFill/>
            <a:miter lim="800000"/>
            <a:headEnd/>
            <a:tailEnd/>
          </a:ln>
        </p:spPr>
        <p:txBody>
          <a:bodyPr>
            <a:spAutoFit/>
          </a:bodyPr>
          <a:lstStyle/>
          <a:p>
            <a:r>
              <a:rPr lang="ja-JP" altLang="en-US" sz="3200" dirty="0">
                <a:ea typeface="HGP創英角ｺﾞｼｯｸUB" pitchFamily="50" charset="-128"/>
              </a:rPr>
              <a:t>実態把握が重要</a:t>
            </a:r>
            <a:endParaRPr lang="ja-JP" altLang="en-US" sz="3200" dirty="0"/>
          </a:p>
        </p:txBody>
      </p:sp>
      <p:sp>
        <p:nvSpPr>
          <p:cNvPr id="6" name="正方形/長方形 5"/>
          <p:cNvSpPr/>
          <p:nvPr/>
        </p:nvSpPr>
        <p:spPr bwMode="auto">
          <a:xfrm>
            <a:off x="1347788" y="1341438"/>
            <a:ext cx="2624137" cy="81280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ja-JP" altLang="en-US" sz="4000" dirty="0">
                <a:latin typeface="+mj-ea"/>
                <a:ea typeface="+mj-ea"/>
              </a:rPr>
              <a:t>実態把握</a:t>
            </a:r>
          </a:p>
        </p:txBody>
      </p:sp>
      <p:sp>
        <p:nvSpPr>
          <p:cNvPr id="7" name="正方形/長方形 6"/>
          <p:cNvSpPr/>
          <p:nvPr/>
        </p:nvSpPr>
        <p:spPr bwMode="auto">
          <a:xfrm>
            <a:off x="755650" y="3160713"/>
            <a:ext cx="3829050" cy="814387"/>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ja-JP" altLang="en-US" sz="4000" dirty="0">
                <a:latin typeface="+mj-ea"/>
                <a:ea typeface="+mj-ea"/>
              </a:rPr>
              <a:t>年間指導計画</a:t>
            </a:r>
          </a:p>
        </p:txBody>
      </p:sp>
      <p:sp>
        <p:nvSpPr>
          <p:cNvPr id="8" name="正方形/長方形 7"/>
          <p:cNvSpPr/>
          <p:nvPr/>
        </p:nvSpPr>
        <p:spPr bwMode="auto">
          <a:xfrm>
            <a:off x="1262063" y="5064125"/>
            <a:ext cx="2625725" cy="81280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ja-JP" altLang="en-US" sz="4000" dirty="0">
                <a:latin typeface="+mj-ea"/>
                <a:ea typeface="+mj-ea"/>
              </a:rPr>
              <a:t>授業実践</a:t>
            </a:r>
          </a:p>
        </p:txBody>
      </p:sp>
      <p:sp>
        <p:nvSpPr>
          <p:cNvPr id="9" name="正方形/長方形 8"/>
          <p:cNvSpPr/>
          <p:nvPr/>
        </p:nvSpPr>
        <p:spPr bwMode="auto">
          <a:xfrm>
            <a:off x="5318125" y="3160713"/>
            <a:ext cx="2925763" cy="81438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ja-JP" altLang="en-US" sz="4000" dirty="0">
                <a:latin typeface="+mj-ea"/>
                <a:ea typeface="+mj-ea"/>
              </a:rPr>
              <a:t>評価・改善</a:t>
            </a:r>
          </a:p>
        </p:txBody>
      </p:sp>
      <p:sp>
        <p:nvSpPr>
          <p:cNvPr id="10" name="下矢印 9"/>
          <p:cNvSpPr/>
          <p:nvPr/>
        </p:nvSpPr>
        <p:spPr bwMode="auto">
          <a:xfrm>
            <a:off x="2446338" y="2333625"/>
            <a:ext cx="674687" cy="661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下矢印 10"/>
          <p:cNvSpPr/>
          <p:nvPr/>
        </p:nvSpPr>
        <p:spPr bwMode="auto">
          <a:xfrm>
            <a:off x="2360613" y="4237038"/>
            <a:ext cx="676275" cy="6619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屈折矢印 11"/>
          <p:cNvSpPr/>
          <p:nvPr/>
        </p:nvSpPr>
        <p:spPr bwMode="auto">
          <a:xfrm>
            <a:off x="4641850" y="4237038"/>
            <a:ext cx="2366963" cy="1322387"/>
          </a:xfrm>
          <a:prstGeom prst="bentUpArrow">
            <a:avLst>
              <a:gd name="adj1" fmla="val 20469"/>
              <a:gd name="adj2" fmla="val 22694"/>
              <a:gd name="adj3" fmla="val 25000"/>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a:p>
        </p:txBody>
      </p:sp>
      <p:sp>
        <p:nvSpPr>
          <p:cNvPr id="13" name="屈折矢印 12"/>
          <p:cNvSpPr/>
          <p:nvPr/>
        </p:nvSpPr>
        <p:spPr bwMode="auto">
          <a:xfrm rot="16200000">
            <a:off x="5080794" y="1154907"/>
            <a:ext cx="1489075" cy="2027237"/>
          </a:xfrm>
          <a:prstGeom prst="bentUpArrow">
            <a:avLst>
              <a:gd name="adj1" fmla="val 20469"/>
              <a:gd name="adj2" fmla="val 22694"/>
              <a:gd name="adj3" fmla="val 25000"/>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2752954475"/>
      </p:ext>
    </p:extLst>
  </p:cSld>
  <p:clrMapOvr>
    <a:masterClrMapping/>
  </p:clrMapOvr>
  <p:transition spd="med">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実態把握のために</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64</a:t>
            </a:fld>
            <a:endParaRPr lang="en-US" altLang="ja-JP"/>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65595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268760"/>
            <a:ext cx="5607050"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340128"/>
            <a:ext cx="7668344" cy="26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62413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5152" y="116632"/>
            <a:ext cx="8229600" cy="414883"/>
          </a:xfrm>
        </p:spPr>
        <p:txBody>
          <a:bodyPr/>
          <a:lstStyle/>
          <a:p>
            <a:r>
              <a:rPr lang="ja-JP" altLang="en-US" dirty="0" smtClean="0"/>
              <a:t>実態把握のために</a:t>
            </a:r>
            <a:endParaRPr kumimoji="1" lang="ja-JP"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48" y="786605"/>
            <a:ext cx="7480696" cy="571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6311"/>
          <a:stretch/>
        </p:blipFill>
        <p:spPr bwMode="auto">
          <a:xfrm>
            <a:off x="617848" y="793608"/>
            <a:ext cx="8208912" cy="571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9525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332656"/>
            <a:ext cx="8229600" cy="774923"/>
          </a:xfrm>
        </p:spPr>
        <p:txBody>
          <a:bodyPr/>
          <a:lstStyle/>
          <a:p>
            <a:r>
              <a:rPr kumimoji="1" lang="ja-JP" altLang="en-US" dirty="0" smtClean="0"/>
              <a:t>モラル</a:t>
            </a:r>
            <a:r>
              <a:rPr kumimoji="1" lang="ja-JP" altLang="en-US" dirty="0" smtClean="0"/>
              <a:t>検定から指導につなげる</a:t>
            </a:r>
            <a:endParaRPr kumimoji="1" lang="ja-JP" altLang="en-US" dirty="0"/>
          </a:p>
        </p:txBody>
      </p:sp>
      <p:graphicFrame>
        <p:nvGraphicFramePr>
          <p:cNvPr id="4" name="グラフ 3"/>
          <p:cNvGraphicFramePr>
            <a:graphicFrameLocks/>
          </p:cNvGraphicFramePr>
          <p:nvPr>
            <p:extLst>
              <p:ext uri="{D42A27DB-BD31-4B8C-83A1-F6EECF244321}">
                <p14:modId xmlns:p14="http://schemas.microsoft.com/office/powerpoint/2010/main" val="134187790"/>
              </p:ext>
            </p:extLst>
          </p:nvPr>
        </p:nvGraphicFramePr>
        <p:xfrm>
          <a:off x="611560" y="1052736"/>
          <a:ext cx="7848872" cy="56166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p:cNvGraphicFramePr>
            <a:graphicFrameLocks/>
          </p:cNvGraphicFramePr>
          <p:nvPr>
            <p:extLst>
              <p:ext uri="{D42A27DB-BD31-4B8C-83A1-F6EECF244321}">
                <p14:modId xmlns:p14="http://schemas.microsoft.com/office/powerpoint/2010/main" val="1462273804"/>
              </p:ext>
            </p:extLst>
          </p:nvPr>
        </p:nvGraphicFramePr>
        <p:xfrm>
          <a:off x="683568" y="1268760"/>
          <a:ext cx="7992888"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9609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969963" y="660400"/>
            <a:ext cx="7867650" cy="1027113"/>
          </a:xfrm>
        </p:spPr>
        <p:txBody>
          <a:bodyPr lIns="90049" tIns="46839" rIns="90049" bIns="46839"/>
          <a:lstStyle/>
          <a:p>
            <a:pPr marL="449263" indent="-449263" eaLnBrk="1" hangingPunct="1"/>
            <a:r>
              <a:rPr lang="ja-JP" altLang="en-US" b="1" dirty="0" smtClean="0"/>
              <a:t>情報モラルの指導</a:t>
            </a:r>
          </a:p>
        </p:txBody>
      </p:sp>
      <p:sp>
        <p:nvSpPr>
          <p:cNvPr id="126979" name="Rectangle 3"/>
          <p:cNvSpPr>
            <a:spLocks noGrp="1" noChangeArrowheads="1"/>
          </p:cNvSpPr>
          <p:nvPr>
            <p:ph idx="1"/>
          </p:nvPr>
        </p:nvSpPr>
        <p:spPr>
          <a:xfrm>
            <a:off x="609600" y="1555750"/>
            <a:ext cx="8443913" cy="4483100"/>
          </a:xfrm>
        </p:spPr>
        <p:txBody>
          <a:bodyPr lIns="90049" tIns="46839" rIns="90049" bIns="46839"/>
          <a:lstStyle/>
          <a:p>
            <a:pPr marL="449263" indent="-449263" eaLnBrk="1" hangingPunct="1">
              <a:lnSpc>
                <a:spcPct val="110000"/>
              </a:lnSpc>
              <a:spcBef>
                <a:spcPct val="0"/>
              </a:spcBef>
            </a:pPr>
            <a:r>
              <a:rPr lang="ja-JP" altLang="en-US" b="1" dirty="0" smtClean="0"/>
              <a:t>情報モラルの指導内容の存在する場面を作る</a:t>
            </a:r>
          </a:p>
          <a:p>
            <a:pPr marL="1528763" lvl="2" indent="-449263" eaLnBrk="1" hangingPunct="1">
              <a:lnSpc>
                <a:spcPct val="110000"/>
              </a:lnSpc>
              <a:spcBef>
                <a:spcPct val="0"/>
              </a:spcBef>
            </a:pPr>
            <a:r>
              <a:rPr lang="ja-JP" altLang="en-US" sz="2600" b="1" dirty="0" smtClean="0"/>
              <a:t>活動の中で</a:t>
            </a:r>
          </a:p>
          <a:p>
            <a:pPr marL="1528763" lvl="2" indent="-449263" eaLnBrk="1" hangingPunct="1">
              <a:lnSpc>
                <a:spcPct val="110000"/>
              </a:lnSpc>
              <a:spcBef>
                <a:spcPct val="0"/>
              </a:spcBef>
            </a:pPr>
            <a:r>
              <a:rPr lang="ja-JP" altLang="en-US" sz="2600" b="1" dirty="0" smtClean="0"/>
              <a:t>コンテンツで</a:t>
            </a:r>
          </a:p>
          <a:p>
            <a:pPr marL="449263" indent="-449263" eaLnBrk="1" hangingPunct="1">
              <a:lnSpc>
                <a:spcPct val="110000"/>
              </a:lnSpc>
              <a:spcBef>
                <a:spcPct val="0"/>
              </a:spcBef>
            </a:pPr>
            <a:r>
              <a:rPr lang="ja-JP" altLang="en-US" b="1" dirty="0" smtClean="0"/>
              <a:t>児童生徒個々が考え・判断する</a:t>
            </a:r>
          </a:p>
          <a:p>
            <a:pPr marL="1528763" lvl="2" indent="-449263" eaLnBrk="1" hangingPunct="1">
              <a:lnSpc>
                <a:spcPct val="110000"/>
              </a:lnSpc>
              <a:spcBef>
                <a:spcPct val="0"/>
              </a:spcBef>
            </a:pPr>
            <a:r>
              <a:rPr lang="ja-JP" altLang="en-US" sz="2600" b="1" dirty="0" smtClean="0"/>
              <a:t>基本的な価値感にそって</a:t>
            </a:r>
          </a:p>
          <a:p>
            <a:pPr marL="1528763" lvl="2" indent="-449263" eaLnBrk="1" hangingPunct="1">
              <a:lnSpc>
                <a:spcPct val="110000"/>
              </a:lnSpc>
              <a:spcBef>
                <a:spcPct val="0"/>
              </a:spcBef>
            </a:pPr>
            <a:r>
              <a:rPr lang="ja-JP" altLang="en-US" sz="2600" b="1" dirty="0" smtClean="0"/>
              <a:t>状況や立場を加えて</a:t>
            </a:r>
          </a:p>
          <a:p>
            <a:pPr marL="449263" indent="-449263">
              <a:lnSpc>
                <a:spcPct val="110000"/>
              </a:lnSpc>
              <a:spcBef>
                <a:spcPct val="0"/>
              </a:spcBef>
            </a:pPr>
            <a:r>
              <a:rPr lang="ja-JP" altLang="en-US" b="1" dirty="0"/>
              <a:t>友だちの考え方と比べる</a:t>
            </a:r>
          </a:p>
          <a:p>
            <a:pPr marL="1528763" lvl="2" indent="-449263">
              <a:lnSpc>
                <a:spcPct val="110000"/>
              </a:lnSpc>
              <a:spcBef>
                <a:spcPct val="0"/>
              </a:spcBef>
            </a:pPr>
            <a:r>
              <a:rPr lang="ja-JP" altLang="en-US" sz="2600" b="1" dirty="0"/>
              <a:t>いろいろな考え方を知る</a:t>
            </a:r>
          </a:p>
          <a:p>
            <a:pPr marL="1528763" lvl="2" indent="-449263">
              <a:lnSpc>
                <a:spcPct val="110000"/>
              </a:lnSpc>
              <a:spcBef>
                <a:spcPct val="0"/>
              </a:spcBef>
            </a:pPr>
            <a:r>
              <a:rPr lang="ja-JP" altLang="en-US" sz="2600" b="1" dirty="0"/>
              <a:t>自分ならと考えていく</a:t>
            </a:r>
            <a:endParaRPr lang="en-US" altLang="ja-JP" sz="2600" b="1" dirty="0"/>
          </a:p>
          <a:p>
            <a:pPr marL="449263" indent="-449263" eaLnBrk="1" hangingPunct="1">
              <a:lnSpc>
                <a:spcPct val="110000"/>
              </a:lnSpc>
              <a:spcBef>
                <a:spcPct val="0"/>
              </a:spcBef>
            </a:pPr>
            <a:r>
              <a:rPr lang="ja-JP" altLang="en-US" b="1" dirty="0" smtClean="0"/>
              <a:t>自分ならと考えていく</a:t>
            </a:r>
            <a:endParaRPr lang="ja-JP" altLang="en-US" sz="3400" b="1" dirty="0" smtClean="0"/>
          </a:p>
        </p:txBody>
      </p:sp>
      <p:grpSp>
        <p:nvGrpSpPr>
          <p:cNvPr id="2" name="グループ化 1"/>
          <p:cNvGrpSpPr/>
          <p:nvPr/>
        </p:nvGrpSpPr>
        <p:grpSpPr>
          <a:xfrm>
            <a:off x="6659563" y="3521075"/>
            <a:ext cx="2393950" cy="2178050"/>
            <a:chOff x="6659563" y="3521075"/>
            <a:chExt cx="2393950" cy="2178050"/>
          </a:xfrm>
        </p:grpSpPr>
        <p:pic>
          <p:nvPicPr>
            <p:cNvPr id="126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521075"/>
              <a:ext cx="11826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Rectangle 5"/>
            <p:cNvSpPr>
              <a:spLocks noChangeArrowheads="1"/>
            </p:cNvSpPr>
            <p:nvPr/>
          </p:nvSpPr>
          <p:spPr bwMode="auto">
            <a:xfrm>
              <a:off x="7043738" y="4038600"/>
              <a:ext cx="200977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3" tIns="46783" rIns="89993" bIns="46783">
              <a:spAutoFit/>
            </a:bodyPr>
            <a:lstStyle/>
            <a:p>
              <a:pPr latinLnBrk="1"/>
              <a:r>
                <a:rPr lang="ja-JP" altLang="en-US" sz="2800" b="1" dirty="0">
                  <a:solidFill>
                    <a:srgbClr val="35A434"/>
                  </a:solidFill>
                  <a:cs typeface="Arial" pitchFamily="34" charset="0"/>
                </a:rPr>
                <a:t>正しい知識</a:t>
              </a:r>
            </a:p>
            <a:p>
              <a:pPr latinLnBrk="1"/>
              <a:r>
                <a:rPr lang="ja-JP" altLang="en-US" sz="2800" b="1" dirty="0">
                  <a:solidFill>
                    <a:srgbClr val="35A434"/>
                  </a:solidFill>
                  <a:cs typeface="Arial" pitchFamily="34" charset="0"/>
                </a:rPr>
                <a:t>情報の特性</a:t>
              </a:r>
            </a:p>
            <a:p>
              <a:pPr latinLnBrk="1"/>
              <a:r>
                <a:rPr lang="ja-JP" altLang="en-US" sz="2800" b="1" dirty="0">
                  <a:solidFill>
                    <a:srgbClr val="35A434"/>
                  </a:solidFill>
                  <a:cs typeface="Arial" pitchFamily="34" charset="0"/>
                </a:rPr>
                <a:t>社会・人</a:t>
              </a:r>
            </a:p>
            <a:p>
              <a:pPr latinLnBrk="1"/>
              <a:endParaRPr lang="en-US" altLang="ja-JP" b="1" dirty="0">
                <a:cs typeface="Arial" pitchFamily="34" charset="0"/>
              </a:endParaRPr>
            </a:p>
          </p:txBody>
        </p:sp>
      </p:grpSp>
    </p:spTree>
    <p:extLst>
      <p:ext uri="{BB962C8B-B14F-4D97-AF65-F5344CB8AC3E}">
        <p14:creationId xmlns:p14="http://schemas.microsoft.com/office/powerpoint/2010/main" val="34643329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正しい知識・特性とは・・</a:t>
            </a:r>
            <a:endParaRPr kumimoji="1" lang="ja-JP" altLang="en-US" dirty="0"/>
          </a:p>
        </p:txBody>
      </p:sp>
      <p:sp>
        <p:nvSpPr>
          <p:cNvPr id="3" name="コンテンツ プレースホルダー 2"/>
          <p:cNvSpPr>
            <a:spLocks noGrp="1"/>
          </p:cNvSpPr>
          <p:nvPr>
            <p:ph idx="1"/>
          </p:nvPr>
        </p:nvSpPr>
        <p:spPr>
          <a:xfrm>
            <a:off x="457200" y="1600201"/>
            <a:ext cx="8229600" cy="604664"/>
          </a:xfrm>
        </p:spPr>
        <p:txBody>
          <a:bodyPr/>
          <a:lstStyle/>
          <a:p>
            <a:r>
              <a:rPr kumimoji="1" lang="ja-JP" altLang="en-US" dirty="0" smtClean="0"/>
              <a:t>教科書はない</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68</a:t>
            </a:fld>
            <a:endParaRPr lang="en-US" altLang="ja-JP"/>
          </a:p>
        </p:txBody>
      </p:sp>
      <p:grpSp>
        <p:nvGrpSpPr>
          <p:cNvPr id="8" name="グループ化 7"/>
          <p:cNvGrpSpPr/>
          <p:nvPr/>
        </p:nvGrpSpPr>
        <p:grpSpPr>
          <a:xfrm>
            <a:off x="1331640" y="1124744"/>
            <a:ext cx="7394798" cy="5543178"/>
            <a:chOff x="1331640" y="1124744"/>
            <a:chExt cx="7394798" cy="5543178"/>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280" y="1124744"/>
              <a:ext cx="4622158" cy="554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屈折矢印 5"/>
            <p:cNvSpPr/>
            <p:nvPr/>
          </p:nvSpPr>
          <p:spPr bwMode="auto">
            <a:xfrm rot="5400000">
              <a:off x="1560426" y="2073610"/>
              <a:ext cx="1774676" cy="2232248"/>
            </a:xfrm>
            <a:prstGeom prst="bentUpArrow">
              <a:avLst>
                <a:gd name="adj1" fmla="val 37345"/>
                <a:gd name="adj2" fmla="val 25000"/>
                <a:gd name="adj3" fmla="val 42711"/>
              </a:avLst>
            </a:prstGeom>
            <a:solidFill>
              <a:schemeClr val="accent2">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7" name="テキスト ボックス 6"/>
            <p:cNvSpPr txBox="1"/>
            <p:nvPr/>
          </p:nvSpPr>
          <p:spPr>
            <a:xfrm>
              <a:off x="1475656" y="3363306"/>
              <a:ext cx="2232248" cy="523220"/>
            </a:xfrm>
            <a:prstGeom prst="rect">
              <a:avLst/>
            </a:prstGeom>
            <a:noFill/>
          </p:spPr>
          <p:txBody>
            <a:bodyPr wrap="square" rtlCol="0">
              <a:spAutoFit/>
            </a:bodyPr>
            <a:lstStyle/>
            <a:p>
              <a:r>
                <a:rPr kumimoji="1" lang="ja-JP" altLang="en-US" sz="2800" dirty="0" smtClean="0">
                  <a:latin typeface="+mn-ea"/>
                  <a:ea typeface="+mn-ea"/>
                </a:rPr>
                <a:t>コンテンツ</a:t>
              </a:r>
              <a:endParaRPr kumimoji="1" lang="ja-JP" altLang="en-US" sz="2800" dirty="0">
                <a:latin typeface="+mn-ea"/>
                <a:ea typeface="+mn-ea"/>
              </a:endParaRPr>
            </a:p>
          </p:txBody>
        </p:sp>
      </p:grpSp>
    </p:spTree>
    <p:extLst>
      <p:ext uri="{BB962C8B-B14F-4D97-AF65-F5344CB8AC3E}">
        <p14:creationId xmlns:p14="http://schemas.microsoft.com/office/powerpoint/2010/main" val="46166935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事例で学ぶネットモラル　</a:t>
            </a:r>
            <a:r>
              <a:rPr kumimoji="1" lang="en-US" altLang="ja-JP" dirty="0" smtClean="0"/>
              <a:t>2013</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69</a:t>
            </a:fld>
            <a:endParaRPr lang="en-US" altLang="ja-JP"/>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5"/>
            <a:ext cx="4464496" cy="557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54" y="1052733"/>
            <a:ext cx="8015680" cy="396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7" y="4869160"/>
            <a:ext cx="7784065"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44" y="1628797"/>
            <a:ext cx="821137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7" y="4293096"/>
            <a:ext cx="8119311"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93986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1"/>
          <p:cNvSpPr>
            <a:spLocks noGrp="1"/>
          </p:cNvSpPr>
          <p:nvPr>
            <p:ph type="title"/>
          </p:nvPr>
        </p:nvSpPr>
        <p:spPr>
          <a:noFill/>
          <a:ln w="25400" cap="flat" cmpd="sng" algn="ctr">
            <a:noFill/>
            <a:prstDash val="solid"/>
            <a:round/>
          </a:ln>
        </p:spPr>
        <p:txBody>
          <a:bodyPr vert="horz" wrap="square" lIns="91400" tIns="45700" rIns="91400" bIns="45700" anchor="t">
            <a:noAutofit/>
          </a:bodyPr>
          <a:lstStyle/>
          <a:p>
            <a:pPr defTabSz="899662">
              <a:buClr>
                <a:srgbClr val="000000">
                  <a:alpha val="100000"/>
                </a:srgbClr>
              </a:buClr>
              <a:buSzPct val="100000"/>
            </a:pPr>
            <a:r>
              <a:rPr lang="ja-JP" altLang="en-US" spc="5" dirty="0">
                <a:latin typeface="+mj-ea"/>
                <a:sym typeface="Wingdings"/>
              </a:rPr>
              <a:t>なぜ　ケータイ　ネット　が</a:t>
            </a:r>
            <a:br>
              <a:rPr lang="ja-JP" altLang="en-US" spc="5" dirty="0">
                <a:latin typeface="+mj-ea"/>
                <a:sym typeface="Wingdings"/>
              </a:rPr>
            </a:br>
            <a:r>
              <a:rPr lang="ja-JP" altLang="en-US" spc="5" dirty="0">
                <a:latin typeface="+mj-ea"/>
                <a:sym typeface="Wingdings"/>
              </a:rPr>
              <a:t>　　　　　　　</a:t>
            </a:r>
            <a:r>
              <a:rPr lang="ja-JP" altLang="en-US" spc="5" dirty="0" smtClean="0">
                <a:latin typeface="+mj-ea"/>
                <a:sym typeface="Wingdings"/>
              </a:rPr>
              <a:t>問題</a:t>
            </a:r>
            <a:r>
              <a:rPr lang="ja-JP" altLang="en-US" spc="5" dirty="0">
                <a:latin typeface="+mj-ea"/>
                <a:sym typeface="Wingdings"/>
              </a:rPr>
              <a:t>とされるのか</a:t>
            </a:r>
          </a:p>
        </p:txBody>
      </p:sp>
      <p:sp>
        <p:nvSpPr>
          <p:cNvPr id="3" name="四角形 2"/>
          <p:cNvSpPr>
            <a:spLocks noGrp="1"/>
          </p:cNvSpPr>
          <p:nvPr>
            <p:ph sz="quarter" idx="1"/>
          </p:nvPr>
        </p:nvSpPr>
        <p:spPr>
          <a:xfrm>
            <a:off x="457163" y="1600164"/>
            <a:ext cx="8229046" cy="4530707"/>
          </a:xfrm>
          <a:noFill/>
          <a:ln w="25400" cap="flat" cmpd="sng" algn="ctr">
            <a:noFill/>
            <a:prstDash val="solid"/>
            <a:round/>
          </a:ln>
        </p:spPr>
        <p:txBody>
          <a:bodyPr vert="horz" wrap="square" lIns="91400" tIns="45700" rIns="91400" bIns="45700" anchor="t">
            <a:noAutofit/>
          </a:bodyPr>
          <a:lstStyle/>
          <a:p>
            <a:pPr marL="0" indent="0" defTabSz="899662">
              <a:buFont typeface="Wingdings"/>
              <a:buChar char="n"/>
            </a:pPr>
            <a:r>
              <a:rPr lang="ja-JP" altLang="en-US" sz="3600" spc="5" dirty="0">
                <a:latin typeface="+mn-ea"/>
                <a:sym typeface="Wingdings"/>
              </a:rPr>
              <a:t>インターネットが　家庭でも使われるようになったのは</a:t>
            </a:r>
          </a:p>
          <a:p>
            <a:pPr marL="0" indent="0" defTabSz="899662">
              <a:buFont typeface="Wingdings"/>
              <a:buChar char="n"/>
            </a:pPr>
            <a:r>
              <a:rPr lang="ja-JP" altLang="en-US" sz="3600" spc="5" dirty="0">
                <a:latin typeface="+mn-ea"/>
                <a:sym typeface="Wingdings"/>
              </a:rPr>
              <a:t>１９９５年(平成7年) Windows95</a:t>
            </a:r>
          </a:p>
          <a:p>
            <a:pPr marL="0" indent="0" defTabSz="899662">
              <a:buFont typeface="Wingdings"/>
              <a:buChar char="n"/>
            </a:pPr>
            <a:endParaRPr lang="ja-JP" altLang="ja-JP" sz="3600" spc="5" dirty="0">
              <a:latin typeface="+mn-ea"/>
              <a:sym typeface="Wingdings"/>
            </a:endParaRPr>
          </a:p>
          <a:p>
            <a:pPr marL="0" indent="0" defTabSz="899662">
              <a:buFont typeface="Wingdings"/>
              <a:buChar char="n"/>
            </a:pPr>
            <a:r>
              <a:rPr lang="ja-JP" altLang="en-US" sz="3600" spc="5" dirty="0">
                <a:latin typeface="+mn-ea"/>
                <a:sym typeface="Wingdings"/>
              </a:rPr>
              <a:t>携帯電話でネットが使えるようになったのは</a:t>
            </a:r>
          </a:p>
          <a:p>
            <a:pPr marL="0" indent="0" defTabSz="899662">
              <a:buFont typeface="Wingdings"/>
              <a:buChar char="n"/>
            </a:pPr>
            <a:r>
              <a:rPr lang="ja-JP" altLang="en-US" sz="3600" spc="5" dirty="0">
                <a:latin typeface="+mn-ea"/>
                <a:sym typeface="Wingdings"/>
              </a:rPr>
              <a:t>１９９９年(平成11年)　i-Mode</a:t>
            </a:r>
            <a:r>
              <a:rPr lang="ja-JP" altLang="en-US" sz="3600" spc="5" dirty="0">
                <a:solidFill>
                  <a:srgbClr val="BFBFBF">
                    <a:alpha val="100000"/>
                  </a:srgbClr>
                </a:solidFill>
                <a:latin typeface="Arial"/>
                <a:ea typeface="ＭＳ Ｐゴシック"/>
                <a:sym typeface="Wingdings"/>
              </a:rPr>
              <a:t>  </a:t>
            </a:r>
          </a:p>
        </p:txBody>
      </p:sp>
      <p:sp>
        <p:nvSpPr>
          <p:cNvPr id="4" name="四角形 3"/>
          <p:cNvSpPr/>
          <p:nvPr/>
        </p:nvSpPr>
        <p:spPr>
          <a:xfrm>
            <a:off x="467544" y="1628800"/>
            <a:ext cx="8143328" cy="4429134"/>
          </a:xfrm>
          <a:prstGeom prst="rect">
            <a:avLst/>
          </a:prstGeom>
          <a:solidFill>
            <a:srgbClr val="FFFF99">
              <a:alpha val="45100"/>
            </a:srgbClr>
          </a:solidFill>
          <a:ln w="9523" cap="rnd" cmpd="sng" algn="ctr">
            <a:solidFill>
              <a:srgbClr val="000000"/>
            </a:solidFill>
            <a:prstDash val="solid"/>
            <a:round/>
          </a:ln>
        </p:spPr>
        <p:txBody>
          <a:bodyPr vert="horz" wrap="none" lIns="89949" tIns="46760" rIns="89949" bIns="46760" anchor="t">
            <a:noAutofit/>
          </a:bodyPr>
          <a:lstStyle/>
          <a:p>
            <a:pPr defTabSz="899662">
              <a:lnSpc>
                <a:spcPct val="150000"/>
              </a:lnSpc>
              <a:spcBef>
                <a:spcPct val="0"/>
              </a:spcBef>
              <a:spcAft>
                <a:spcPct val="0"/>
              </a:spcAft>
              <a:buClr>
                <a:srgbClr val="000000">
                  <a:alpha val="100000"/>
                </a:srgbClr>
              </a:buClr>
              <a:buSzPct val="100000"/>
            </a:pPr>
            <a:r>
              <a:rPr lang="ja-JP" altLang="en-US" sz="6000" spc="5" dirty="0">
                <a:solidFill>
                  <a:srgbClr val="FF0000">
                    <a:alpha val="100000"/>
                  </a:srgbClr>
                </a:solidFill>
                <a:latin typeface="Arial"/>
                <a:ea typeface="ＭＳ Ｐゴシック"/>
                <a:sym typeface="Wingdings"/>
              </a:rPr>
              <a:t>よくわからない</a:t>
            </a:r>
          </a:p>
          <a:p>
            <a:pPr defTabSz="899662">
              <a:lnSpc>
                <a:spcPct val="150000"/>
              </a:lnSpc>
              <a:spcBef>
                <a:spcPct val="0"/>
              </a:spcBef>
              <a:spcAft>
                <a:spcPct val="0"/>
              </a:spcAft>
              <a:buClr>
                <a:srgbClr val="000000">
                  <a:alpha val="100000"/>
                </a:srgbClr>
              </a:buClr>
              <a:buSzPct val="100000"/>
            </a:pPr>
            <a:r>
              <a:rPr lang="ja-JP" altLang="en-US" sz="6000" spc="5" dirty="0">
                <a:solidFill>
                  <a:srgbClr val="FF0000">
                    <a:alpha val="100000"/>
                  </a:srgbClr>
                </a:solidFill>
                <a:latin typeface="Arial"/>
                <a:ea typeface="ＭＳ Ｐゴシック"/>
                <a:sym typeface="Wingdings"/>
              </a:rPr>
              <a:t>人による違いが大きい</a:t>
            </a:r>
          </a:p>
          <a:p>
            <a:pPr defTabSz="899662">
              <a:lnSpc>
                <a:spcPct val="150000"/>
              </a:lnSpc>
              <a:spcBef>
                <a:spcPct val="0"/>
              </a:spcBef>
              <a:spcAft>
                <a:spcPct val="0"/>
              </a:spcAft>
              <a:buClr>
                <a:srgbClr val="000000">
                  <a:alpha val="100000"/>
                </a:srgbClr>
              </a:buClr>
              <a:buSzPct val="100000"/>
            </a:pPr>
            <a:r>
              <a:rPr lang="ja-JP" altLang="en-US" sz="6000" spc="5" dirty="0">
                <a:solidFill>
                  <a:srgbClr val="FF0000">
                    <a:alpha val="100000"/>
                  </a:srgbClr>
                </a:solidFill>
                <a:latin typeface="Arial"/>
                <a:ea typeface="ＭＳ Ｐゴシック"/>
                <a:sym typeface="Wingdings"/>
              </a:rPr>
              <a:t>ルールができていない</a:t>
            </a:r>
          </a:p>
        </p:txBody>
      </p:sp>
    </p:spTree>
    <p:extLst>
      <p:ext uri="{BB962C8B-B14F-4D97-AF65-F5344CB8AC3E}">
        <p14:creationId xmlns:p14="http://schemas.microsoft.com/office/powerpoint/2010/main" val="137208023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fade">
                                      <p:cBhvr>
                                        <p:cTn id="19" dur="500"/>
                                        <p:tgtEl>
                                          <p:spTgt spid="4">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allAtOnce"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事例で学ぶネットモラル　</a:t>
            </a:r>
            <a:r>
              <a:rPr kumimoji="1" lang="en-US" altLang="ja-JP" dirty="0" smtClean="0"/>
              <a:t>2013</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70</a:t>
            </a:fld>
            <a:endParaRPr lang="en-US" altLang="ja-JP"/>
          </a:p>
        </p:txBody>
      </p:sp>
      <p:pic>
        <p:nvPicPr>
          <p:cNvPr id="23554"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974452"/>
            <a:ext cx="5391150" cy="588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412062"/>
      </p:ext>
    </p:extLst>
  </p:cSld>
  <p:clrMapOvr>
    <a:masterClrMapping/>
  </p:clrMapOvr>
  <p:transition spd="med">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ja-JP" altLang="en-US" sz="4000" dirty="0" smtClean="0"/>
              <a:t>情報</a:t>
            </a:r>
            <a:r>
              <a:rPr lang="ja-JP" altLang="en-US" sz="4000" dirty="0" smtClean="0"/>
              <a:t>モラル教育の</a:t>
            </a:r>
            <a:r>
              <a:rPr lang="ja-JP" altLang="en-US" sz="4000" dirty="0" smtClean="0"/>
              <a:t>あゆみ</a:t>
            </a:r>
          </a:p>
        </p:txBody>
      </p:sp>
      <p:sp>
        <p:nvSpPr>
          <p:cNvPr id="110595" name="Rectangle 3"/>
          <p:cNvSpPr>
            <a:spLocks noGrp="1" noChangeArrowheads="1"/>
          </p:cNvSpPr>
          <p:nvPr>
            <p:ph idx="1"/>
          </p:nvPr>
        </p:nvSpPr>
        <p:spPr>
          <a:xfrm>
            <a:off x="467544" y="1052736"/>
            <a:ext cx="8229600" cy="5184576"/>
          </a:xfrm>
        </p:spPr>
        <p:txBody>
          <a:bodyPr/>
          <a:lstStyle/>
          <a:p>
            <a:pPr eaLnBrk="1" hangingPunct="1"/>
            <a:r>
              <a:rPr lang="ja-JP" altLang="en-US" sz="2800" dirty="0" smtClean="0"/>
              <a:t>情報モラル指導資料　　　　 </a:t>
            </a:r>
            <a:r>
              <a:rPr lang="en-US" altLang="ja-JP" sz="2800" dirty="0" smtClean="0"/>
              <a:t>H11</a:t>
            </a:r>
            <a:r>
              <a:rPr lang="ja-JP" altLang="en-US" sz="2800" dirty="0" smtClean="0"/>
              <a:t>　，</a:t>
            </a:r>
            <a:r>
              <a:rPr lang="en-US" altLang="ja-JP" sz="2800" dirty="0" smtClean="0"/>
              <a:t>H12</a:t>
            </a:r>
            <a:endParaRPr lang="ja-JP" altLang="en-US" sz="2800" dirty="0" smtClean="0"/>
          </a:p>
          <a:p>
            <a:pPr eaLnBrk="1" hangingPunct="1"/>
            <a:r>
              <a:rPr lang="ja-JP" altLang="en-US" sz="2800" dirty="0" smtClean="0"/>
              <a:t>ネット社会の歩き方　　　　</a:t>
            </a:r>
            <a:r>
              <a:rPr lang="en-US" altLang="ja-JP" sz="2800" dirty="0" smtClean="0"/>
              <a:t>H12,13,15</a:t>
            </a:r>
            <a:endParaRPr lang="ja-JP" altLang="en-US" sz="2800" dirty="0" smtClean="0"/>
          </a:p>
          <a:p>
            <a:pPr eaLnBrk="1" hangingPunct="1"/>
            <a:r>
              <a:rPr lang="ja-JP" altLang="en-US" sz="2800" dirty="0" smtClean="0"/>
              <a:t>情報モラル部会</a:t>
            </a:r>
            <a:r>
              <a:rPr lang="en-US" altLang="ja-JP" sz="2800" dirty="0" smtClean="0"/>
              <a:t>(</a:t>
            </a:r>
            <a:r>
              <a:rPr lang="ja-JP" altLang="en-US" sz="2800" dirty="0" smtClean="0"/>
              <a:t>学校インターネット</a:t>
            </a:r>
            <a:r>
              <a:rPr lang="en-US" altLang="ja-JP" sz="2800" dirty="0" smtClean="0"/>
              <a:t>)</a:t>
            </a:r>
            <a:r>
              <a:rPr lang="ja-JP" altLang="en-US" sz="2800" dirty="0" smtClean="0"/>
              <a:t>　</a:t>
            </a:r>
            <a:r>
              <a:rPr lang="en-US" altLang="ja-JP" sz="2800" dirty="0" smtClean="0"/>
              <a:t>H14</a:t>
            </a:r>
          </a:p>
          <a:p>
            <a:pPr eaLnBrk="1" hangingPunct="1"/>
            <a:r>
              <a:rPr lang="ja-JP" altLang="en-US" sz="2800" dirty="0" smtClean="0"/>
              <a:t>情報モラル研修教材　　　　</a:t>
            </a:r>
            <a:r>
              <a:rPr lang="en-US" altLang="ja-JP" sz="2800" dirty="0" smtClean="0"/>
              <a:t>H15</a:t>
            </a:r>
            <a:r>
              <a:rPr lang="ja-JP" altLang="en-US" sz="2800" dirty="0" err="1" smtClean="0"/>
              <a:t>，</a:t>
            </a:r>
            <a:r>
              <a:rPr lang="en-US" altLang="ja-JP" sz="2800" dirty="0" smtClean="0"/>
              <a:t>H17</a:t>
            </a:r>
            <a:endParaRPr lang="ja-JP" altLang="en-US" sz="2800" dirty="0" smtClean="0"/>
          </a:p>
          <a:p>
            <a:pPr eaLnBrk="1" hangingPunct="1"/>
            <a:r>
              <a:rPr lang="ja-JP" altLang="en-US" sz="2800" dirty="0" smtClean="0"/>
              <a:t>情報モラル授業サポートセンター　 </a:t>
            </a:r>
            <a:r>
              <a:rPr lang="en-US" altLang="ja-JP" sz="2800" dirty="0" smtClean="0"/>
              <a:t>H16</a:t>
            </a:r>
            <a:endParaRPr lang="ja-JP" altLang="en-US" sz="2800" dirty="0" smtClean="0"/>
          </a:p>
          <a:p>
            <a:pPr eaLnBrk="1" hangingPunct="1"/>
            <a:r>
              <a:rPr lang="ja-JP" altLang="en-US" sz="2800" dirty="0" smtClean="0"/>
              <a:t>やってみよう情報モラル教育　　 </a:t>
            </a:r>
            <a:r>
              <a:rPr lang="en-US" altLang="ja-JP" sz="2800" dirty="0" smtClean="0"/>
              <a:t>H17,H18</a:t>
            </a:r>
          </a:p>
          <a:p>
            <a:pPr eaLnBrk="1" hangingPunct="1"/>
            <a:r>
              <a:rPr lang="ja-JP" altLang="en-US" sz="2800" dirty="0" smtClean="0"/>
              <a:t>情報モラルポータルサイト　　　　　　</a:t>
            </a:r>
            <a:r>
              <a:rPr lang="en-US" altLang="ja-JP" sz="2800" dirty="0" smtClean="0"/>
              <a:t>H19</a:t>
            </a:r>
          </a:p>
          <a:p>
            <a:pPr eaLnBrk="1" hangingPunct="1"/>
            <a:r>
              <a:rPr lang="ja-JP" altLang="en-US" sz="2800" dirty="0" smtClean="0"/>
              <a:t>情報モラル指導セミナー</a:t>
            </a:r>
            <a:r>
              <a:rPr lang="en-US" altLang="ja-JP" sz="2800" dirty="0" smtClean="0"/>
              <a:t>		</a:t>
            </a:r>
            <a:r>
              <a:rPr lang="ja-JP" altLang="en-US" sz="2800" dirty="0" smtClean="0"/>
              <a:t>　　</a:t>
            </a:r>
            <a:r>
              <a:rPr lang="en-US" altLang="ja-JP" sz="2800" dirty="0" smtClean="0"/>
              <a:t>H19</a:t>
            </a:r>
          </a:p>
          <a:p>
            <a:pPr eaLnBrk="1" hangingPunct="1"/>
            <a:r>
              <a:rPr lang="ja-JP" altLang="en-US" sz="2800" dirty="0" smtClean="0"/>
              <a:t>専門員派遣・指導者養成</a:t>
            </a:r>
            <a:r>
              <a:rPr lang="en-US" altLang="ja-JP" sz="2800" dirty="0" smtClean="0"/>
              <a:t>		</a:t>
            </a:r>
            <a:r>
              <a:rPr lang="ja-JP" altLang="en-US" sz="2800" dirty="0" smtClean="0"/>
              <a:t>　　</a:t>
            </a:r>
            <a:r>
              <a:rPr lang="en-US" altLang="ja-JP" sz="2800" dirty="0" smtClean="0"/>
              <a:t>H21</a:t>
            </a:r>
          </a:p>
          <a:p>
            <a:r>
              <a:rPr lang="ja-JP" altLang="en-US" sz="2800" dirty="0">
                <a:latin typeface="+mj-ea"/>
                <a:ea typeface="+mj-ea"/>
              </a:rPr>
              <a:t>情報化社会の新たな問題を</a:t>
            </a:r>
            <a:r>
              <a:rPr lang="ja-JP" altLang="en-US" sz="2800" dirty="0" smtClean="0">
                <a:latin typeface="+mj-ea"/>
                <a:ea typeface="+mj-ea"/>
              </a:rPr>
              <a:t>考える  　</a:t>
            </a:r>
            <a:r>
              <a:rPr lang="en-US" altLang="ja-JP" sz="2800" dirty="0" smtClean="0">
                <a:ea typeface="+mj-ea"/>
              </a:rPr>
              <a:t>H25</a:t>
            </a:r>
            <a:endParaRPr lang="ja-JP" altLang="en-US" sz="2800" dirty="0">
              <a:ea typeface="+mj-ea"/>
            </a:endParaRPr>
          </a:p>
          <a:p>
            <a:pPr eaLnBrk="1" hangingPunct="1"/>
            <a:endParaRPr lang="ja-JP" altLang="en-US" dirty="0" smtClean="0"/>
          </a:p>
          <a:p>
            <a:pPr eaLnBrk="1" hangingPunct="1"/>
            <a:endParaRPr lang="ja-JP" altLang="en-US" dirty="0" smtClean="0"/>
          </a:p>
        </p:txBody>
      </p:sp>
    </p:spTree>
    <p:extLst>
      <p:ext uri="{BB962C8B-B14F-4D97-AF65-F5344CB8AC3E}">
        <p14:creationId xmlns:p14="http://schemas.microsoft.com/office/powerpoint/2010/main" val="3384515931"/>
      </p:ext>
    </p:extLst>
  </p:cSld>
  <p:clrMapOvr>
    <a:masterClrMapping/>
  </p:clrMapOvr>
  <p:transition spd="med">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ja-JP" altLang="en-US" smtClean="0"/>
              <a:t>指導のための資料</a:t>
            </a:r>
          </a:p>
        </p:txBody>
      </p:sp>
      <p:sp>
        <p:nvSpPr>
          <p:cNvPr id="111619" name="Rectangle 3"/>
          <p:cNvSpPr>
            <a:spLocks noGrp="1" noChangeArrowheads="1"/>
          </p:cNvSpPr>
          <p:nvPr>
            <p:ph type="body" sz="half" idx="1"/>
          </p:nvPr>
        </p:nvSpPr>
        <p:spPr>
          <a:xfrm>
            <a:off x="0" y="1340768"/>
            <a:ext cx="9468544" cy="1912937"/>
          </a:xfrm>
        </p:spPr>
        <p:txBody>
          <a:bodyPr/>
          <a:lstStyle/>
          <a:p>
            <a:pPr eaLnBrk="1" hangingPunct="1"/>
            <a:r>
              <a:rPr lang="en-US" altLang="ja-JP" sz="2400" smtClean="0"/>
              <a:t>【</a:t>
            </a:r>
            <a:r>
              <a:rPr lang="ja-JP" altLang="en-US" sz="2400" smtClean="0"/>
              <a:t>インターネット活用ガイドブック，モラル・セキュリティ編</a:t>
            </a:r>
            <a:r>
              <a:rPr lang="en-US" altLang="ja-JP" sz="2400" smtClean="0"/>
              <a:t>】</a:t>
            </a:r>
          </a:p>
          <a:p>
            <a:pPr eaLnBrk="1" hangingPunct="1">
              <a:buFont typeface="Wingdings" pitchFamily="2" charset="2"/>
              <a:buNone/>
            </a:pPr>
            <a:r>
              <a:rPr lang="ja-JP" altLang="en-US" sz="2400" smtClean="0"/>
              <a:t>　　</a:t>
            </a:r>
            <a:r>
              <a:rPr lang="en-US" altLang="ja-JP" sz="2400" smtClean="0"/>
              <a:t>http://www.cec.or.jp/books/guidebook.pdf</a:t>
            </a:r>
          </a:p>
          <a:p>
            <a:pPr eaLnBrk="1" hangingPunct="1"/>
            <a:r>
              <a:rPr lang="en-US" altLang="ja-JP" sz="2400" smtClean="0"/>
              <a:t>【</a:t>
            </a:r>
            <a:r>
              <a:rPr lang="ja-JP" altLang="en-US" sz="2400" smtClean="0"/>
              <a:t>インターネット活用のための情報モラル指導事例集</a:t>
            </a:r>
            <a:r>
              <a:rPr lang="en-US" altLang="ja-JP" sz="2400" smtClean="0"/>
              <a:t>】</a:t>
            </a:r>
          </a:p>
          <a:p>
            <a:pPr eaLnBrk="1" hangingPunct="1">
              <a:buFont typeface="Wingdings" pitchFamily="2" charset="2"/>
              <a:buNone/>
            </a:pPr>
            <a:r>
              <a:rPr lang="ja-JP" altLang="en-US" sz="2400" smtClean="0"/>
              <a:t>　　</a:t>
            </a:r>
            <a:r>
              <a:rPr lang="en-US" altLang="ja-JP" sz="2400" smtClean="0"/>
              <a:t>http://www.cec.or.jp/books/H12/pdf/b01.pdf</a:t>
            </a:r>
          </a:p>
        </p:txBody>
      </p:sp>
      <p:pic>
        <p:nvPicPr>
          <p:cNvPr id="111620"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24128" y="3501008"/>
            <a:ext cx="1816100" cy="2563812"/>
          </a:xfrm>
        </p:spPr>
      </p:pic>
      <p:pic>
        <p:nvPicPr>
          <p:cNvPr id="11162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547664" y="3501008"/>
            <a:ext cx="1778000" cy="2690812"/>
          </a:xfrm>
        </p:spPr>
      </p:pic>
    </p:spTree>
    <p:extLst>
      <p:ext uri="{BB962C8B-B14F-4D97-AF65-F5344CB8AC3E}">
        <p14:creationId xmlns:p14="http://schemas.microsoft.com/office/powerpoint/2010/main" val="946899260"/>
      </p:ext>
    </p:extLst>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t>情報化社会の新たな問題を</a:t>
            </a:r>
            <a:r>
              <a:rPr lang="ja-JP" altLang="en-US" b="1" dirty="0" smtClean="0"/>
              <a:t>考える</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73</a:t>
            </a:fld>
            <a:endParaRPr lang="en-US" altLang="ja-JP"/>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22623"/>
            <a:ext cx="4808989" cy="491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467544" y="6268670"/>
            <a:ext cx="7468711" cy="369332"/>
          </a:xfrm>
          <a:prstGeom prst="rect">
            <a:avLst/>
          </a:prstGeom>
          <a:noFill/>
        </p:spPr>
        <p:txBody>
          <a:bodyPr wrap="none" rtlCol="0">
            <a:spAutoFit/>
          </a:bodyPr>
          <a:lstStyle/>
          <a:p>
            <a:r>
              <a:rPr lang="en-US" altLang="ja-JP" dirty="0"/>
              <a:t>http://jouhouka.mext.go.jp/school/information_moral_manual/index.html</a:t>
            </a:r>
            <a:endParaRPr kumimoji="1" lang="ja-JP" altLang="en-US" dirty="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506" y="1022623"/>
            <a:ext cx="3911373" cy="491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156209"/>
      </p:ext>
    </p:extLst>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和歌山ネットパトロール</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383EB611-12BF-4BDB-859B-3C872AA25063}" type="slidenum">
              <a:rPr lang="en-US" altLang="ja-JP" smtClean="0"/>
              <a:pPr>
                <a:defRPr/>
              </a:pPr>
              <a:t>74</a:t>
            </a:fld>
            <a:endParaRPr lang="en-US" altLang="ja-JP"/>
          </a:p>
        </p:txBody>
      </p:sp>
      <p:sp>
        <p:nvSpPr>
          <p:cNvPr id="4" name="テキスト ボックス 3"/>
          <p:cNvSpPr txBox="1"/>
          <p:nvPr/>
        </p:nvSpPr>
        <p:spPr>
          <a:xfrm>
            <a:off x="755576" y="6420052"/>
            <a:ext cx="2441759" cy="369332"/>
          </a:xfrm>
          <a:prstGeom prst="rect">
            <a:avLst/>
          </a:prstGeom>
          <a:noFill/>
        </p:spPr>
        <p:txBody>
          <a:bodyPr wrap="none" rtlCol="0">
            <a:spAutoFit/>
          </a:bodyPr>
          <a:lstStyle/>
          <a:p>
            <a:r>
              <a:rPr lang="en-US" altLang="ja-JP" dirty="0"/>
              <a:t>http://www.jarinko.net/</a:t>
            </a:r>
            <a:endParaRPr kumimoji="1" lang="ja-JP" altLang="en-US" dirty="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580"/>
          <a:stretch/>
        </p:blipFill>
        <p:spPr bwMode="auto">
          <a:xfrm>
            <a:off x="755576" y="980728"/>
            <a:ext cx="6480720" cy="5453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782366"/>
      </p:ext>
    </p:extLst>
  </p:cSld>
  <p:clrMapOvr>
    <a:masterClrMapping/>
  </p:clrMapOvr>
  <p:transition spd="med">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r>
              <a:rPr lang="ja-JP" altLang="en-US" dirty="0" smtClean="0"/>
              <a:t>スマホリアルストーリー</a:t>
            </a:r>
            <a:endParaRPr lang="ja-JP" altLang="en-US" dirty="0" smtClean="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822" y="971202"/>
            <a:ext cx="5833417" cy="52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331640" y="6350922"/>
            <a:ext cx="3955057" cy="369332"/>
          </a:xfrm>
          <a:prstGeom prst="rect">
            <a:avLst/>
          </a:prstGeom>
          <a:noFill/>
        </p:spPr>
        <p:txBody>
          <a:bodyPr wrap="none" rtlCol="0">
            <a:spAutoFit/>
          </a:bodyPr>
          <a:lstStyle/>
          <a:p>
            <a:r>
              <a:rPr lang="en-US" altLang="ja-JP" dirty="0"/>
              <a:t>http://www.nhk.or.jp/sougou/sumaho/</a:t>
            </a:r>
            <a:endParaRPr kumimoji="1" lang="ja-JP" altLang="en-US" dirty="0"/>
          </a:p>
        </p:txBody>
      </p:sp>
    </p:spTree>
    <p:extLst>
      <p:ext uri="{BB962C8B-B14F-4D97-AF65-F5344CB8AC3E}">
        <p14:creationId xmlns:p14="http://schemas.microsoft.com/office/powerpoint/2010/main" val="1183930874"/>
      </p:ext>
    </p:extLst>
  </p:cSld>
  <p:clrMapOvr>
    <a:masterClrMapping/>
  </p:clrMapOvr>
  <p:transition spd="med">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p:spPr>
        <p:txBody>
          <a:bodyPr/>
          <a:lstStyle/>
          <a:p>
            <a:fld id="{14D38C5F-EF17-486A-91C8-C4B31B64902F}" type="slidenum">
              <a:rPr lang="en-US" altLang="ja-JP" smtClean="0"/>
              <a:pPr/>
              <a:t>76</a:t>
            </a:fld>
            <a:endParaRPr lang="en-US" altLang="ja-JP" smtClean="0"/>
          </a:p>
        </p:txBody>
      </p:sp>
      <p:sp>
        <p:nvSpPr>
          <p:cNvPr id="137219" name="Rectangle 3"/>
          <p:cNvSpPr txBox="1">
            <a:spLocks noChangeArrowheads="1"/>
          </p:cNvSpPr>
          <p:nvPr/>
        </p:nvSpPr>
        <p:spPr bwMode="auto">
          <a:xfrm>
            <a:off x="179388" y="2060848"/>
            <a:ext cx="8686800" cy="4022452"/>
          </a:xfrm>
          <a:prstGeom prst="rect">
            <a:avLst/>
          </a:prstGeom>
          <a:noFill/>
          <a:ln w="9525">
            <a:noFill/>
            <a:miter lim="800000"/>
            <a:headEnd/>
            <a:tailEnd/>
          </a:ln>
        </p:spPr>
        <p:txBody>
          <a:bodyPr/>
          <a:lstStyle/>
          <a:p>
            <a:pPr marL="342900" indent="-342900" eaLnBrk="0" hangingPunct="0">
              <a:spcBef>
                <a:spcPct val="20000"/>
              </a:spcBef>
            </a:pPr>
            <a:endParaRPr lang="en-US" altLang="ja-JP" sz="4800" dirty="0">
              <a:ea typeface="HGP創英角ｺﾞｼｯｸUB" pitchFamily="50" charset="-128"/>
            </a:endParaRPr>
          </a:p>
          <a:p>
            <a:pPr marL="342900" indent="-342900" eaLnBrk="0" hangingPunct="0">
              <a:spcBef>
                <a:spcPct val="20000"/>
              </a:spcBef>
            </a:pPr>
            <a:r>
              <a:rPr lang="ja-JP" altLang="en-US" sz="4800" dirty="0" smtClean="0">
                <a:latin typeface="ヒラギノ丸ゴ ProN W4" pitchFamily="34" charset="-128"/>
                <a:ea typeface="ヒラギノ丸ゴ ProN W4" pitchFamily="34" charset="-128"/>
              </a:rPr>
              <a:t>保護者との連携</a:t>
            </a:r>
            <a:endParaRPr lang="ja-JP" altLang="en-US" sz="4800" dirty="0">
              <a:latin typeface="ヒラギノ丸ゴ ProN W4" pitchFamily="34" charset="-128"/>
              <a:ea typeface="ヒラギノ丸ゴ ProN W4" pitchFamily="34" charset="-128"/>
            </a:endParaRPr>
          </a:p>
        </p:txBody>
      </p:sp>
    </p:spTree>
    <p:extLst>
      <p:ext uri="{BB962C8B-B14F-4D97-AF65-F5344CB8AC3E}">
        <p14:creationId xmlns:p14="http://schemas.microsoft.com/office/powerpoint/2010/main" val="4131981899"/>
      </p:ext>
    </p:extLst>
  </p:cSld>
  <p:clrMapOvr>
    <a:masterClrMapping/>
  </p:clrMapOvr>
  <p:transition spd="med">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保護者啓発のポイント</a:t>
            </a:r>
            <a:endParaRPr kumimoji="1" lang="ja-JP" altLang="en-US" dirty="0"/>
          </a:p>
        </p:txBody>
      </p:sp>
      <p:sp>
        <p:nvSpPr>
          <p:cNvPr id="136194" name="Rectangle 6"/>
          <p:cNvSpPr>
            <a:spLocks noGrp="1" noChangeArrowheads="1"/>
          </p:cNvSpPr>
          <p:nvPr>
            <p:ph type="sldNum" sz="quarter" idx="12"/>
          </p:nvPr>
        </p:nvSpPr>
        <p:spPr>
          <a:noFill/>
        </p:spPr>
        <p:txBody>
          <a:bodyPr/>
          <a:lstStyle/>
          <a:p>
            <a:fld id="{8B0EEAF2-276E-4843-8895-1FE44E3B7FDA}" type="slidenum">
              <a:rPr lang="en-US" altLang="ja-JP" smtClean="0"/>
              <a:pPr/>
              <a:t>77</a:t>
            </a:fld>
            <a:endParaRPr lang="en-US" altLang="ja-JP" smtClean="0"/>
          </a:p>
        </p:txBody>
      </p:sp>
      <p:sp>
        <p:nvSpPr>
          <p:cNvPr id="136196" name="テキスト ボックス 2"/>
          <p:cNvSpPr txBox="1">
            <a:spLocks noChangeArrowheads="1"/>
          </p:cNvSpPr>
          <p:nvPr/>
        </p:nvSpPr>
        <p:spPr bwMode="auto">
          <a:xfrm>
            <a:off x="323850" y="1571625"/>
            <a:ext cx="8640763" cy="4730750"/>
          </a:xfrm>
          <a:prstGeom prst="rect">
            <a:avLst/>
          </a:prstGeom>
          <a:noFill/>
          <a:ln w="9525">
            <a:noFill/>
            <a:miter lim="800000"/>
            <a:headEnd/>
            <a:tailEnd/>
          </a:ln>
        </p:spPr>
        <p:txBody>
          <a:bodyPr>
            <a:spAutoFit/>
          </a:bodyPr>
          <a:lstStyle/>
          <a:p>
            <a:r>
              <a:rPr lang="ja-JP" altLang="en-US" sz="3600" b="1">
                <a:solidFill>
                  <a:srgbClr val="339933"/>
                </a:solidFill>
              </a:rPr>
              <a:t>・保護者が多く集まる場やお便り等で</a:t>
            </a:r>
            <a:endParaRPr lang="en-US" altLang="ja-JP" sz="3600" b="1">
              <a:solidFill>
                <a:srgbClr val="339933"/>
              </a:solidFill>
            </a:endParaRPr>
          </a:p>
          <a:p>
            <a:r>
              <a:rPr lang="ja-JP" altLang="en-US" sz="3600" b="1"/>
              <a:t>　　</a:t>
            </a:r>
            <a:r>
              <a:rPr lang="en-US" altLang="ja-JP" sz="3600" b="1"/>
              <a:t>PTA</a:t>
            </a:r>
            <a:r>
              <a:rPr lang="ja-JP" altLang="en-US" sz="3600" b="1"/>
              <a:t>総会、学年保護者会、入学式など</a:t>
            </a:r>
            <a:endParaRPr lang="en-US" altLang="ja-JP" sz="3600" b="1"/>
          </a:p>
          <a:p>
            <a:endParaRPr lang="en-US" altLang="ja-JP" sz="800" b="1"/>
          </a:p>
          <a:p>
            <a:r>
              <a:rPr lang="ja-JP" altLang="en-US" sz="3600" b="1">
                <a:solidFill>
                  <a:srgbClr val="339933"/>
                </a:solidFill>
              </a:rPr>
              <a:t>・学校での問題事例を紹介</a:t>
            </a:r>
            <a:endParaRPr lang="en-US" altLang="ja-JP" sz="3600" b="1">
              <a:solidFill>
                <a:srgbClr val="339933"/>
              </a:solidFill>
            </a:endParaRPr>
          </a:p>
          <a:p>
            <a:endParaRPr lang="en-US" altLang="ja-JP" sz="800" b="1"/>
          </a:p>
          <a:p>
            <a:r>
              <a:rPr lang="ja-JP" altLang="en-US" sz="3600" b="1">
                <a:solidFill>
                  <a:srgbClr val="339933"/>
                </a:solidFill>
              </a:rPr>
              <a:t>・啓発するときの内容</a:t>
            </a:r>
            <a:endParaRPr lang="en-US" altLang="ja-JP" sz="3600" b="1">
              <a:solidFill>
                <a:srgbClr val="339933"/>
              </a:solidFill>
            </a:endParaRPr>
          </a:p>
          <a:p>
            <a:r>
              <a:rPr lang="ja-JP" altLang="en-US" sz="3600" b="1"/>
              <a:t>　　＊家庭でのルールづくり</a:t>
            </a:r>
            <a:endParaRPr lang="en-US" altLang="ja-JP" sz="3600" b="1"/>
          </a:p>
          <a:p>
            <a:r>
              <a:rPr lang="ja-JP" altLang="en-US" sz="3600" b="1"/>
              <a:t>　　＊親子のコミュニケーション</a:t>
            </a:r>
            <a:endParaRPr lang="en-US" altLang="ja-JP" sz="3600" b="1"/>
          </a:p>
          <a:p>
            <a:r>
              <a:rPr lang="ja-JP" altLang="en-US" sz="3600" b="1"/>
              <a:t>　　＊技術的対策</a:t>
            </a:r>
            <a:endParaRPr lang="en-US" altLang="ja-JP" sz="3600" b="1"/>
          </a:p>
          <a:p>
            <a:r>
              <a:rPr lang="ja-JP" altLang="en-US" sz="3600" b="1"/>
              <a:t>　　　（フィルタリング、迷惑メール対策など）　　</a:t>
            </a:r>
          </a:p>
        </p:txBody>
      </p:sp>
    </p:spTree>
    <p:extLst>
      <p:ext uri="{BB962C8B-B14F-4D97-AF65-F5344CB8AC3E}">
        <p14:creationId xmlns:p14="http://schemas.microsoft.com/office/powerpoint/2010/main" val="2931225835"/>
      </p:ext>
    </p:extLst>
  </p:cSld>
  <p:clrMapOvr>
    <a:masterClrMapping/>
  </p:clrMapOvr>
  <p:transition spd="med">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39552" y="103031"/>
            <a:ext cx="8229600" cy="1139825"/>
          </a:xfrm>
        </p:spPr>
        <p:txBody>
          <a:bodyPr/>
          <a:lstStyle/>
          <a:p>
            <a:r>
              <a:rPr lang="ja-JP" altLang="en-US" sz="3600" dirty="0">
                <a:latin typeface="+mn-ea"/>
                <a:ea typeface="+mn-ea"/>
              </a:rPr>
              <a:t>携帯電話に関する学校</a:t>
            </a:r>
            <a:r>
              <a:rPr lang="ja-JP" altLang="en-US" sz="3600" dirty="0" smtClean="0">
                <a:latin typeface="+mn-ea"/>
                <a:ea typeface="+mn-ea"/>
              </a:rPr>
              <a:t>と</a:t>
            </a:r>
            <a:r>
              <a:rPr lang="en-US" altLang="ja-JP" sz="3600" dirty="0" smtClean="0">
                <a:latin typeface="+mn-ea"/>
                <a:ea typeface="+mn-ea"/>
              </a:rPr>
              <a:t/>
            </a:r>
            <a:br>
              <a:rPr lang="en-US" altLang="ja-JP" sz="3600" dirty="0" smtClean="0">
                <a:latin typeface="+mn-ea"/>
                <a:ea typeface="+mn-ea"/>
              </a:rPr>
            </a:br>
            <a:r>
              <a:rPr lang="ja-JP" altLang="en-US" sz="3600" dirty="0">
                <a:latin typeface="+mn-ea"/>
                <a:ea typeface="+mn-ea"/>
              </a:rPr>
              <a:t>　</a:t>
            </a:r>
            <a:r>
              <a:rPr lang="ja-JP" altLang="en-US" sz="3600" dirty="0" smtClean="0">
                <a:latin typeface="+mn-ea"/>
                <a:ea typeface="+mn-ea"/>
              </a:rPr>
              <a:t>　　　　　　　　保護者</a:t>
            </a:r>
            <a:r>
              <a:rPr lang="ja-JP" altLang="en-US" sz="3600" dirty="0">
                <a:latin typeface="+mn-ea"/>
                <a:ea typeface="+mn-ea"/>
              </a:rPr>
              <a:t>との関わり</a:t>
            </a:r>
            <a:br>
              <a:rPr lang="ja-JP" altLang="en-US" sz="3600" dirty="0">
                <a:latin typeface="+mn-ea"/>
                <a:ea typeface="+mn-ea"/>
              </a:rPr>
            </a:br>
            <a:endParaRPr kumimoji="1" lang="ja-JP" altLang="en-US" sz="3600" dirty="0">
              <a:latin typeface="+mn-ea"/>
              <a:ea typeface="+mn-ea"/>
            </a:endParaRPr>
          </a:p>
        </p:txBody>
      </p:sp>
      <p:sp>
        <p:nvSpPr>
          <p:cNvPr id="135170" name="Rectangle 6"/>
          <p:cNvSpPr>
            <a:spLocks noGrp="1" noChangeArrowheads="1"/>
          </p:cNvSpPr>
          <p:nvPr>
            <p:ph type="sldNum" sz="quarter" idx="12"/>
          </p:nvPr>
        </p:nvSpPr>
        <p:spPr>
          <a:noFill/>
        </p:spPr>
        <p:txBody>
          <a:bodyPr/>
          <a:lstStyle/>
          <a:p>
            <a:fld id="{4C8172A5-2D76-492A-8B81-E31E82FE2903}" type="slidenum">
              <a:rPr lang="en-US" altLang="ja-JP" smtClean="0"/>
              <a:pPr/>
              <a:t>78</a:t>
            </a:fld>
            <a:endParaRPr lang="en-US" altLang="ja-JP" smtClean="0"/>
          </a:p>
        </p:txBody>
      </p:sp>
      <p:sp>
        <p:nvSpPr>
          <p:cNvPr id="135172" name="テキスト ボックス 6"/>
          <p:cNvSpPr txBox="1">
            <a:spLocks noChangeArrowheads="1"/>
          </p:cNvSpPr>
          <p:nvPr/>
        </p:nvSpPr>
        <p:spPr bwMode="auto">
          <a:xfrm>
            <a:off x="214313" y="1214438"/>
            <a:ext cx="4799012" cy="1384300"/>
          </a:xfrm>
          <a:prstGeom prst="rect">
            <a:avLst/>
          </a:prstGeom>
          <a:noFill/>
          <a:ln w="9525">
            <a:noFill/>
            <a:miter lim="800000"/>
            <a:headEnd/>
            <a:tailEnd/>
          </a:ln>
        </p:spPr>
        <p:txBody>
          <a:bodyPr wrap="none">
            <a:spAutoFit/>
          </a:bodyPr>
          <a:lstStyle/>
          <a:p>
            <a:r>
              <a:rPr lang="ja-JP" altLang="en-US" sz="2800" b="1" dirty="0">
                <a:latin typeface="Calibri" pitchFamily="34" charset="0"/>
              </a:rPr>
              <a:t>・家庭の判断でもたせ、家庭の</a:t>
            </a:r>
            <a:endParaRPr lang="en-US" altLang="ja-JP" sz="2800" b="1" dirty="0">
              <a:latin typeface="Calibri" pitchFamily="34" charset="0"/>
            </a:endParaRPr>
          </a:p>
          <a:p>
            <a:r>
              <a:rPr lang="ja-JP" altLang="en-US" sz="2800" b="1" dirty="0">
                <a:latin typeface="Calibri" pitchFamily="34" charset="0"/>
              </a:rPr>
              <a:t>　ルールのもとで利用するもの</a:t>
            </a:r>
            <a:endParaRPr lang="en-US" altLang="ja-JP" sz="2800" b="1" dirty="0">
              <a:latin typeface="Calibri" pitchFamily="34" charset="0"/>
            </a:endParaRPr>
          </a:p>
          <a:p>
            <a:r>
              <a:rPr lang="ja-JP" altLang="en-US" sz="2800" b="1" dirty="0">
                <a:latin typeface="Calibri" pitchFamily="34" charset="0"/>
              </a:rPr>
              <a:t>・学校外で利用するもの</a:t>
            </a:r>
          </a:p>
        </p:txBody>
      </p:sp>
      <p:sp>
        <p:nvSpPr>
          <p:cNvPr id="135173" name="テキスト ボックス 10"/>
          <p:cNvSpPr txBox="1">
            <a:spLocks noChangeArrowheads="1"/>
          </p:cNvSpPr>
          <p:nvPr/>
        </p:nvSpPr>
        <p:spPr bwMode="auto">
          <a:xfrm>
            <a:off x="5643563" y="1357313"/>
            <a:ext cx="3286125" cy="954107"/>
          </a:xfrm>
          <a:prstGeom prst="rect">
            <a:avLst/>
          </a:prstGeom>
          <a:noFill/>
          <a:ln w="9525">
            <a:noFill/>
            <a:miter lim="800000"/>
            <a:headEnd/>
            <a:tailEnd/>
          </a:ln>
        </p:spPr>
        <p:txBody>
          <a:bodyPr>
            <a:spAutoFit/>
          </a:bodyPr>
          <a:lstStyle/>
          <a:p>
            <a:r>
              <a:rPr lang="ja-JP" altLang="en-US" sz="2800" b="1" dirty="0" smtClean="0">
                <a:latin typeface="Calibri" pitchFamily="34" charset="0"/>
              </a:rPr>
              <a:t>携帯・スマホに</a:t>
            </a:r>
            <a:r>
              <a:rPr lang="ja-JP" altLang="en-US" sz="2800" b="1" dirty="0">
                <a:latin typeface="Calibri" pitchFamily="34" charset="0"/>
              </a:rPr>
              <a:t>関して</a:t>
            </a:r>
            <a:r>
              <a:rPr lang="ja-JP" altLang="en-US" sz="2800" b="1" dirty="0" smtClean="0">
                <a:latin typeface="Calibri" pitchFamily="34" charset="0"/>
              </a:rPr>
              <a:t>は</a:t>
            </a:r>
            <a:r>
              <a:rPr lang="ja-JP" altLang="en-US" sz="2800" b="1" dirty="0" smtClean="0">
                <a:solidFill>
                  <a:srgbClr val="FF0000"/>
                </a:solidFill>
                <a:latin typeface="Calibri" pitchFamily="34" charset="0"/>
              </a:rPr>
              <a:t>家庭</a:t>
            </a:r>
            <a:r>
              <a:rPr lang="ja-JP" altLang="en-US" sz="2800" b="1" dirty="0">
                <a:solidFill>
                  <a:srgbClr val="FF0000"/>
                </a:solidFill>
                <a:latin typeface="Calibri" pitchFamily="34" charset="0"/>
              </a:rPr>
              <a:t>の問題</a:t>
            </a:r>
          </a:p>
        </p:txBody>
      </p:sp>
      <p:sp>
        <p:nvSpPr>
          <p:cNvPr id="135174" name="テキスト ボックス 12"/>
          <p:cNvSpPr txBox="1">
            <a:spLocks noChangeArrowheads="1"/>
          </p:cNvSpPr>
          <p:nvPr/>
        </p:nvSpPr>
        <p:spPr bwMode="auto">
          <a:xfrm>
            <a:off x="1468438" y="5391150"/>
            <a:ext cx="3419526" cy="954107"/>
          </a:xfrm>
          <a:prstGeom prst="rect">
            <a:avLst/>
          </a:prstGeom>
          <a:noFill/>
          <a:ln w="9525">
            <a:noFill/>
            <a:miter lim="800000"/>
            <a:headEnd/>
            <a:tailEnd/>
          </a:ln>
        </p:spPr>
        <p:txBody>
          <a:bodyPr wrap="none">
            <a:spAutoFit/>
          </a:bodyPr>
          <a:lstStyle/>
          <a:p>
            <a:r>
              <a:rPr lang="ja-JP" altLang="en-US" sz="2800" b="1" dirty="0" smtClean="0">
                <a:latin typeface="Calibri" pitchFamily="34" charset="0"/>
              </a:rPr>
              <a:t>携帯・スマホに</a:t>
            </a:r>
            <a:r>
              <a:rPr lang="ja-JP" altLang="en-US" sz="2800" b="1" dirty="0">
                <a:latin typeface="Calibri" pitchFamily="34" charset="0"/>
              </a:rPr>
              <a:t>ついて</a:t>
            </a:r>
            <a:endParaRPr lang="en-US" altLang="ja-JP" sz="2800" b="1" dirty="0">
              <a:latin typeface="Calibri" pitchFamily="34" charset="0"/>
            </a:endParaRPr>
          </a:p>
          <a:p>
            <a:r>
              <a:rPr lang="ja-JP" altLang="en-US" sz="2800" b="1" dirty="0">
                <a:latin typeface="Calibri" pitchFamily="34" charset="0"/>
              </a:rPr>
              <a:t>保護者へ啓発</a:t>
            </a:r>
          </a:p>
        </p:txBody>
      </p:sp>
      <p:sp>
        <p:nvSpPr>
          <p:cNvPr id="14" name="角丸四角形 13"/>
          <p:cNvSpPr/>
          <p:nvPr/>
        </p:nvSpPr>
        <p:spPr>
          <a:xfrm>
            <a:off x="6286500" y="2857500"/>
            <a:ext cx="1643063"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b="1" dirty="0">
                <a:solidFill>
                  <a:schemeClr val="tx1"/>
                </a:solidFill>
              </a:rPr>
              <a:t>子ども</a:t>
            </a:r>
          </a:p>
        </p:txBody>
      </p:sp>
      <p:sp>
        <p:nvSpPr>
          <p:cNvPr id="15" name="円/楕円 14"/>
          <p:cNvSpPr/>
          <p:nvPr/>
        </p:nvSpPr>
        <p:spPr>
          <a:xfrm>
            <a:off x="1000125" y="3571875"/>
            <a:ext cx="1643063" cy="157162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b="1" dirty="0">
                <a:solidFill>
                  <a:schemeClr val="tx1"/>
                </a:solidFill>
              </a:rPr>
              <a:t>学校</a:t>
            </a:r>
          </a:p>
        </p:txBody>
      </p:sp>
      <p:sp>
        <p:nvSpPr>
          <p:cNvPr id="16" name="円/楕円 15"/>
          <p:cNvSpPr/>
          <p:nvPr/>
        </p:nvSpPr>
        <p:spPr>
          <a:xfrm>
            <a:off x="6300788" y="4714875"/>
            <a:ext cx="1785937" cy="178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b="1" dirty="0">
                <a:solidFill>
                  <a:schemeClr val="tx1"/>
                </a:solidFill>
              </a:rPr>
              <a:t>保護者</a:t>
            </a:r>
          </a:p>
        </p:txBody>
      </p:sp>
      <p:sp>
        <p:nvSpPr>
          <p:cNvPr id="17" name="右矢印 16"/>
          <p:cNvSpPr/>
          <p:nvPr/>
        </p:nvSpPr>
        <p:spPr>
          <a:xfrm>
            <a:off x="5072063" y="1428750"/>
            <a:ext cx="571500"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右矢印 17"/>
          <p:cNvSpPr/>
          <p:nvPr/>
        </p:nvSpPr>
        <p:spPr>
          <a:xfrm rot="20973791">
            <a:off x="3094038" y="3449638"/>
            <a:ext cx="2643187" cy="4857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右矢印 21"/>
          <p:cNvSpPr/>
          <p:nvPr/>
        </p:nvSpPr>
        <p:spPr>
          <a:xfrm rot="659920">
            <a:off x="2987675" y="4652963"/>
            <a:ext cx="2643188" cy="4841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5181" name="テキスト ボックス 22"/>
          <p:cNvSpPr txBox="1">
            <a:spLocks noChangeArrowheads="1"/>
          </p:cNvSpPr>
          <p:nvPr/>
        </p:nvSpPr>
        <p:spPr bwMode="auto">
          <a:xfrm rot="-654495">
            <a:off x="2857500" y="3000375"/>
            <a:ext cx="2428875" cy="461963"/>
          </a:xfrm>
          <a:prstGeom prst="rect">
            <a:avLst/>
          </a:prstGeom>
          <a:noFill/>
          <a:ln w="9525">
            <a:noFill/>
            <a:miter lim="800000"/>
            <a:headEnd/>
            <a:tailEnd/>
          </a:ln>
        </p:spPr>
        <p:txBody>
          <a:bodyPr>
            <a:spAutoFit/>
          </a:bodyPr>
          <a:lstStyle/>
          <a:p>
            <a:r>
              <a:rPr lang="ja-JP" altLang="en-US" sz="2400" b="1">
                <a:latin typeface="Calibri" pitchFamily="34" charset="0"/>
              </a:rPr>
              <a:t>情報モラル教育</a:t>
            </a:r>
          </a:p>
        </p:txBody>
      </p:sp>
      <p:sp>
        <p:nvSpPr>
          <p:cNvPr id="2" name="右矢印 16"/>
          <p:cNvSpPr>
            <a:spLocks noChangeArrowheads="1"/>
          </p:cNvSpPr>
          <p:nvPr/>
        </p:nvSpPr>
        <p:spPr bwMode="auto">
          <a:xfrm rot="-5400000">
            <a:off x="6336507" y="4006056"/>
            <a:ext cx="571500" cy="642937"/>
          </a:xfrm>
          <a:prstGeom prst="rightArrow">
            <a:avLst>
              <a:gd name="adj1" fmla="val 50000"/>
              <a:gd name="adj2" fmla="val 50000"/>
            </a:avLst>
          </a:prstGeom>
          <a:solidFill>
            <a:srgbClr val="FFC000"/>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ja-JP" altLang="en-US">
              <a:solidFill>
                <a:schemeClr val="lt1"/>
              </a:solidFill>
              <a:latin typeface="+mn-lt"/>
              <a:ea typeface="+mn-ea"/>
            </a:endParaRPr>
          </a:p>
        </p:txBody>
      </p:sp>
      <p:sp>
        <p:nvSpPr>
          <p:cNvPr id="3" name="右矢印 16"/>
          <p:cNvSpPr>
            <a:spLocks noChangeArrowheads="1"/>
          </p:cNvSpPr>
          <p:nvPr/>
        </p:nvSpPr>
        <p:spPr bwMode="auto">
          <a:xfrm rot="5400000">
            <a:off x="7379494" y="4040981"/>
            <a:ext cx="571500" cy="642938"/>
          </a:xfrm>
          <a:prstGeom prst="rightArrow">
            <a:avLst>
              <a:gd name="adj1" fmla="val 50000"/>
              <a:gd name="adj2" fmla="val 50000"/>
            </a:avLst>
          </a:prstGeom>
          <a:solidFill>
            <a:srgbClr val="FFC000"/>
          </a:solidFill>
          <a:ln w="25400" algn="ctr">
            <a:solidFill>
              <a:srgbClr val="385D8A"/>
            </a:solidFill>
            <a:miter lim="800000"/>
            <a:headEnd/>
            <a:tailEnd/>
          </a:ln>
        </p:spPr>
        <p:txBody>
          <a:bodyPr rot="10800000" vert="eaVert" anchor="ctr"/>
          <a:lstStyle/>
          <a:p>
            <a:pPr algn="ctr" fontAlgn="auto">
              <a:spcBef>
                <a:spcPts val="0"/>
              </a:spcBef>
              <a:spcAft>
                <a:spcPts val="0"/>
              </a:spcAft>
              <a:defRPr/>
            </a:pPr>
            <a:endParaRPr lang="ja-JP" altLang="en-US">
              <a:solidFill>
                <a:schemeClr val="lt1"/>
              </a:solidFill>
              <a:latin typeface="+mn-lt"/>
              <a:ea typeface="+mn-ea"/>
            </a:endParaRPr>
          </a:p>
        </p:txBody>
      </p:sp>
      <p:sp>
        <p:nvSpPr>
          <p:cNvPr id="5" name="乗算記号 4"/>
          <p:cNvSpPr/>
          <p:nvPr/>
        </p:nvSpPr>
        <p:spPr bwMode="auto">
          <a:xfrm>
            <a:off x="5868144" y="1214438"/>
            <a:ext cx="2808312" cy="1278458"/>
          </a:xfrm>
          <a:prstGeom prst="mathMultiply">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Tree>
    <p:extLst>
      <p:ext uri="{BB962C8B-B14F-4D97-AF65-F5344CB8AC3E}">
        <p14:creationId xmlns:p14="http://schemas.microsoft.com/office/powerpoint/2010/main" val="370995942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保護者向け教材</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91CC525F-157B-4EE0-A6C1-DC42C91A59D7}" type="slidenum">
              <a:rPr lang="ja-JP" altLang="en-US" smtClean="0"/>
              <a:pPr>
                <a:defRPr/>
              </a:pPr>
              <a:t>79</a:t>
            </a:fld>
            <a:endParaRPr lang="ja-JP" alt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24224"/>
            <a:ext cx="6465168" cy="578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232750"/>
            <a:ext cx="381000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37276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85CE7282-466C-4EF5-8484-56BFF1606FB2}" type="slidenum">
              <a:rPr lang="en-US" altLang="ja-JP" smtClean="0"/>
              <a:pPr>
                <a:defRPr/>
              </a:pPr>
              <a:t>8</a:t>
            </a:fld>
            <a:endParaRPr lang="en-US" altLang="ja-JP"/>
          </a:p>
        </p:txBody>
      </p:sp>
      <p:sp>
        <p:nvSpPr>
          <p:cNvPr id="4" name="Text Box 4">
            <a:hlinkClick r:id="rId3"/>
          </p:cNvPr>
          <p:cNvSpPr txBox="1">
            <a:spLocks noChangeArrowheads="1"/>
          </p:cNvSpPr>
          <p:nvPr/>
        </p:nvSpPr>
        <p:spPr bwMode="auto">
          <a:xfrm>
            <a:off x="395536" y="6242447"/>
            <a:ext cx="8208962" cy="615553"/>
          </a:xfrm>
          <a:prstGeom prst="rect">
            <a:avLst/>
          </a:prstGeom>
          <a:noFill/>
          <a:ln w="9525">
            <a:noFill/>
            <a:miter lim="800000"/>
            <a:headEnd/>
            <a:tailEnd/>
          </a:ln>
        </p:spPr>
        <p:txBody>
          <a:bodyPr wrap="square">
            <a:spAutoFit/>
          </a:bodyPr>
          <a:lstStyle/>
          <a:p>
            <a:pPr algn="ctr"/>
            <a:r>
              <a:rPr lang="ja-JP" altLang="en-US" sz="1600" dirty="0" smtClean="0"/>
              <a:t>平成</a:t>
            </a:r>
            <a:r>
              <a:rPr lang="en-US" altLang="ja-JP" sz="1600" dirty="0"/>
              <a:t>26</a:t>
            </a:r>
            <a:r>
              <a:rPr lang="ja-JP" altLang="en-US" sz="1600" dirty="0" smtClean="0"/>
              <a:t>年版</a:t>
            </a:r>
            <a:r>
              <a:rPr lang="ja-JP" altLang="en-US" sz="1600" dirty="0"/>
              <a:t>　</a:t>
            </a:r>
            <a:r>
              <a:rPr lang="ja-JP" altLang="en-US" sz="1600" dirty="0" smtClean="0"/>
              <a:t>情報通信白書（総務省）</a:t>
            </a:r>
            <a:r>
              <a:rPr lang="ja-JP" altLang="en-US" sz="1600" dirty="0"/>
              <a:t>　</a:t>
            </a:r>
            <a:r>
              <a:rPr lang="ja-JP" altLang="en-US" sz="1600" dirty="0" smtClean="0"/>
              <a:t>第２部　第４章　第３節　より</a:t>
            </a:r>
            <a:endParaRPr lang="ja-JP" altLang="en-US" sz="1600" dirty="0"/>
          </a:p>
          <a:p>
            <a:pPr algn="ctr"/>
            <a:r>
              <a:rPr lang="en-US" altLang="ja-JP" dirty="0"/>
              <a:t>http://www.soumu.go.jp/johotsusintokei/whitepaper/ja/h26/pdf/n5300000.pdf</a:t>
            </a:r>
            <a:endParaRPr lang="ja-JP" altLang="en-US" dirty="0"/>
          </a:p>
        </p:txBody>
      </p:sp>
      <p:sp>
        <p:nvSpPr>
          <p:cNvPr id="6" name="テキスト ボックス 5"/>
          <p:cNvSpPr txBox="1"/>
          <p:nvPr/>
        </p:nvSpPr>
        <p:spPr>
          <a:xfrm>
            <a:off x="1691680" y="940078"/>
            <a:ext cx="4176464" cy="369332"/>
          </a:xfrm>
          <a:prstGeom prst="rect">
            <a:avLst/>
          </a:prstGeom>
          <a:noFill/>
        </p:spPr>
        <p:txBody>
          <a:bodyPr wrap="square" rtlCol="0">
            <a:spAutoFit/>
          </a:bodyPr>
          <a:lstStyle/>
          <a:p>
            <a:r>
              <a:rPr lang="ja-JP" altLang="en-US" dirty="0" smtClean="0"/>
              <a:t>情報通信端末の世帯保有率の推移</a:t>
            </a:r>
            <a:endParaRPr kumimoji="1" lang="ja-JP" altLang="en-US" dirty="0"/>
          </a:p>
        </p:txBody>
      </p:sp>
      <p:sp>
        <p:nvSpPr>
          <p:cNvPr id="7" name="タイトル 6"/>
          <p:cNvSpPr>
            <a:spLocks noGrp="1"/>
          </p:cNvSpPr>
          <p:nvPr>
            <p:ph type="title"/>
          </p:nvPr>
        </p:nvSpPr>
        <p:spPr/>
        <p:txBody>
          <a:bodyPr/>
          <a:lstStyle/>
          <a:p>
            <a:r>
              <a:rPr kumimoji="1" lang="ja-JP" altLang="en-US" dirty="0" smtClean="0"/>
              <a:t>主な通信機器の普及状況</a:t>
            </a:r>
            <a:endParaRPr kumimoji="1" lang="ja-JP" altLang="en-US"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97" y="1304923"/>
            <a:ext cx="7933533" cy="4860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p:spPr>
        <p:txBody>
          <a:bodyPr/>
          <a:lstStyle/>
          <a:p>
            <a:fld id="{14D38C5F-EF17-486A-91C8-C4B31B64902F}" type="slidenum">
              <a:rPr lang="en-US" altLang="ja-JP" smtClean="0"/>
              <a:pPr/>
              <a:t>80</a:t>
            </a:fld>
            <a:endParaRPr lang="en-US" altLang="ja-JP" smtClean="0"/>
          </a:p>
        </p:txBody>
      </p:sp>
      <p:sp>
        <p:nvSpPr>
          <p:cNvPr id="137219" name="Rectangle 3"/>
          <p:cNvSpPr txBox="1">
            <a:spLocks noChangeArrowheads="1"/>
          </p:cNvSpPr>
          <p:nvPr/>
        </p:nvSpPr>
        <p:spPr bwMode="auto">
          <a:xfrm>
            <a:off x="179388" y="1557338"/>
            <a:ext cx="8686800" cy="4525962"/>
          </a:xfrm>
          <a:prstGeom prst="rect">
            <a:avLst/>
          </a:prstGeom>
          <a:noFill/>
          <a:ln w="9525">
            <a:noFill/>
            <a:miter lim="800000"/>
            <a:headEnd/>
            <a:tailEnd/>
          </a:ln>
        </p:spPr>
        <p:txBody>
          <a:bodyPr/>
          <a:lstStyle/>
          <a:p>
            <a:pPr marL="342900" indent="-342900" eaLnBrk="0" hangingPunct="0">
              <a:spcBef>
                <a:spcPct val="20000"/>
              </a:spcBef>
            </a:pPr>
            <a:endParaRPr lang="en-US" altLang="ja-JP" sz="4800" dirty="0">
              <a:ea typeface="HGP創英角ｺﾞｼｯｸUB" pitchFamily="50" charset="-128"/>
            </a:endParaRPr>
          </a:p>
          <a:p>
            <a:pPr marL="342900" indent="-342900" eaLnBrk="0" hangingPunct="0">
              <a:spcBef>
                <a:spcPct val="20000"/>
              </a:spcBef>
            </a:pPr>
            <a:r>
              <a:rPr lang="ja-JP" altLang="en-US" sz="4800" dirty="0" smtClean="0">
                <a:latin typeface="ヒラギノ丸ゴ ProN W4" pitchFamily="34" charset="-128"/>
                <a:ea typeface="ヒラギノ丸ゴ ProN W4" pitchFamily="34" charset="-128"/>
              </a:rPr>
              <a:t>生徒指導としての</a:t>
            </a:r>
            <a:endParaRPr lang="en-US" altLang="ja-JP" sz="4800" dirty="0" smtClean="0">
              <a:latin typeface="ヒラギノ丸ゴ ProN W4" pitchFamily="34" charset="-128"/>
              <a:ea typeface="ヒラギノ丸ゴ ProN W4" pitchFamily="34" charset="-128"/>
            </a:endParaRPr>
          </a:p>
          <a:p>
            <a:pPr marL="342900" indent="-342900" eaLnBrk="0" hangingPunct="0">
              <a:spcBef>
                <a:spcPct val="20000"/>
              </a:spcBef>
            </a:pPr>
            <a:r>
              <a:rPr lang="ja-JP" altLang="en-US" sz="4800" dirty="0" smtClean="0">
                <a:latin typeface="ヒラギノ丸ゴ ProN W4" pitchFamily="34" charset="-128"/>
                <a:ea typeface="ヒラギノ丸ゴ ProN W4" pitchFamily="34" charset="-128"/>
              </a:rPr>
              <a:t>情報モラル</a:t>
            </a:r>
            <a:endParaRPr lang="ja-JP" altLang="en-US" sz="4800" dirty="0">
              <a:latin typeface="ヒラギノ丸ゴ ProN W4" pitchFamily="34" charset="-128"/>
              <a:ea typeface="ヒラギノ丸ゴ ProN W4" pitchFamily="34" charset="-128"/>
            </a:endParaRPr>
          </a:p>
        </p:txBody>
      </p:sp>
    </p:spTree>
  </p:cSld>
  <p:clrMapOvr>
    <a:masterClrMapping/>
  </p:clrMapOvr>
  <p:transition spd="med">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ネットワーク型非行</a:t>
            </a:r>
            <a:endParaRPr kumimoji="1" lang="ja-JP" altLang="en-US" dirty="0"/>
          </a:p>
        </p:txBody>
      </p:sp>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81</a:t>
            </a:fld>
            <a:endParaRPr lang="en-US" altLang="ja-JP"/>
          </a:p>
        </p:txBody>
      </p:sp>
      <p:sp>
        <p:nvSpPr>
          <p:cNvPr id="4" name="正方形/長方形 3"/>
          <p:cNvSpPr/>
          <p:nvPr/>
        </p:nvSpPr>
        <p:spPr bwMode="auto">
          <a:xfrm>
            <a:off x="467544" y="1412776"/>
            <a:ext cx="5400600" cy="2592288"/>
          </a:xfrm>
          <a:prstGeom prst="rect">
            <a:avLst/>
          </a:prstGeom>
          <a:solidFill>
            <a:schemeClr val="accent3">
              <a:lumMod val="6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ja-JP" altLang="en-US" sz="4400" dirty="0">
                <a:latin typeface="+mj-ea"/>
              </a:rPr>
              <a:t>裏社会</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dirty="0" smtClean="0">
                <a:ln>
                  <a:noFill/>
                </a:ln>
                <a:solidFill>
                  <a:schemeClr val="tx1"/>
                </a:solidFill>
                <a:effectLst/>
                <a:latin typeface="+mj-ea"/>
                <a:ea typeface="+mj-ea"/>
              </a:rPr>
              <a:t>あやしい場所</a:t>
            </a:r>
            <a:endParaRPr kumimoji="1" lang="en-US" altLang="ja-JP" sz="4000" b="0" i="0" u="none" strike="noStrike" cap="none" normalizeH="0" baseline="0" dirty="0" smtClean="0">
              <a:ln>
                <a:noFill/>
              </a:ln>
              <a:solidFill>
                <a:schemeClr val="tx1"/>
              </a:solidFill>
              <a:effectLst/>
              <a:latin typeface="+mj-ea"/>
              <a:ea typeface="+mj-ea"/>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4000" dirty="0" smtClean="0">
                <a:latin typeface="+mj-ea"/>
                <a:ea typeface="+mj-ea"/>
              </a:rPr>
              <a:t>危険な場所</a:t>
            </a:r>
            <a:endParaRPr lang="en-US" altLang="ja-JP" sz="4000" dirty="0" smtClean="0">
              <a:latin typeface="+mj-ea"/>
              <a:ea typeface="+mj-ea"/>
            </a:endParaRPr>
          </a:p>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4400" b="0" i="0" u="none" strike="noStrike" cap="none" normalizeH="0" baseline="0" dirty="0">
              <a:ln>
                <a:noFill/>
              </a:ln>
              <a:solidFill>
                <a:schemeClr val="tx1"/>
              </a:solidFill>
              <a:effectLst/>
              <a:latin typeface="+mj-ea"/>
              <a:ea typeface="+mj-ea"/>
            </a:endParaRPr>
          </a:p>
          <a:p>
            <a:pPr marL="0" marR="0" indent="0" algn="r" defTabSz="914400" rtl="0" eaLnBrk="1" fontAlgn="base" latinLnBrk="0" hangingPunct="1">
              <a:lnSpc>
                <a:spcPct val="100000"/>
              </a:lnSpc>
              <a:spcBef>
                <a:spcPct val="0"/>
              </a:spcBef>
              <a:spcAft>
                <a:spcPct val="0"/>
              </a:spcAft>
              <a:buClrTx/>
              <a:buSzTx/>
              <a:buFontTx/>
              <a:buNone/>
              <a:tabLst/>
            </a:pPr>
            <a:r>
              <a:rPr lang="ja-JP" altLang="en-US" sz="4400" dirty="0" smtClean="0">
                <a:latin typeface="+mj-ea"/>
                <a:ea typeface="+mj-ea"/>
              </a:rPr>
              <a:t>　</a:t>
            </a:r>
            <a:endParaRPr kumimoji="1" lang="ja-JP" altLang="en-US" sz="4400" b="0" i="0" u="none" strike="noStrike" cap="none" normalizeH="0" baseline="0" dirty="0" smtClean="0">
              <a:ln>
                <a:noFill/>
              </a:ln>
              <a:solidFill>
                <a:schemeClr val="tx1"/>
              </a:solidFill>
              <a:effectLst/>
              <a:latin typeface="+mj-ea"/>
              <a:ea typeface="+mj-ea"/>
            </a:endParaRPr>
          </a:p>
        </p:txBody>
      </p:sp>
      <p:sp>
        <p:nvSpPr>
          <p:cNvPr id="5" name="円/楕円 4"/>
          <p:cNvSpPr/>
          <p:nvPr/>
        </p:nvSpPr>
        <p:spPr bwMode="auto">
          <a:xfrm>
            <a:off x="498798" y="3861048"/>
            <a:ext cx="4138364" cy="3168352"/>
          </a:xfrm>
          <a:prstGeom prst="ellipse">
            <a:avLst/>
          </a:prstGeom>
          <a:gradFill>
            <a:gsLst>
              <a:gs pos="0">
                <a:schemeClr val="accent6">
                  <a:tint val="50000"/>
                  <a:satMod val="300000"/>
                  <a:alpha val="9000"/>
                </a:schemeClr>
              </a:gs>
              <a:gs pos="35000">
                <a:schemeClr val="accent6">
                  <a:tint val="37000"/>
                  <a:satMod val="300000"/>
                </a:schemeClr>
              </a:gs>
              <a:gs pos="100000">
                <a:schemeClr val="accent6">
                  <a:tint val="15000"/>
                  <a:satMod val="350000"/>
                </a:schemeClr>
              </a:gs>
            </a:gsLs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6000" b="0" i="0" u="none" strike="noStrike" cap="none" normalizeH="0" baseline="0" dirty="0" smtClean="0">
                <a:ln>
                  <a:noFill/>
                </a:ln>
                <a:solidFill>
                  <a:schemeClr val="tx1"/>
                </a:solidFill>
                <a:effectLst/>
                <a:latin typeface="Arial" pitchFamily="34" charset="0"/>
                <a:ea typeface="ＭＳ Ｐゴシック" pitchFamily="50" charset="-128"/>
              </a:rPr>
              <a:t>SNS</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6" name="円/楕円 5"/>
          <p:cNvSpPr/>
          <p:nvPr/>
        </p:nvSpPr>
        <p:spPr bwMode="auto">
          <a:xfrm>
            <a:off x="5269396" y="908720"/>
            <a:ext cx="3888432" cy="3384376"/>
          </a:xfrm>
          <a:prstGeom prst="ellipse">
            <a:avLst/>
          </a:prstGeom>
          <a:gradFill>
            <a:gsLst>
              <a:gs pos="0">
                <a:schemeClr val="accent5">
                  <a:tint val="50000"/>
                  <a:satMod val="300000"/>
                  <a:alpha val="41000"/>
                </a:schemeClr>
              </a:gs>
              <a:gs pos="35000">
                <a:schemeClr val="accent5">
                  <a:tint val="37000"/>
                  <a:satMod val="300000"/>
                </a:schemeClr>
              </a:gs>
              <a:gs pos="100000">
                <a:schemeClr val="accent5">
                  <a:tint val="15000"/>
                  <a:satMod val="350000"/>
                </a:schemeClr>
              </a:gs>
            </a:gsLst>
          </a:gra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sz="6000" dirty="0" smtClean="0">
                <a:solidFill>
                  <a:schemeClr val="tx1"/>
                </a:solidFill>
                <a:latin typeface="Arial" pitchFamily="34" charset="0"/>
                <a:ea typeface="ＭＳ Ｐゴシック" pitchFamily="50" charset="-128"/>
              </a:rPr>
              <a:t>Web</a:t>
            </a: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6000" b="0" i="0" u="none" strike="noStrike" cap="none" normalizeH="0" baseline="0" dirty="0">
                <a:ln>
                  <a:noFill/>
                </a:ln>
                <a:solidFill>
                  <a:schemeClr val="tx1"/>
                </a:solidFill>
                <a:effectLst/>
                <a:latin typeface="Arial" pitchFamily="34" charset="0"/>
                <a:ea typeface="ＭＳ Ｐゴシック" pitchFamily="50" charset="-128"/>
              </a:rPr>
              <a:t>サイト</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7" name="円/楕円 6"/>
          <p:cNvSpPr/>
          <p:nvPr/>
        </p:nvSpPr>
        <p:spPr bwMode="auto">
          <a:xfrm>
            <a:off x="3419872" y="3212976"/>
            <a:ext cx="4248472" cy="3096344"/>
          </a:xfrm>
          <a:prstGeom prst="ellipse">
            <a:avLst/>
          </a:prstGeom>
          <a:gradFill>
            <a:gsLst>
              <a:gs pos="0">
                <a:srgbClr val="FF99FF"/>
              </a:gs>
              <a:gs pos="35000">
                <a:srgbClr val="FFCCCC">
                  <a:alpha val="35000"/>
                </a:srgbClr>
              </a:gs>
              <a:gs pos="100000">
                <a:schemeClr val="accent6">
                  <a:tint val="15000"/>
                  <a:satMod val="350000"/>
                </a:schemeClr>
              </a:gs>
            </a:gsLs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6000" b="0" i="0" u="none" strike="noStrike" cap="none" normalizeH="0" baseline="0" dirty="0" smtClean="0">
                <a:ln>
                  <a:noFill/>
                </a:ln>
                <a:solidFill>
                  <a:schemeClr val="tx1"/>
                </a:solidFill>
                <a:effectLst/>
                <a:latin typeface="Arial" pitchFamily="34" charset="0"/>
                <a:ea typeface="ＭＳ Ｐゴシック" pitchFamily="50" charset="-128"/>
              </a:rPr>
              <a:t>掲示板</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Tree>
    <p:extLst>
      <p:ext uri="{BB962C8B-B14F-4D97-AF65-F5344CB8AC3E}">
        <p14:creationId xmlns:p14="http://schemas.microsoft.com/office/powerpoint/2010/main" val="4009920568"/>
      </p:ext>
    </p:extLst>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問題発生時の対応</a:t>
            </a:r>
            <a:endParaRPr kumimoji="1" lang="ja-JP" altLang="en-US" dirty="0"/>
          </a:p>
        </p:txBody>
      </p:sp>
      <p:sp>
        <p:nvSpPr>
          <p:cNvPr id="138242" name="Rectangle 6"/>
          <p:cNvSpPr>
            <a:spLocks noGrp="1" noChangeArrowheads="1"/>
          </p:cNvSpPr>
          <p:nvPr>
            <p:ph type="sldNum" sz="quarter" idx="12"/>
          </p:nvPr>
        </p:nvSpPr>
        <p:spPr>
          <a:noFill/>
        </p:spPr>
        <p:txBody>
          <a:bodyPr/>
          <a:lstStyle/>
          <a:p>
            <a:fld id="{24B9B7BF-6069-478A-B7C2-FD867EB6F328}" type="slidenum">
              <a:rPr lang="en-US" altLang="ja-JP" smtClean="0"/>
              <a:pPr/>
              <a:t>82</a:t>
            </a:fld>
            <a:endParaRPr lang="en-US" altLang="ja-JP" smtClean="0"/>
          </a:p>
        </p:txBody>
      </p:sp>
      <p:sp>
        <p:nvSpPr>
          <p:cNvPr id="138244" name="Text Box 3"/>
          <p:cNvSpPr txBox="1">
            <a:spLocks noChangeArrowheads="1"/>
          </p:cNvSpPr>
          <p:nvPr/>
        </p:nvSpPr>
        <p:spPr bwMode="auto">
          <a:xfrm>
            <a:off x="395288" y="1341438"/>
            <a:ext cx="7042150" cy="641350"/>
          </a:xfrm>
          <a:prstGeom prst="rect">
            <a:avLst/>
          </a:prstGeom>
          <a:noFill/>
          <a:ln w="9525">
            <a:noFill/>
            <a:miter lim="800000"/>
            <a:headEnd/>
            <a:tailEnd/>
          </a:ln>
        </p:spPr>
        <p:txBody>
          <a:bodyPr wrap="none">
            <a:spAutoFit/>
          </a:bodyPr>
          <a:lstStyle/>
          <a:p>
            <a:r>
              <a:rPr lang="ja-JP" altLang="en-US" sz="3600" b="1">
                <a:solidFill>
                  <a:srgbClr val="FF0000"/>
                </a:solidFill>
                <a:latin typeface="Tahoma" pitchFamily="34" charset="0"/>
              </a:rPr>
              <a:t>問題発生時の校内対応組織の確立</a:t>
            </a:r>
          </a:p>
        </p:txBody>
      </p:sp>
      <p:sp>
        <p:nvSpPr>
          <p:cNvPr id="109572" name="Text Box 4"/>
          <p:cNvSpPr txBox="1">
            <a:spLocks noChangeArrowheads="1"/>
          </p:cNvSpPr>
          <p:nvPr/>
        </p:nvSpPr>
        <p:spPr bwMode="auto">
          <a:xfrm>
            <a:off x="611188" y="5734050"/>
            <a:ext cx="8002587" cy="519113"/>
          </a:xfrm>
          <a:prstGeom prst="rect">
            <a:avLst/>
          </a:prstGeom>
          <a:noFill/>
          <a:ln w="9525">
            <a:noFill/>
            <a:miter lim="800000"/>
            <a:headEnd/>
            <a:tailEnd/>
          </a:ln>
        </p:spPr>
        <p:txBody>
          <a:bodyPr wrap="none">
            <a:spAutoFit/>
          </a:bodyPr>
          <a:lstStyle/>
          <a:p>
            <a:r>
              <a:rPr lang="ja-JP" altLang="en-US" sz="2800" b="1">
                <a:solidFill>
                  <a:srgbClr val="006600"/>
                </a:solidFill>
                <a:latin typeface="Tahoma" pitchFamily="34" charset="0"/>
              </a:rPr>
              <a:t>＊証拠となるデータがある場合は保存、印刷しておく</a:t>
            </a:r>
          </a:p>
        </p:txBody>
      </p:sp>
      <p:sp>
        <p:nvSpPr>
          <p:cNvPr id="109573" name="AutoShape 5"/>
          <p:cNvSpPr>
            <a:spLocks noChangeArrowheads="1"/>
          </p:cNvSpPr>
          <p:nvPr/>
        </p:nvSpPr>
        <p:spPr bwMode="auto">
          <a:xfrm>
            <a:off x="611188" y="3357563"/>
            <a:ext cx="2879725" cy="1655762"/>
          </a:xfrm>
          <a:prstGeom prst="irregularSeal1">
            <a:avLst/>
          </a:prstGeom>
          <a:solidFill>
            <a:srgbClr val="66FFCC"/>
          </a:solidFill>
          <a:ln w="9525">
            <a:solidFill>
              <a:schemeClr val="tx1"/>
            </a:solidFill>
            <a:miter lim="800000"/>
            <a:headEnd/>
            <a:tailEnd/>
          </a:ln>
        </p:spPr>
        <p:txBody>
          <a:bodyPr wrap="none" anchor="ctr"/>
          <a:lstStyle/>
          <a:p>
            <a:pPr algn="ctr"/>
            <a:r>
              <a:rPr lang="ja-JP" altLang="en-US" sz="2800" b="1">
                <a:latin typeface="Tahoma" pitchFamily="34" charset="0"/>
              </a:rPr>
              <a:t>問題発生</a:t>
            </a:r>
          </a:p>
        </p:txBody>
      </p:sp>
      <p:sp>
        <p:nvSpPr>
          <p:cNvPr id="138247" name="Text Box 6"/>
          <p:cNvSpPr txBox="1">
            <a:spLocks noChangeArrowheads="1"/>
          </p:cNvSpPr>
          <p:nvPr/>
        </p:nvSpPr>
        <p:spPr bwMode="auto">
          <a:xfrm>
            <a:off x="395288" y="2060575"/>
            <a:ext cx="8496300" cy="579438"/>
          </a:xfrm>
          <a:prstGeom prst="rect">
            <a:avLst/>
          </a:prstGeom>
          <a:noFill/>
          <a:ln w="9525">
            <a:noFill/>
            <a:miter lim="800000"/>
            <a:headEnd/>
            <a:tailEnd/>
          </a:ln>
        </p:spPr>
        <p:txBody>
          <a:bodyPr>
            <a:spAutoFit/>
          </a:bodyPr>
          <a:lstStyle/>
          <a:p>
            <a:r>
              <a:rPr lang="ja-JP" altLang="en-US" sz="3200" b="1">
                <a:latin typeface="Tahoma" pitchFamily="34" charset="0"/>
              </a:rPr>
              <a:t>管理職、情報教育担当、生徒指導担当が中心</a:t>
            </a:r>
          </a:p>
        </p:txBody>
      </p:sp>
      <p:sp>
        <p:nvSpPr>
          <p:cNvPr id="109575" name="Rectangle 7"/>
          <p:cNvSpPr>
            <a:spLocks noChangeArrowheads="1"/>
          </p:cNvSpPr>
          <p:nvPr/>
        </p:nvSpPr>
        <p:spPr bwMode="auto">
          <a:xfrm>
            <a:off x="3779838" y="3357563"/>
            <a:ext cx="4176712" cy="1008062"/>
          </a:xfrm>
          <a:prstGeom prst="rect">
            <a:avLst/>
          </a:prstGeom>
          <a:solidFill>
            <a:srgbClr val="CCFF33"/>
          </a:solidFill>
          <a:ln w="9525">
            <a:solidFill>
              <a:schemeClr val="tx1"/>
            </a:solidFill>
            <a:miter lim="800000"/>
            <a:headEnd/>
            <a:tailEnd/>
          </a:ln>
        </p:spPr>
        <p:txBody>
          <a:bodyPr wrap="none" anchor="ctr"/>
          <a:lstStyle/>
          <a:p>
            <a:r>
              <a:rPr lang="ja-JP" altLang="en-US" sz="2800" b="1">
                <a:latin typeface="Tahoma" pitchFamily="34" charset="0"/>
              </a:rPr>
              <a:t>どういう問題なのか、状況</a:t>
            </a:r>
          </a:p>
          <a:p>
            <a:r>
              <a:rPr lang="ja-JP" altLang="en-US" sz="2800" b="1">
                <a:latin typeface="Tahoma" pitchFamily="34" charset="0"/>
              </a:rPr>
              <a:t>を正確に把握</a:t>
            </a:r>
          </a:p>
        </p:txBody>
      </p:sp>
      <p:sp>
        <p:nvSpPr>
          <p:cNvPr id="109576" name="AutoShape 8"/>
          <p:cNvSpPr>
            <a:spLocks noChangeArrowheads="1"/>
          </p:cNvSpPr>
          <p:nvPr/>
        </p:nvSpPr>
        <p:spPr bwMode="auto">
          <a:xfrm>
            <a:off x="5508625" y="4437063"/>
            <a:ext cx="485775" cy="358775"/>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ja-JP" altLang="en-US"/>
          </a:p>
        </p:txBody>
      </p:sp>
      <p:sp>
        <p:nvSpPr>
          <p:cNvPr id="109577" name="Text Box 9"/>
          <p:cNvSpPr txBox="1">
            <a:spLocks noChangeArrowheads="1"/>
          </p:cNvSpPr>
          <p:nvPr/>
        </p:nvSpPr>
        <p:spPr bwMode="auto">
          <a:xfrm>
            <a:off x="3851275" y="4868863"/>
            <a:ext cx="3811588" cy="588962"/>
          </a:xfrm>
          <a:prstGeom prst="rect">
            <a:avLst/>
          </a:prstGeom>
          <a:noFill/>
          <a:ln w="9525">
            <a:solidFill>
              <a:schemeClr val="tx1"/>
            </a:solidFill>
            <a:miter lim="800000"/>
            <a:headEnd/>
            <a:tailEnd/>
          </a:ln>
        </p:spPr>
        <p:txBody>
          <a:bodyPr wrap="none">
            <a:spAutoFit/>
          </a:bodyPr>
          <a:lstStyle/>
          <a:p>
            <a:r>
              <a:rPr lang="ja-JP" altLang="en-US" sz="3200" b="1">
                <a:latin typeface="Tahoma" pitchFamily="34" charset="0"/>
              </a:rPr>
              <a:t>具体的な対応の検討</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9575"/>
                                        </p:tgtEl>
                                        <p:attrNameLst>
                                          <p:attrName>style.visibility</p:attrName>
                                        </p:attrNameLst>
                                      </p:cBhvr>
                                      <p:to>
                                        <p:strVal val="visible"/>
                                      </p:to>
                                    </p:set>
                                    <p:animEffect transition="in" filter="dissolve">
                                      <p:cBhvr>
                                        <p:cTn id="12" dur="500"/>
                                        <p:tgtEl>
                                          <p:spTgt spid="10957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9576"/>
                                        </p:tgtEl>
                                        <p:attrNameLst>
                                          <p:attrName>style.visibility</p:attrName>
                                        </p:attrNameLst>
                                      </p:cBhvr>
                                      <p:to>
                                        <p:strVal val="visible"/>
                                      </p:to>
                                    </p:set>
                                    <p:animEffect transition="in" filter="dissolve">
                                      <p:cBhvr>
                                        <p:cTn id="15" dur="500"/>
                                        <p:tgtEl>
                                          <p:spTgt spid="109576"/>
                                        </p:tgtEl>
                                      </p:cBhvr>
                                    </p:animEffect>
                                  </p:childTnLst>
                                </p:cTn>
                              </p:par>
                            </p:childTnLst>
                          </p:cTn>
                        </p:par>
                        <p:par>
                          <p:cTn id="16" fill="hold" nodeType="with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09577"/>
                                        </p:tgtEl>
                                        <p:attrNameLst>
                                          <p:attrName>style.visibility</p:attrName>
                                        </p:attrNameLst>
                                      </p:cBhvr>
                                      <p:to>
                                        <p:strVal val="visible"/>
                                      </p:to>
                                    </p:set>
                                    <p:animEffect transition="in" filter="dissolve">
                                      <p:cBhvr>
                                        <p:cTn id="19" dur="500"/>
                                        <p:tgtEl>
                                          <p:spTgt spid="10957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9572"/>
                                        </p:tgtEl>
                                        <p:attrNameLst>
                                          <p:attrName>style.visibility</p:attrName>
                                        </p:attrNameLst>
                                      </p:cBhvr>
                                      <p:to>
                                        <p:strVal val="visible"/>
                                      </p:to>
                                    </p:set>
                                    <p:animEffect transition="in" filter="dissolve">
                                      <p:cBhvr>
                                        <p:cTn id="24"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P spid="109573" grpId="0" animBg="1"/>
      <p:bldP spid="109575" grpId="0" animBg="1"/>
      <p:bldP spid="109576" grpId="0" animBg="1"/>
      <p:bldP spid="10957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具体的な検討事項例</a:t>
            </a:r>
            <a:endParaRPr kumimoji="1" lang="ja-JP" altLang="en-US" dirty="0"/>
          </a:p>
        </p:txBody>
      </p:sp>
      <p:sp>
        <p:nvSpPr>
          <p:cNvPr id="139266" name="Rectangle 6"/>
          <p:cNvSpPr>
            <a:spLocks noGrp="1" noChangeArrowheads="1"/>
          </p:cNvSpPr>
          <p:nvPr>
            <p:ph type="sldNum" sz="quarter" idx="12"/>
          </p:nvPr>
        </p:nvSpPr>
        <p:spPr>
          <a:noFill/>
        </p:spPr>
        <p:txBody>
          <a:bodyPr/>
          <a:lstStyle/>
          <a:p>
            <a:fld id="{82B64129-11D0-44D8-A959-06A9B968E394}" type="slidenum">
              <a:rPr lang="en-US" altLang="ja-JP" smtClean="0"/>
              <a:pPr/>
              <a:t>83</a:t>
            </a:fld>
            <a:endParaRPr lang="en-US" altLang="ja-JP" smtClean="0"/>
          </a:p>
        </p:txBody>
      </p:sp>
      <p:sp>
        <p:nvSpPr>
          <p:cNvPr id="139267" name="Text Box 2"/>
          <p:cNvSpPr txBox="1">
            <a:spLocks noChangeArrowheads="1"/>
          </p:cNvSpPr>
          <p:nvPr/>
        </p:nvSpPr>
        <p:spPr bwMode="auto">
          <a:xfrm>
            <a:off x="611188" y="2276475"/>
            <a:ext cx="7993062" cy="3935413"/>
          </a:xfrm>
          <a:prstGeom prst="rect">
            <a:avLst/>
          </a:prstGeom>
          <a:solidFill>
            <a:srgbClr val="CCFFCC"/>
          </a:solidFill>
          <a:ln w="9525">
            <a:noFill/>
            <a:miter lim="800000"/>
            <a:headEnd/>
            <a:tailEnd/>
          </a:ln>
        </p:spPr>
        <p:txBody>
          <a:bodyPr>
            <a:spAutoFit/>
          </a:bodyPr>
          <a:lstStyle/>
          <a:p>
            <a:r>
              <a:rPr lang="ja-JP" altLang="en-US" sz="2800" b="1">
                <a:latin typeface="Tahoma" pitchFamily="34" charset="0"/>
              </a:rPr>
              <a:t>・いつ、どこで起こったことか</a:t>
            </a:r>
          </a:p>
          <a:p>
            <a:r>
              <a:rPr lang="ja-JP" altLang="en-US" sz="2800" b="1">
                <a:latin typeface="Tahoma" pitchFamily="34" charset="0"/>
              </a:rPr>
              <a:t>・誰が関わっているのか「個人」</a:t>
            </a:r>
            <a:r>
              <a:rPr lang="en-US" altLang="ja-JP" sz="2800" b="1">
                <a:latin typeface="Tahoma" pitchFamily="34" charset="0"/>
              </a:rPr>
              <a:t>｢</a:t>
            </a:r>
            <a:r>
              <a:rPr lang="ja-JP" altLang="en-US" sz="2800" b="1">
                <a:latin typeface="Tahoma" pitchFamily="34" charset="0"/>
              </a:rPr>
              <a:t>複数」「他校」</a:t>
            </a:r>
          </a:p>
          <a:p>
            <a:r>
              <a:rPr lang="ja-JP" altLang="en-US" sz="2800" b="1">
                <a:latin typeface="Tahoma" pitchFamily="34" charset="0"/>
              </a:rPr>
              <a:t>・対外的な問題か　　　　・緊急性はあるか</a:t>
            </a:r>
          </a:p>
          <a:p>
            <a:r>
              <a:rPr lang="ja-JP" altLang="en-US" sz="2800" b="1">
                <a:latin typeface="Tahoma" pitchFamily="34" charset="0"/>
              </a:rPr>
              <a:t>・危険性は高いか　　　　・いたずらか、犯罪か</a:t>
            </a:r>
          </a:p>
          <a:p>
            <a:r>
              <a:rPr lang="ja-JP" altLang="en-US" sz="2800" b="1">
                <a:latin typeface="Tahoma" pitchFamily="34" charset="0"/>
              </a:rPr>
              <a:t>・校内で対応できるか、外部機関に依頼が必要か</a:t>
            </a:r>
          </a:p>
          <a:p>
            <a:r>
              <a:rPr lang="ja-JP" altLang="en-US" sz="2800" b="1">
                <a:latin typeface="Tahoma" pitchFamily="34" charset="0"/>
              </a:rPr>
              <a:t>・被害者か加害者か　　・保護者への連絡は必要か</a:t>
            </a:r>
          </a:p>
          <a:p>
            <a:r>
              <a:rPr lang="ja-JP" altLang="en-US" sz="2800" b="1">
                <a:latin typeface="Tahoma" pitchFamily="34" charset="0"/>
              </a:rPr>
              <a:t>・被害は「コンピュータ」「情報」「人」か</a:t>
            </a:r>
          </a:p>
          <a:p>
            <a:r>
              <a:rPr lang="ja-JP" altLang="en-US" sz="2800" b="1">
                <a:latin typeface="Tahoma" pitchFamily="34" charset="0"/>
              </a:rPr>
              <a:t>・学校がどの程度関わっている問題か</a:t>
            </a:r>
          </a:p>
          <a:p>
            <a:r>
              <a:rPr lang="ja-JP" altLang="en-US" sz="2800" b="1">
                <a:latin typeface="Tahoma" pitchFamily="34" charset="0"/>
              </a:rPr>
              <a:t>・被害が拡大する可能性はあるか　　等</a:t>
            </a:r>
            <a:endParaRPr lang="ja-JP" altLang="en-US">
              <a:latin typeface="Tahoma" pitchFamily="34" charset="0"/>
            </a:endParaRPr>
          </a:p>
        </p:txBody>
      </p:sp>
      <p:sp>
        <p:nvSpPr>
          <p:cNvPr id="139269" name="Text Box 4"/>
          <p:cNvSpPr txBox="1">
            <a:spLocks noChangeArrowheads="1"/>
          </p:cNvSpPr>
          <p:nvPr/>
        </p:nvSpPr>
        <p:spPr bwMode="auto">
          <a:xfrm>
            <a:off x="539750" y="1125538"/>
            <a:ext cx="7920038" cy="1076325"/>
          </a:xfrm>
          <a:prstGeom prst="rect">
            <a:avLst/>
          </a:prstGeom>
          <a:noFill/>
          <a:ln w="9525">
            <a:noFill/>
            <a:miter lim="800000"/>
            <a:headEnd/>
            <a:tailEnd/>
          </a:ln>
        </p:spPr>
        <p:txBody>
          <a:bodyPr>
            <a:spAutoFit/>
          </a:bodyPr>
          <a:lstStyle/>
          <a:p>
            <a:r>
              <a:rPr lang="ja-JP" altLang="en-US" sz="3200" b="1">
                <a:solidFill>
                  <a:srgbClr val="006600"/>
                </a:solidFill>
                <a:latin typeface="Tahoma" pitchFamily="34" charset="0"/>
              </a:rPr>
              <a:t>＊通常の児童・生徒指導の場合と重なる部分は多い</a:t>
            </a:r>
          </a:p>
        </p:txBody>
      </p:sp>
    </p:spTree>
  </p:cSld>
  <p:clrMapOvr>
    <a:masterClrMapping/>
  </p:clrMapOvr>
  <p:transition spd="med">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問題に応じた対応</a:t>
            </a:r>
            <a:endParaRPr kumimoji="1" lang="ja-JP" altLang="en-US" dirty="0"/>
          </a:p>
        </p:txBody>
      </p:sp>
      <p:sp>
        <p:nvSpPr>
          <p:cNvPr id="140290" name="Rectangle 6"/>
          <p:cNvSpPr>
            <a:spLocks noGrp="1" noChangeArrowheads="1"/>
          </p:cNvSpPr>
          <p:nvPr>
            <p:ph type="sldNum" sz="quarter" idx="12"/>
          </p:nvPr>
        </p:nvSpPr>
        <p:spPr>
          <a:noFill/>
        </p:spPr>
        <p:txBody>
          <a:bodyPr/>
          <a:lstStyle/>
          <a:p>
            <a:fld id="{36760D14-FB5D-40BD-82BD-836112E75956}" type="slidenum">
              <a:rPr lang="en-US" altLang="ja-JP" smtClean="0"/>
              <a:pPr/>
              <a:t>84</a:t>
            </a:fld>
            <a:endParaRPr lang="en-US" altLang="ja-JP" smtClean="0"/>
          </a:p>
        </p:txBody>
      </p:sp>
      <p:sp>
        <p:nvSpPr>
          <p:cNvPr id="140292" name="Text Box 3" descr="新聞紙"/>
          <p:cNvSpPr txBox="1">
            <a:spLocks noChangeArrowheads="1"/>
          </p:cNvSpPr>
          <p:nvPr/>
        </p:nvSpPr>
        <p:spPr bwMode="auto">
          <a:xfrm>
            <a:off x="539750" y="1196975"/>
            <a:ext cx="7993063" cy="3200400"/>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r>
              <a:rPr lang="ja-JP" altLang="en-US" sz="3200" b="1">
                <a:latin typeface="Tahoma" pitchFamily="34" charset="0"/>
              </a:rPr>
              <a:t>１　該当児童生徒への注意、指導</a:t>
            </a:r>
          </a:p>
          <a:p>
            <a:endParaRPr lang="ja-JP" altLang="en-US" sz="1400" b="1">
              <a:latin typeface="Tahoma" pitchFamily="34" charset="0"/>
            </a:endParaRPr>
          </a:p>
          <a:p>
            <a:r>
              <a:rPr lang="ja-JP" altLang="en-US" sz="3200" b="1">
                <a:latin typeface="Tahoma" pitchFamily="34" charset="0"/>
              </a:rPr>
              <a:t>２　保護者への連絡、協力依頼</a:t>
            </a:r>
          </a:p>
          <a:p>
            <a:endParaRPr lang="ja-JP" altLang="en-US" sz="1400" b="1">
              <a:latin typeface="Tahoma" pitchFamily="34" charset="0"/>
            </a:endParaRPr>
          </a:p>
          <a:p>
            <a:r>
              <a:rPr lang="ja-JP" altLang="en-US" sz="3200" b="1">
                <a:latin typeface="Tahoma" pitchFamily="34" charset="0"/>
              </a:rPr>
              <a:t>３　外部機関への相談、連絡、報告</a:t>
            </a:r>
          </a:p>
          <a:p>
            <a:r>
              <a:rPr lang="ja-JP" altLang="en-US" sz="3200" b="1">
                <a:latin typeface="Tahoma" pitchFamily="34" charset="0"/>
              </a:rPr>
              <a:t>　　（他校、警察、教育委員会等）</a:t>
            </a:r>
          </a:p>
          <a:p>
            <a:endParaRPr lang="ja-JP" altLang="en-US" sz="1400" b="1">
              <a:latin typeface="Tahoma" pitchFamily="34" charset="0"/>
            </a:endParaRPr>
          </a:p>
          <a:p>
            <a:r>
              <a:rPr lang="ja-JP" altLang="en-US" sz="3200" b="1">
                <a:latin typeface="Tahoma" pitchFamily="34" charset="0"/>
              </a:rPr>
              <a:t>４　クラス、学年、学校の児童生徒への指導　</a:t>
            </a:r>
          </a:p>
        </p:txBody>
      </p:sp>
    </p:spTree>
  </p:cSld>
  <p:clrMapOvr>
    <a:masterClrMapping/>
  </p:clrMapOvr>
  <p:transition spd="med">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p:spPr>
        <p:txBody>
          <a:bodyPr/>
          <a:lstStyle/>
          <a:p>
            <a:fld id="{14D38C5F-EF17-486A-91C8-C4B31B64902F}" type="slidenum">
              <a:rPr lang="en-US" altLang="ja-JP" smtClean="0"/>
              <a:pPr/>
              <a:t>85</a:t>
            </a:fld>
            <a:endParaRPr lang="en-US" altLang="ja-JP" smtClean="0"/>
          </a:p>
        </p:txBody>
      </p:sp>
      <p:sp>
        <p:nvSpPr>
          <p:cNvPr id="137219" name="Rectangle 3"/>
          <p:cNvSpPr txBox="1">
            <a:spLocks noChangeArrowheads="1"/>
          </p:cNvSpPr>
          <p:nvPr/>
        </p:nvSpPr>
        <p:spPr bwMode="auto">
          <a:xfrm>
            <a:off x="179388" y="2204864"/>
            <a:ext cx="8569076" cy="3312368"/>
          </a:xfrm>
          <a:prstGeom prst="rect">
            <a:avLst/>
          </a:prstGeom>
          <a:noFill/>
          <a:ln w="9525">
            <a:noFill/>
            <a:miter lim="800000"/>
            <a:headEnd/>
            <a:tailEnd/>
          </a:ln>
        </p:spPr>
        <p:txBody>
          <a:bodyPr/>
          <a:lstStyle/>
          <a:p>
            <a:pPr marL="342900" indent="-342900" eaLnBrk="0" hangingPunct="0">
              <a:spcBef>
                <a:spcPct val="20000"/>
              </a:spcBef>
            </a:pPr>
            <a:endParaRPr lang="en-US" altLang="ja-JP" sz="4800" dirty="0">
              <a:ea typeface="HGP創英角ｺﾞｼｯｸUB" pitchFamily="50" charset="-128"/>
            </a:endParaRPr>
          </a:p>
          <a:p>
            <a:pPr marL="342900" indent="-342900" eaLnBrk="0" hangingPunct="0">
              <a:spcBef>
                <a:spcPct val="20000"/>
              </a:spcBef>
            </a:pPr>
            <a:r>
              <a:rPr lang="ja-JP" altLang="en-US" sz="4800" dirty="0" smtClean="0">
                <a:latin typeface="ヒラギノ丸ゴ ProN W4" pitchFamily="34" charset="-128"/>
                <a:ea typeface="ヒラギノ丸ゴ ProN W4" pitchFamily="34" charset="-128"/>
              </a:rPr>
              <a:t>まとめ</a:t>
            </a:r>
            <a:endParaRPr lang="en-US" altLang="ja-JP" sz="4800" dirty="0" smtClean="0">
              <a:latin typeface="ヒラギノ丸ゴ ProN W4" pitchFamily="34" charset="-128"/>
              <a:ea typeface="ヒラギノ丸ゴ ProN W4" pitchFamily="34" charset="-128"/>
            </a:endParaRPr>
          </a:p>
          <a:p>
            <a:pPr marL="342900" indent="-342900" eaLnBrk="0" hangingPunct="0">
              <a:spcBef>
                <a:spcPct val="20000"/>
              </a:spcBef>
            </a:pPr>
            <a:endParaRPr lang="ja-JP" altLang="en-US" sz="4800" dirty="0">
              <a:latin typeface="ヒラギノ丸ゴ ProN W4" pitchFamily="34" charset="-128"/>
              <a:ea typeface="ヒラギノ丸ゴ ProN W4" pitchFamily="34" charset="-128"/>
            </a:endParaRPr>
          </a:p>
        </p:txBody>
      </p:sp>
      <p:sp>
        <p:nvSpPr>
          <p:cNvPr id="4" name="タイトル 1"/>
          <p:cNvSpPr txBox="1">
            <a:spLocks/>
          </p:cNvSpPr>
          <p:nvPr/>
        </p:nvSpPr>
        <p:spPr>
          <a:xfrm>
            <a:off x="357188" y="277813"/>
            <a:ext cx="8786812" cy="1139825"/>
          </a:xfrm>
          <a:prstGeom prst="rect">
            <a:avLst/>
          </a:prstGeom>
        </p:spPr>
        <p:txBody>
          <a:bodyPr/>
          <a:lstStyle>
            <a:lvl1pPr algn="l" rtl="0" eaLnBrk="1" fontAlgn="base" hangingPunct="1">
              <a:spcBef>
                <a:spcPct val="0"/>
              </a:spcBef>
              <a:spcAft>
                <a:spcPct val="0"/>
              </a:spcAft>
              <a:defRPr kumimoji="1" sz="4200">
                <a:solidFill>
                  <a:schemeClr val="tx2"/>
                </a:solidFill>
                <a:latin typeface="+mj-lt"/>
                <a:ea typeface="+mj-ea"/>
                <a:cs typeface="+mj-cs"/>
              </a:defRPr>
            </a:lvl1pPr>
            <a:lvl2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2pPr>
            <a:lvl3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3pPr>
            <a:lvl4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4pPr>
            <a:lvl5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5pPr>
            <a:lvl6pPr marL="4572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6pPr>
            <a:lvl7pPr marL="9144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9pPr>
          </a:lstStyle>
          <a:p>
            <a:pPr algn="ctr">
              <a:defRPr/>
            </a:pPr>
            <a:r>
              <a:rPr lang="ja-JP" altLang="en-US" sz="4400" kern="0" dirty="0" smtClean="0">
                <a:latin typeface="HG丸ｺﾞｼｯｸM-PRO" pitchFamily="50" charset="-128"/>
                <a:ea typeface="HG丸ｺﾞｼｯｸM-PRO" pitchFamily="50" charset="-128"/>
              </a:rPr>
              <a:t>情報モラル指導</a:t>
            </a:r>
            <a:r>
              <a:rPr lang="en-US" altLang="ja-JP" sz="4400" kern="0" dirty="0" smtClean="0">
                <a:latin typeface="HG丸ｺﾞｼｯｸM-PRO" pitchFamily="50" charset="-128"/>
                <a:ea typeface="HG丸ｺﾞｼｯｸM-PRO" pitchFamily="50" charset="-128"/>
              </a:rPr>
              <a:t/>
            </a:r>
            <a:br>
              <a:rPr lang="en-US" altLang="ja-JP" sz="4400" kern="0" dirty="0" smtClean="0">
                <a:latin typeface="HG丸ｺﾞｼｯｸM-PRO" pitchFamily="50" charset="-128"/>
                <a:ea typeface="HG丸ｺﾞｼｯｸM-PRO" pitchFamily="50" charset="-128"/>
              </a:rPr>
            </a:br>
            <a:r>
              <a:rPr lang="ja-JP" altLang="en-US" sz="4400" kern="0" dirty="0" smtClean="0">
                <a:latin typeface="HG丸ｺﾞｼｯｸM-PRO" pitchFamily="50" charset="-128"/>
                <a:ea typeface="HG丸ｺﾞｼｯｸM-PRO" pitchFamily="50" charset="-128"/>
              </a:rPr>
              <a:t>～ネット社会の光と影～</a:t>
            </a:r>
            <a:endParaRPr lang="ja-JP" altLang="en-US" sz="4400" kern="0" spc="-300" dirty="0"/>
          </a:p>
        </p:txBody>
      </p:sp>
    </p:spTree>
    <p:extLst>
      <p:ext uri="{BB962C8B-B14F-4D97-AF65-F5344CB8AC3E}">
        <p14:creationId xmlns:p14="http://schemas.microsoft.com/office/powerpoint/2010/main" val="3273897880"/>
      </p:ext>
    </p:extLst>
  </p:cSld>
  <p:clrMapOvr>
    <a:masterClrMapping/>
  </p:clrMapOvr>
  <p:transition spd="med">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562074"/>
          </a:xfrm>
        </p:spPr>
        <p:txBody>
          <a:bodyPr/>
          <a:lstStyle/>
          <a:p>
            <a:r>
              <a:rPr kumimoji="1" lang="ja-JP" altLang="en-US" sz="3600" dirty="0" smtClean="0"/>
              <a:t>良い使い方を指導しているか？</a:t>
            </a:r>
            <a:endParaRPr kumimoji="1" lang="ja-JP" altLang="en-US" sz="3600" dirty="0"/>
          </a:p>
        </p:txBody>
      </p:sp>
      <p:sp>
        <p:nvSpPr>
          <p:cNvPr id="3" name="スライド番号プレースホルダー 2"/>
          <p:cNvSpPr>
            <a:spLocks noGrp="1"/>
          </p:cNvSpPr>
          <p:nvPr>
            <p:ph type="sldNum" sz="quarter" idx="12"/>
          </p:nvPr>
        </p:nvSpPr>
        <p:spPr/>
        <p:txBody>
          <a:bodyPr/>
          <a:lstStyle/>
          <a:p>
            <a:pPr>
              <a:defRPr/>
            </a:pPr>
            <a:fld id="{383EB611-12BF-4BDB-859B-3C872AA25063}" type="slidenum">
              <a:rPr lang="en-US" altLang="ja-JP" smtClean="0"/>
              <a:pPr>
                <a:defRPr/>
              </a:pPr>
              <a:t>86</a:t>
            </a:fld>
            <a:endParaRPr lang="en-US" altLang="ja-JP"/>
          </a:p>
        </p:txBody>
      </p:sp>
      <p:pic>
        <p:nvPicPr>
          <p:cNvPr id="4" name="Picture 2"/>
          <p:cNvPicPr>
            <a:picLocks noChangeAspect="1" noChangeArrowheads="1"/>
          </p:cNvPicPr>
          <p:nvPr/>
        </p:nvPicPr>
        <p:blipFill>
          <a:blip r:embed="rId2" cstate="print"/>
          <a:srcRect/>
          <a:stretch>
            <a:fillRect/>
          </a:stretch>
        </p:blipFill>
        <p:spPr bwMode="auto">
          <a:xfrm>
            <a:off x="179512" y="1164266"/>
            <a:ext cx="8785418" cy="3344854"/>
          </a:xfrm>
          <a:prstGeom prst="rect">
            <a:avLst/>
          </a:prstGeom>
          <a:noFill/>
          <a:ln w="9525">
            <a:noFill/>
            <a:miter lim="800000"/>
            <a:headEnd/>
            <a:tailEnd/>
          </a:ln>
        </p:spPr>
      </p:pic>
      <p:sp>
        <p:nvSpPr>
          <p:cNvPr id="5" name="正方形/長方形 4"/>
          <p:cNvSpPr/>
          <p:nvPr/>
        </p:nvSpPr>
        <p:spPr>
          <a:xfrm>
            <a:off x="323528" y="1164266"/>
            <a:ext cx="1584176" cy="262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58674"/>
            <a:ext cx="4574537"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4" name="Picture 2" descr="NHKnews_LINE_1307301404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51" y="743225"/>
            <a:ext cx="8496456" cy="635818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0329"/>
            <a:ext cx="929323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9485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79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タイトル 1"/>
          <p:cNvSpPr>
            <a:spLocks noGrp="1"/>
          </p:cNvSpPr>
          <p:nvPr>
            <p:ph type="title"/>
          </p:nvPr>
        </p:nvSpPr>
        <p:spPr>
          <a:xfrm>
            <a:off x="428625" y="338683"/>
            <a:ext cx="8229600" cy="773113"/>
          </a:xfrm>
        </p:spPr>
        <p:txBody>
          <a:bodyPr/>
          <a:lstStyle/>
          <a:p>
            <a:r>
              <a:rPr lang="ja-JP" altLang="en-US" dirty="0" smtClean="0"/>
              <a:t>ケータイとどうつきあっているか</a:t>
            </a:r>
          </a:p>
        </p:txBody>
      </p:sp>
      <p:pic>
        <p:nvPicPr>
          <p:cNvPr id="150531" name="Picture 2"/>
          <p:cNvPicPr>
            <a:picLocks noChangeAspect="1" noChangeArrowheads="1"/>
          </p:cNvPicPr>
          <p:nvPr/>
        </p:nvPicPr>
        <p:blipFill>
          <a:blip r:embed="rId2">
            <a:extLst>
              <a:ext uri="{28A0092B-C50C-407E-A947-70E740481C1C}">
                <a14:useLocalDpi xmlns:a14="http://schemas.microsoft.com/office/drawing/2010/main" val="0"/>
              </a:ext>
            </a:extLst>
          </a:blip>
          <a:srcRect l="23631" t="31219" r="33234" b="48187"/>
          <a:stretch>
            <a:fillRect/>
          </a:stretch>
        </p:blipFill>
        <p:spPr bwMode="auto">
          <a:xfrm>
            <a:off x="571500" y="1143000"/>
            <a:ext cx="607218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テキスト ボックス 4"/>
          <p:cNvSpPr txBox="1">
            <a:spLocks noChangeArrowheads="1"/>
          </p:cNvSpPr>
          <p:nvPr/>
        </p:nvSpPr>
        <p:spPr bwMode="auto">
          <a:xfrm>
            <a:off x="6786563" y="2000250"/>
            <a:ext cx="2098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400"/>
              <a:t>仲が悪くなった</a:t>
            </a:r>
          </a:p>
        </p:txBody>
      </p:sp>
      <p:grpSp>
        <p:nvGrpSpPr>
          <p:cNvPr id="2" name="グループ化 1"/>
          <p:cNvGrpSpPr/>
          <p:nvPr/>
        </p:nvGrpSpPr>
        <p:grpSpPr>
          <a:xfrm>
            <a:off x="428625" y="3643313"/>
            <a:ext cx="8513763" cy="2143125"/>
            <a:chOff x="428625" y="3643313"/>
            <a:chExt cx="8513763" cy="2143125"/>
          </a:xfrm>
        </p:grpSpPr>
        <p:pic>
          <p:nvPicPr>
            <p:cNvPr id="150532" name="Picture 2"/>
            <p:cNvPicPr>
              <a:picLocks noChangeAspect="1" noChangeArrowheads="1"/>
            </p:cNvPicPr>
            <p:nvPr/>
          </p:nvPicPr>
          <p:blipFill>
            <a:blip r:embed="rId3">
              <a:extLst>
                <a:ext uri="{28A0092B-C50C-407E-A947-70E740481C1C}">
                  <a14:useLocalDpi xmlns:a14="http://schemas.microsoft.com/office/drawing/2010/main" val="0"/>
                </a:ext>
              </a:extLst>
            </a:blip>
            <a:srcRect l="23061" t="31082" r="32828" b="48866"/>
            <a:stretch>
              <a:fillRect/>
            </a:stretch>
          </p:blipFill>
          <p:spPr bwMode="auto">
            <a:xfrm>
              <a:off x="428625" y="3643313"/>
              <a:ext cx="6286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テキスト ボックス 5"/>
            <p:cNvSpPr txBox="1">
              <a:spLocks noChangeArrowheads="1"/>
            </p:cNvSpPr>
            <p:nvPr/>
          </p:nvSpPr>
          <p:spPr bwMode="auto">
            <a:xfrm>
              <a:off x="6715125" y="4429125"/>
              <a:ext cx="2227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400" dirty="0"/>
                <a:t>励まされた</a:t>
              </a:r>
              <a:endParaRPr lang="en-US" altLang="ja-JP" sz="2400" dirty="0"/>
            </a:p>
            <a:p>
              <a:pPr eaLnBrk="1" hangingPunct="1"/>
              <a:r>
                <a:rPr lang="ja-JP" altLang="en-US" sz="2400" dirty="0"/>
                <a:t>勇気づけられた</a:t>
              </a:r>
            </a:p>
          </p:txBody>
        </p:sp>
      </p:grpSp>
      <p:sp>
        <p:nvSpPr>
          <p:cNvPr id="150535" name="Text Box 8"/>
          <p:cNvSpPr txBox="1">
            <a:spLocks noChangeArrowheads="1"/>
          </p:cNvSpPr>
          <p:nvPr/>
        </p:nvSpPr>
        <p:spPr bwMode="auto">
          <a:xfrm>
            <a:off x="714375" y="5873750"/>
            <a:ext cx="78025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67" tIns="45734" rIns="91467" bIns="4573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pPr eaLnBrk="1" hangingPunct="1"/>
            <a:r>
              <a:rPr kumimoji="0" lang="en-US" altLang="ja-JP" b="1"/>
              <a:t>http://kids-ktai.jp/pdfs/2009_K3enq.pdf</a:t>
            </a:r>
            <a:endParaRPr kumimoji="0" lang="ja-JP" altLang="en-US" b="1"/>
          </a:p>
        </p:txBody>
      </p:sp>
    </p:spTree>
    <p:extLst>
      <p:ext uri="{BB962C8B-B14F-4D97-AF65-F5344CB8AC3E}">
        <p14:creationId xmlns:p14="http://schemas.microsoft.com/office/powerpoint/2010/main" val="23659142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500063" y="0"/>
            <a:ext cx="8229600" cy="620713"/>
          </a:xfrm>
        </p:spPr>
        <p:txBody>
          <a:bodyPr lIns="90040" tIns="46834" rIns="90040" bIns="46834"/>
          <a:lstStyle/>
          <a:p>
            <a:pPr marL="447675" indent="-447675" eaLnBrk="1" hangingPunct="1"/>
            <a:r>
              <a:rPr lang="ja-JP" altLang="en-US" b="1" smtClean="0"/>
              <a:t>情報モラルを身につける</a:t>
            </a:r>
          </a:p>
        </p:txBody>
      </p:sp>
      <p:graphicFrame>
        <p:nvGraphicFramePr>
          <p:cNvPr id="151555" name="Object 4"/>
          <p:cNvGraphicFramePr>
            <a:graphicFrameLocks noGrp="1" noChangeAspect="1"/>
          </p:cNvGraphicFramePr>
          <p:nvPr>
            <p:ph idx="1"/>
          </p:nvPr>
        </p:nvGraphicFramePr>
        <p:xfrm>
          <a:off x="1700213" y="1774825"/>
          <a:ext cx="5743575" cy="4181475"/>
        </p:xfrm>
        <a:graphic>
          <a:graphicData uri="http://schemas.openxmlformats.org/presentationml/2006/ole">
            <mc:AlternateContent xmlns:mc="http://schemas.openxmlformats.org/markup-compatibility/2006">
              <mc:Choice xmlns:v="urn:schemas-microsoft-com:vml" Requires="v">
                <p:oleObj spid="_x0000_s10308" name="花子フォトレタッチ 1.0 /R.1" r:id="rId4" imgW="5742857" imgH="4180952" progId="HPT.Document.1">
                  <p:embed/>
                </p:oleObj>
              </mc:Choice>
              <mc:Fallback>
                <p:oleObj name="花子フォトレタッチ 1.0 /R.1" r:id="rId4" imgW="5742857" imgH="4180952" progId="HPT.Document.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0213" y="1774825"/>
                        <a:ext cx="57435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角丸四角形 3"/>
          <p:cNvSpPr/>
          <p:nvPr/>
        </p:nvSpPr>
        <p:spPr bwMode="auto">
          <a:xfrm>
            <a:off x="571500" y="2714625"/>
            <a:ext cx="7858125" cy="2571750"/>
          </a:xfrm>
          <a:prstGeom prst="roundRect">
            <a:avLst/>
          </a:prstGeom>
          <a:solidFill>
            <a:schemeClr val="tx2">
              <a:lumMod val="40000"/>
              <a:lumOff val="60000"/>
              <a:alpha val="12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none" lIns="91430" tIns="45716" rIns="91430" bIns="45716"/>
          <a:lstStyle/>
          <a:p>
            <a:pPr fontAlgn="auto">
              <a:spcBef>
                <a:spcPts val="0"/>
              </a:spcBef>
              <a:spcAft>
                <a:spcPts val="0"/>
              </a:spcAft>
              <a:defRPr/>
            </a:pPr>
            <a:endParaRPr lang="ja-JP" altLang="en-US">
              <a:solidFill>
                <a:schemeClr val="tx1"/>
              </a:solidFill>
            </a:endParaRPr>
          </a:p>
        </p:txBody>
      </p:sp>
      <p:sp>
        <p:nvSpPr>
          <p:cNvPr id="151557" name="角丸四角形 4"/>
          <p:cNvSpPr>
            <a:spLocks noChangeArrowheads="1"/>
          </p:cNvSpPr>
          <p:nvPr/>
        </p:nvSpPr>
        <p:spPr bwMode="auto">
          <a:xfrm>
            <a:off x="500063" y="5286375"/>
            <a:ext cx="8001000" cy="1357313"/>
          </a:xfrm>
          <a:prstGeom prst="roundRect">
            <a:avLst>
              <a:gd name="adj" fmla="val 16667"/>
            </a:avLst>
          </a:prstGeom>
          <a:solidFill>
            <a:srgbClr val="FF0000">
              <a:alpha val="20000"/>
            </a:srgbClr>
          </a:solidFill>
          <a:ln w="9525" algn="ctr">
            <a:solidFill>
              <a:schemeClr val="tx1"/>
            </a:solidFill>
            <a:miter lim="800000"/>
            <a:headEnd/>
            <a:tailEnd/>
          </a:ln>
        </p:spPr>
        <p:txBody>
          <a:bodyPr wrap="none"/>
          <a:lstStyle/>
          <a:p>
            <a:endParaRPr lang="ja-JP" altLang="en-US"/>
          </a:p>
        </p:txBody>
      </p:sp>
    </p:spTree>
    <p:extLst>
      <p:ext uri="{BB962C8B-B14F-4D97-AF65-F5344CB8AC3E}">
        <p14:creationId xmlns:p14="http://schemas.microsoft.com/office/powerpoint/2010/main" val="32123212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タイトル 1"/>
          <p:cNvSpPr>
            <a:spLocks noGrp="1"/>
          </p:cNvSpPr>
          <p:nvPr>
            <p:ph type="title"/>
          </p:nvPr>
        </p:nvSpPr>
        <p:spPr>
          <a:xfrm>
            <a:off x="385763" y="26988"/>
            <a:ext cx="8229600" cy="1139825"/>
          </a:xfrm>
        </p:spPr>
        <p:txBody>
          <a:bodyPr/>
          <a:lstStyle/>
          <a:p>
            <a:pPr algn="l"/>
            <a:r>
              <a:rPr lang="ja-JP" altLang="en-US" dirty="0" smtClean="0"/>
              <a:t>危険性のある物</a:t>
            </a:r>
            <a:r>
              <a:rPr lang="en-US" altLang="ja-JP" dirty="0" smtClean="0"/>
              <a:t/>
            </a:r>
            <a:br>
              <a:rPr lang="en-US" altLang="ja-JP" dirty="0" smtClean="0"/>
            </a:br>
            <a:r>
              <a:rPr lang="ja-JP" altLang="en-US" dirty="0" smtClean="0"/>
              <a:t>　　　　　＝指導する。見届ける</a:t>
            </a:r>
          </a:p>
        </p:txBody>
      </p:sp>
      <p:pic>
        <p:nvPicPr>
          <p:cNvPr id="152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857375"/>
            <a:ext cx="6858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3419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2915"/>
          </a:xfrm>
        </p:spPr>
        <p:txBody>
          <a:bodyPr/>
          <a:lstStyle/>
          <a:p>
            <a:r>
              <a:rPr kumimoji="1" lang="ja-JP" altLang="en-US" dirty="0" smtClean="0"/>
              <a:t>インターネットの利用状況</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91CC525F-157B-4EE0-A6C1-DC42C91A59D7}" type="slidenum">
              <a:rPr lang="ja-JP" altLang="en-US" smtClean="0"/>
              <a:pPr>
                <a:defRPr/>
              </a:pPr>
              <a:t>9</a:t>
            </a:fld>
            <a:endParaRPr lang="ja-JP" altLang="en-US"/>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136904" cy="588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7448979"/>
      </p:ext>
    </p:extLst>
  </p:cSld>
  <p:clrMapOvr>
    <a:masterClrMapping/>
  </p:clrMapOvr>
  <p:transition spd="med">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67544" y="548680"/>
            <a:ext cx="8229600" cy="1143000"/>
          </a:xfrm>
        </p:spPr>
        <p:txBody>
          <a:bodyPr lIns="90049" tIns="46839" rIns="90049" bIns="46839"/>
          <a:lstStyle/>
          <a:p>
            <a:pPr marL="449263" indent="-449263" eaLnBrk="1" hangingPunct="1"/>
            <a:r>
              <a:rPr lang="ja-JP" altLang="en-US" sz="4800" b="1" dirty="0" smtClean="0"/>
              <a:t>学校での指導が欠かせない！</a:t>
            </a:r>
          </a:p>
        </p:txBody>
      </p:sp>
      <p:sp>
        <p:nvSpPr>
          <p:cNvPr id="153603" name="Rectangle 3"/>
          <p:cNvSpPr>
            <a:spLocks noGrp="1" noChangeArrowheads="1"/>
          </p:cNvSpPr>
          <p:nvPr>
            <p:ph idx="1"/>
          </p:nvPr>
        </p:nvSpPr>
        <p:spPr>
          <a:xfrm>
            <a:off x="457200" y="1600200"/>
            <a:ext cx="8686800" cy="4530725"/>
          </a:xfrm>
        </p:spPr>
        <p:txBody>
          <a:bodyPr lIns="90049" tIns="46839" rIns="90049" bIns="46839"/>
          <a:lstStyle/>
          <a:p>
            <a:pPr marL="449263" indent="-449263" eaLnBrk="1" hangingPunct="1">
              <a:lnSpc>
                <a:spcPct val="110000"/>
              </a:lnSpc>
              <a:spcBef>
                <a:spcPct val="0"/>
              </a:spcBef>
            </a:pPr>
            <a:r>
              <a:rPr lang="ja-JP" altLang="en-US" sz="3900" smtClean="0"/>
              <a:t>学習の機会があれば子どもは変わる</a:t>
            </a:r>
          </a:p>
          <a:p>
            <a:pPr marL="449263" indent="-449263" eaLnBrk="1" hangingPunct="1">
              <a:lnSpc>
                <a:spcPct val="110000"/>
              </a:lnSpc>
              <a:spcBef>
                <a:spcPct val="0"/>
              </a:spcBef>
            </a:pPr>
            <a:r>
              <a:rPr lang="ja-JP" altLang="en-US" sz="3900" smtClean="0"/>
              <a:t>周囲の影響は，知らない間に受けている。</a:t>
            </a:r>
          </a:p>
          <a:p>
            <a:pPr marL="449263" indent="-449263" eaLnBrk="1" hangingPunct="1">
              <a:lnSpc>
                <a:spcPct val="110000"/>
              </a:lnSpc>
              <a:spcBef>
                <a:spcPct val="0"/>
              </a:spcBef>
            </a:pPr>
            <a:r>
              <a:rPr lang="ja-JP" altLang="en-US" sz="3900" smtClean="0"/>
              <a:t>正しい事を知らないと・・・</a:t>
            </a:r>
          </a:p>
          <a:p>
            <a:pPr marL="449263" indent="-449263" eaLnBrk="1" hangingPunct="1">
              <a:lnSpc>
                <a:spcPct val="110000"/>
              </a:lnSpc>
              <a:spcBef>
                <a:spcPct val="0"/>
              </a:spcBef>
            </a:pPr>
            <a:r>
              <a:rPr lang="ja-JP" altLang="en-US" sz="3900" smtClean="0"/>
              <a:t>考え方を知らないと・・・</a:t>
            </a:r>
          </a:p>
          <a:p>
            <a:pPr marL="449263" indent="-449263" eaLnBrk="1" hangingPunct="1">
              <a:lnSpc>
                <a:spcPct val="110000"/>
              </a:lnSpc>
              <a:spcBef>
                <a:spcPct val="0"/>
              </a:spcBef>
            </a:pPr>
            <a:endParaRPr lang="en-US" altLang="ja-JP" smtClean="0"/>
          </a:p>
        </p:txBody>
      </p:sp>
      <p:sp>
        <p:nvSpPr>
          <p:cNvPr id="153604" name="AutoShape 4"/>
          <p:cNvSpPr>
            <a:spLocks noChangeArrowheads="1"/>
          </p:cNvSpPr>
          <p:nvPr/>
        </p:nvSpPr>
        <p:spPr bwMode="auto">
          <a:xfrm>
            <a:off x="2987675" y="5013325"/>
            <a:ext cx="5861050" cy="1547813"/>
          </a:xfrm>
          <a:prstGeom prst="foldedCorner">
            <a:avLst>
              <a:gd name="adj" fmla="val 12500"/>
            </a:avLst>
          </a:prstGeom>
          <a:solidFill>
            <a:schemeClr val="accent1"/>
          </a:solidFill>
          <a:ln w="9487">
            <a:solidFill>
              <a:srgbClr val="000000"/>
            </a:solidFill>
            <a:round/>
            <a:headEnd/>
            <a:tailEnd/>
          </a:ln>
        </p:spPr>
        <p:txBody>
          <a:bodyPr wrap="none" lIns="89993" tIns="44996" rIns="89993" bIns="44996" anchor="ctr"/>
          <a:lstStyle/>
          <a:p>
            <a:pPr algn="ctr" latinLnBrk="1"/>
            <a:r>
              <a:rPr lang="ja-JP" altLang="en-US" sz="4400">
                <a:cs typeface="Arial" pitchFamily="34" charset="0"/>
              </a:rPr>
              <a:t>社会の変化に対応し</a:t>
            </a:r>
          </a:p>
          <a:p>
            <a:pPr algn="ctr" latinLnBrk="1"/>
            <a:r>
              <a:rPr lang="ja-JP" altLang="en-US" sz="4400">
                <a:cs typeface="Arial" pitchFamily="34" charset="0"/>
              </a:rPr>
              <a:t>幸せに生きるために</a:t>
            </a:r>
          </a:p>
        </p:txBody>
      </p:sp>
    </p:spTree>
    <p:extLst>
      <p:ext uri="{BB962C8B-B14F-4D97-AF65-F5344CB8AC3E}">
        <p14:creationId xmlns:p14="http://schemas.microsoft.com/office/powerpoint/2010/main" val="33365988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図 16" descr="PCsagyo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43438"/>
            <a:ext cx="23145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図 13" descr="goudousagyo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3786188"/>
            <a:ext cx="2500312"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3"/>
          <p:cNvSpPr>
            <a:spLocks noGrp="1" noChangeArrowheads="1"/>
          </p:cNvSpPr>
          <p:nvPr>
            <p:ph type="title"/>
          </p:nvPr>
        </p:nvSpPr>
        <p:spPr>
          <a:xfrm>
            <a:off x="549772" y="548680"/>
            <a:ext cx="7843838" cy="1027113"/>
          </a:xfrm>
        </p:spPr>
        <p:txBody>
          <a:bodyPr lIns="90049" tIns="46839" rIns="90049" bIns="46839"/>
          <a:lstStyle/>
          <a:p>
            <a:pPr marL="449263" indent="-449263" eaLnBrk="1" hangingPunct="1"/>
            <a:r>
              <a:rPr lang="ja-JP" altLang="en-US" sz="5000" b="1" dirty="0" smtClean="0"/>
              <a:t>情報モラルの学習の場</a:t>
            </a:r>
          </a:p>
        </p:txBody>
      </p:sp>
      <p:grpSp>
        <p:nvGrpSpPr>
          <p:cNvPr id="154629" name="グループ化 15"/>
          <p:cNvGrpSpPr>
            <a:grpSpLocks/>
          </p:cNvGrpSpPr>
          <p:nvPr/>
        </p:nvGrpSpPr>
        <p:grpSpPr bwMode="auto">
          <a:xfrm>
            <a:off x="1857375" y="1714500"/>
            <a:ext cx="4945063" cy="4481513"/>
            <a:chOff x="2533650" y="1681163"/>
            <a:chExt cx="4945063" cy="4481512"/>
          </a:xfrm>
        </p:grpSpPr>
        <p:grpSp>
          <p:nvGrpSpPr>
            <p:cNvPr id="154632" name="グループ化 14"/>
            <p:cNvGrpSpPr>
              <a:grpSpLocks/>
            </p:cNvGrpSpPr>
            <p:nvPr/>
          </p:nvGrpSpPr>
          <p:grpSpPr bwMode="auto">
            <a:xfrm>
              <a:off x="2533650" y="1681163"/>
              <a:ext cx="4945063" cy="4481512"/>
              <a:chOff x="2533650" y="1681163"/>
              <a:chExt cx="4945063" cy="4481512"/>
            </a:xfrm>
          </p:grpSpPr>
          <p:sp>
            <p:nvSpPr>
              <p:cNvPr id="154634" name="AutoShape 5"/>
              <p:cNvSpPr>
                <a:spLocks noChangeArrowheads="1"/>
              </p:cNvSpPr>
              <p:nvPr/>
            </p:nvSpPr>
            <p:spPr bwMode="auto">
              <a:xfrm rot="-5400000">
                <a:off x="4495800" y="3422650"/>
                <a:ext cx="942975" cy="4537075"/>
              </a:xfrm>
              <a:prstGeom prst="moon">
                <a:avLst>
                  <a:gd name="adj" fmla="val 29394"/>
                </a:avLst>
              </a:prstGeom>
              <a:solidFill>
                <a:schemeClr val="accent1"/>
              </a:solidFill>
              <a:ln w="9487">
                <a:solidFill>
                  <a:srgbClr val="000000"/>
                </a:solidFill>
                <a:miter lim="800000"/>
                <a:headEnd/>
                <a:tailEnd/>
              </a:ln>
            </p:spPr>
            <p:txBody>
              <a:bodyPr vert="eaVert" wrap="none"/>
              <a:lstStyle/>
              <a:p>
                <a:endParaRPr lang="ja-JP" altLang="en-US"/>
              </a:p>
            </p:txBody>
          </p:sp>
          <p:sp>
            <p:nvSpPr>
              <p:cNvPr id="154635" name="Rectangle 6"/>
              <p:cNvSpPr>
                <a:spLocks noChangeArrowheads="1"/>
              </p:cNvSpPr>
              <p:nvPr/>
            </p:nvSpPr>
            <p:spPr bwMode="auto">
              <a:xfrm>
                <a:off x="3319467" y="5110187"/>
                <a:ext cx="3656999"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3" tIns="46783" rIns="89993" bIns="46783">
                <a:spAutoFit/>
              </a:bodyPr>
              <a:lstStyle/>
              <a:p>
                <a:pPr latinLnBrk="1"/>
                <a:r>
                  <a:rPr lang="ja-JP" altLang="en-US" sz="3600" b="1">
                    <a:solidFill>
                      <a:srgbClr val="0000FF"/>
                    </a:solidFill>
                    <a:cs typeface="Arial" pitchFamily="34" charset="0"/>
                  </a:rPr>
                  <a:t>情報を扱う活動</a:t>
                </a:r>
              </a:p>
            </p:txBody>
          </p:sp>
          <p:pic>
            <p:nvPicPr>
              <p:cNvPr id="15463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775" y="3608388"/>
                <a:ext cx="2039938"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3608388"/>
                <a:ext cx="20383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8" name="Picture 9" descr="考え方&#10;態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825" y="1681163"/>
                <a:ext cx="26479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302000"/>
                <a:ext cx="9429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33" name="テキスト ボックス 12"/>
            <p:cNvSpPr txBox="1">
              <a:spLocks noChangeArrowheads="1"/>
            </p:cNvSpPr>
            <p:nvPr/>
          </p:nvSpPr>
          <p:spPr bwMode="auto">
            <a:xfrm>
              <a:off x="3857620" y="1857364"/>
              <a:ext cx="20002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dist" eaLnBrk="1" hangingPunct="1"/>
              <a:r>
                <a:rPr lang="ja-JP" altLang="en-US" sz="3600" b="1">
                  <a:solidFill>
                    <a:srgbClr val="FF0000"/>
                  </a:solidFill>
                </a:rPr>
                <a:t>考え方</a:t>
              </a:r>
              <a:endParaRPr lang="en-US" altLang="ja-JP" sz="3600" b="1">
                <a:solidFill>
                  <a:srgbClr val="FF0000"/>
                </a:solidFill>
              </a:endParaRPr>
            </a:p>
            <a:p>
              <a:pPr algn="dist" eaLnBrk="1" hangingPunct="1"/>
              <a:r>
                <a:rPr lang="ja-JP" altLang="en-US" sz="3600" b="1">
                  <a:solidFill>
                    <a:srgbClr val="FF0000"/>
                  </a:solidFill>
                </a:rPr>
                <a:t>態　 度</a:t>
              </a:r>
            </a:p>
          </p:txBody>
        </p:sp>
      </p:grpSp>
      <p:sp>
        <p:nvSpPr>
          <p:cNvPr id="154630" name="テキスト ボックス 17"/>
          <p:cNvSpPr txBox="1">
            <a:spLocks noChangeArrowheads="1"/>
          </p:cNvSpPr>
          <p:nvPr/>
        </p:nvSpPr>
        <p:spPr bwMode="auto">
          <a:xfrm>
            <a:off x="2071688" y="3929063"/>
            <a:ext cx="1571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dist" eaLnBrk="1" hangingPunct="1"/>
            <a:r>
              <a:rPr lang="ja-JP" altLang="en-US" sz="4800">
                <a:latin typeface="HG創英ﾌﾟﾚｾﾞﾝｽEB" pitchFamily="17" charset="-128"/>
                <a:ea typeface="HG創英ﾌﾟﾚｾﾞﾝｽEB" pitchFamily="17" charset="-128"/>
              </a:rPr>
              <a:t>知識</a:t>
            </a:r>
            <a:endParaRPr lang="ja-JP" altLang="en-US" sz="2400">
              <a:latin typeface="HG創英ﾌﾟﾚｾﾞﾝｽEB" pitchFamily="17" charset="-128"/>
              <a:ea typeface="HG創英ﾌﾟﾚｾﾞﾝｽEB" pitchFamily="17" charset="-128"/>
            </a:endParaRPr>
          </a:p>
        </p:txBody>
      </p:sp>
      <p:sp>
        <p:nvSpPr>
          <p:cNvPr id="154631" name="テキスト ボックス 18"/>
          <p:cNvSpPr txBox="1">
            <a:spLocks noChangeArrowheads="1"/>
          </p:cNvSpPr>
          <p:nvPr/>
        </p:nvSpPr>
        <p:spPr bwMode="auto">
          <a:xfrm>
            <a:off x="4929188" y="3929063"/>
            <a:ext cx="1571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dist" eaLnBrk="1" hangingPunct="1"/>
            <a:r>
              <a:rPr lang="ja-JP" altLang="en-US" sz="4800">
                <a:latin typeface="HG創英ﾌﾟﾚｾﾞﾝｽEB" pitchFamily="17" charset="-128"/>
                <a:ea typeface="HG創英ﾌﾟﾚｾﾞﾝｽEB" pitchFamily="17" charset="-128"/>
              </a:rPr>
              <a:t>体験</a:t>
            </a:r>
            <a:endParaRPr lang="ja-JP" altLang="en-US" sz="2400">
              <a:latin typeface="HG創英ﾌﾟﾚｾﾞﾝｽEB" pitchFamily="17" charset="-128"/>
              <a:ea typeface="HG創英ﾌﾟﾚｾﾞﾝｽEB" pitchFamily="17" charset="-128"/>
            </a:endParaRPr>
          </a:p>
        </p:txBody>
      </p:sp>
    </p:spTree>
    <p:extLst>
      <p:ext uri="{BB962C8B-B14F-4D97-AF65-F5344CB8AC3E}">
        <p14:creationId xmlns:p14="http://schemas.microsoft.com/office/powerpoint/2010/main" val="7998892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o20041206170000"/>
          <p:cNvPicPr>
            <a:picLocks noChangeAspect="1" noChangeArrowheads="1"/>
          </p:cNvPicPr>
          <p:nvPr/>
        </p:nvPicPr>
        <p:blipFill>
          <a:blip r:embed="rId3"/>
          <a:srcRect/>
          <a:stretch>
            <a:fillRect/>
          </a:stretch>
        </p:blipFill>
        <p:spPr bwMode="auto">
          <a:xfrm>
            <a:off x="-418828" y="0"/>
            <a:ext cx="10334943" cy="6858000"/>
          </a:xfrm>
          <a:prstGeom prst="rect">
            <a:avLst/>
          </a:prstGeom>
          <a:noFill/>
          <a:ln w="9525">
            <a:noFill/>
            <a:miter lim="800000"/>
            <a:headEnd/>
            <a:tailEnd/>
          </a:ln>
        </p:spPr>
      </p:pic>
      <p:sp>
        <p:nvSpPr>
          <p:cNvPr id="51204" name="Rectangle 3"/>
          <p:cNvSpPr>
            <a:spLocks noGrp="1" noChangeArrowheads="1"/>
          </p:cNvSpPr>
          <p:nvPr>
            <p:ph idx="1"/>
          </p:nvPr>
        </p:nvSpPr>
        <p:spPr>
          <a:xfrm>
            <a:off x="808653" y="4941168"/>
            <a:ext cx="8229600" cy="1622337"/>
          </a:xfrm>
        </p:spPr>
        <p:txBody>
          <a:bodyPr/>
          <a:lstStyle/>
          <a:p>
            <a:pPr eaLnBrk="1" hangingPunct="1"/>
            <a:r>
              <a:rPr lang="ja-JP" altLang="en-US" sz="2400" dirty="0" smtClean="0">
                <a:solidFill>
                  <a:schemeClr val="accent3"/>
                </a:solidFill>
              </a:rPr>
              <a:t>資料は　</a:t>
            </a:r>
            <a:r>
              <a:rPr lang="en-US" altLang="ja-JP" sz="2400" dirty="0" smtClean="0">
                <a:solidFill>
                  <a:schemeClr val="accent3"/>
                </a:solidFill>
              </a:rPr>
              <a:t>Web</a:t>
            </a:r>
            <a:r>
              <a:rPr lang="ja-JP" altLang="en-US" sz="2400" dirty="0" smtClean="0">
                <a:solidFill>
                  <a:schemeClr val="accent3"/>
                </a:solidFill>
              </a:rPr>
              <a:t>に　</a:t>
            </a:r>
            <a:r>
              <a:rPr lang="en-US" altLang="ja-JP" sz="2400" dirty="0" smtClean="0">
                <a:solidFill>
                  <a:schemeClr val="accent3"/>
                </a:solidFill>
              </a:rPr>
              <a:t>    http://derek.jp/</a:t>
            </a:r>
          </a:p>
          <a:p>
            <a:pPr eaLnBrk="1" hangingPunct="1"/>
            <a:r>
              <a:rPr lang="ja-JP" altLang="en-US" sz="2400" dirty="0" smtClean="0">
                <a:solidFill>
                  <a:schemeClr val="accent3"/>
                </a:solidFill>
              </a:rPr>
              <a:t>お役にたてることがあればメールで</a:t>
            </a:r>
          </a:p>
          <a:p>
            <a:pPr eaLnBrk="1" hangingPunct="1">
              <a:buFont typeface="Wingdings" pitchFamily="2" charset="2"/>
              <a:buNone/>
            </a:pPr>
            <a:r>
              <a:rPr lang="ja-JP" altLang="en-US" sz="2400" dirty="0" smtClean="0">
                <a:solidFill>
                  <a:schemeClr val="accent3"/>
                </a:solidFill>
              </a:rPr>
              <a:t>　　　</a:t>
            </a:r>
            <a:r>
              <a:rPr lang="en-US" altLang="ja-JP" sz="2400" dirty="0" smtClean="0">
                <a:solidFill>
                  <a:schemeClr val="accent3"/>
                </a:solidFill>
              </a:rPr>
              <a:t>E-mail</a:t>
            </a:r>
            <a:r>
              <a:rPr lang="ja-JP" altLang="en-US" sz="2400" dirty="0" smtClean="0">
                <a:solidFill>
                  <a:schemeClr val="accent3"/>
                </a:solidFill>
              </a:rPr>
              <a:t>　　</a:t>
            </a:r>
            <a:r>
              <a:rPr lang="en-US" altLang="ja-JP" sz="2400" dirty="0" smtClean="0">
                <a:solidFill>
                  <a:schemeClr val="accent3"/>
                </a:solidFill>
              </a:rPr>
              <a:t>nishida@derek.jp</a:t>
            </a:r>
          </a:p>
          <a:p>
            <a:pPr eaLnBrk="1" hangingPunct="1">
              <a:buFont typeface="Wingdings" pitchFamily="2" charset="2"/>
              <a:buNone/>
            </a:pPr>
            <a:endParaRPr lang="en-US" altLang="ja-JP" dirty="0" smtClean="0"/>
          </a:p>
        </p:txBody>
      </p:sp>
    </p:spTree>
    <p:extLst>
      <p:ext uri="{BB962C8B-B14F-4D97-AF65-F5344CB8AC3E}">
        <p14:creationId xmlns:p14="http://schemas.microsoft.com/office/powerpoint/2010/main" val="35012602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丸ゴシ">
      <a:majorFont>
        <a:latin typeface="Lucida Sans"/>
        <a:ea typeface="HG丸ｺﾞｼｯｸM-PRO"/>
        <a:cs typeface=""/>
      </a:majorFont>
      <a:minorFont>
        <a:latin typeface="Book Antiqua"/>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エグゼクティ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エグゼクティブ">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130115中原小</Template>
  <TotalTime>16356</TotalTime>
  <Words>4216</Words>
  <Application>Microsoft Office PowerPoint</Application>
  <PresentationFormat>画面に合わせる (4:3)</PresentationFormat>
  <Paragraphs>639</Paragraphs>
  <Slides>92</Slides>
  <Notes>48</Notes>
  <HiddenSlides>0</HiddenSlides>
  <MMClips>0</MMClips>
  <ScaleCrop>false</ScaleCrop>
  <HeadingPairs>
    <vt:vector size="6" baseType="variant">
      <vt:variant>
        <vt:lpstr>テーマ</vt:lpstr>
      </vt:variant>
      <vt:variant>
        <vt:i4>3</vt:i4>
      </vt:variant>
      <vt:variant>
        <vt:lpstr>埋め込まれた OLE サーバー</vt:lpstr>
      </vt:variant>
      <vt:variant>
        <vt:i4>1</vt:i4>
      </vt:variant>
      <vt:variant>
        <vt:lpstr>スライド タイトル</vt:lpstr>
      </vt:variant>
      <vt:variant>
        <vt:i4>92</vt:i4>
      </vt:variant>
    </vt:vector>
  </HeadingPairs>
  <TitlesOfParts>
    <vt:vector size="96" baseType="lpstr">
      <vt:lpstr>Edge</vt:lpstr>
      <vt:lpstr>エグゼクティブ</vt:lpstr>
      <vt:lpstr>スリップストリーム</vt:lpstr>
      <vt:lpstr>花子フォトレタッチ 1.0 /R.1</vt:lpstr>
      <vt:lpstr>情報モラル指導 ～ネット社会の光と影～</vt:lpstr>
      <vt:lpstr>情報モラル指導 ～ネット社会の光と影～</vt:lpstr>
      <vt:lpstr>PowerPoint プレゼンテーション</vt:lpstr>
      <vt:lpstr>情報を便利に生かす</vt:lpstr>
      <vt:lpstr>情報を便利に生かす</vt:lpstr>
      <vt:lpstr>デジタルネイティブ</vt:lpstr>
      <vt:lpstr>なぜ　ケータイ　ネット　が 　　　　　　　問題とされるのか</vt:lpstr>
      <vt:lpstr>主な通信機器の普及状況</vt:lpstr>
      <vt:lpstr>インターネットの利用状況</vt:lpstr>
      <vt:lpstr>インターネットの利用状況</vt:lpstr>
      <vt:lpstr>インターネットの利用状況</vt:lpstr>
      <vt:lpstr>青少年が安心してインターネットを 利用できる環境の整備等に関する法律</vt:lpstr>
      <vt:lpstr>青少年の インターネット利用環境実態調査</vt:lpstr>
      <vt:lpstr>所持する携帯</vt:lpstr>
      <vt:lpstr>インターネットの利用</vt:lpstr>
      <vt:lpstr>インターネットの利用端末</vt:lpstr>
      <vt:lpstr>インターネットの利用</vt:lpstr>
      <vt:lpstr>青少年の実態と保護者のギャップ</vt:lpstr>
      <vt:lpstr>子どもの携帯電話等の利用に関する調査</vt:lpstr>
      <vt:lpstr>親の目の届かない場所で利用</vt:lpstr>
      <vt:lpstr>ネット利用は学年があがるに従い多様化</vt:lpstr>
      <vt:lpstr>サイバー犯罪の罪名別割合</vt:lpstr>
      <vt:lpstr>コミュニティサイトに起因する事件の検挙件数等</vt:lpstr>
      <vt:lpstr>出会い系サイトとコミュニティサイト被害</vt:lpstr>
      <vt:lpstr>ニュースでも</vt:lpstr>
      <vt:lpstr>LINE の危険性</vt:lpstr>
      <vt:lpstr>LINEの特性　藤川先生</vt:lpstr>
      <vt:lpstr>ネットいじめの　例</vt:lpstr>
      <vt:lpstr>ネット上のいじめの実態</vt:lpstr>
      <vt:lpstr>学校非公式サイトの調査より</vt:lpstr>
      <vt:lpstr>ちょっとのつもりが？</vt:lpstr>
      <vt:lpstr>人生に関わることを伝えたい</vt:lpstr>
      <vt:lpstr>どこでしょうか？</vt:lpstr>
      <vt:lpstr>スマホで</vt:lpstr>
      <vt:lpstr>悪意はなくても</vt:lpstr>
      <vt:lpstr>悪意はなくても</vt:lpstr>
      <vt:lpstr>受け取り方は？</vt:lpstr>
      <vt:lpstr>スマホ　の危険性とは？</vt:lpstr>
      <vt:lpstr>フィルタリング</vt:lpstr>
      <vt:lpstr>コンテンツフィルタリングとは</vt:lpstr>
      <vt:lpstr>フィルタリングの仕組み</vt:lpstr>
      <vt:lpstr>学校では　柏市のフィルタリング</vt:lpstr>
      <vt:lpstr>フィルタリングの役目</vt:lpstr>
      <vt:lpstr>PowerPoint プレゼンテーション</vt:lpstr>
      <vt:lpstr>情報モラル教育</vt:lpstr>
      <vt:lpstr>PowerPoint プレゼンテーション</vt:lpstr>
      <vt:lpstr>学習指導要領の中から（小学校）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学習指導要領の中から（小学校）</vt:lpstr>
      <vt:lpstr>学習指導要領の中から（中学校）</vt:lpstr>
      <vt:lpstr>学習指導要領の中から（高校）</vt:lpstr>
      <vt:lpstr>PowerPoint プレゼンテーション</vt:lpstr>
      <vt:lpstr>学校での指導計画</vt:lpstr>
      <vt:lpstr>PowerPoint プレゼンテーション</vt:lpstr>
      <vt:lpstr>PowerPoint プレゼンテーション</vt:lpstr>
      <vt:lpstr>PowerPoint プレゼンテーション</vt:lpstr>
      <vt:lpstr>実態把握のために</vt:lpstr>
      <vt:lpstr>実態把握のために</vt:lpstr>
      <vt:lpstr>モラル検定から指導につなげる</vt:lpstr>
      <vt:lpstr>情報モラルの指導</vt:lpstr>
      <vt:lpstr>正しい知識・特性とは・・</vt:lpstr>
      <vt:lpstr>事例で学ぶネットモラル　2013</vt:lpstr>
      <vt:lpstr>事例で学ぶネットモラル　2013</vt:lpstr>
      <vt:lpstr>情報モラル教育のあゆみ</vt:lpstr>
      <vt:lpstr>指導のための資料</vt:lpstr>
      <vt:lpstr>情報化社会の新たな問題を考える</vt:lpstr>
      <vt:lpstr>和歌山ネットパトロール</vt:lpstr>
      <vt:lpstr>スマホリアルストーリー</vt:lpstr>
      <vt:lpstr>PowerPoint プレゼンテーション</vt:lpstr>
      <vt:lpstr>保護者啓発のポイント</vt:lpstr>
      <vt:lpstr>携帯電話に関する学校と 　　　　　　　　　保護者との関わり </vt:lpstr>
      <vt:lpstr>保護者向け教材</vt:lpstr>
      <vt:lpstr>PowerPoint プレゼンテーション</vt:lpstr>
      <vt:lpstr>ネットワーク型非行</vt:lpstr>
      <vt:lpstr>問題発生時の対応</vt:lpstr>
      <vt:lpstr>具体的な検討事項例</vt:lpstr>
      <vt:lpstr>問題に応じた対応</vt:lpstr>
      <vt:lpstr>PowerPoint プレゼンテーション</vt:lpstr>
      <vt:lpstr>良い使い方を指導しているか？</vt:lpstr>
      <vt:lpstr>ケータイとどうつきあっているか</vt:lpstr>
      <vt:lpstr>情報モラルを身につける</vt:lpstr>
      <vt:lpstr>危険性のある物 　　　　　＝指導する。見届ける</vt:lpstr>
      <vt:lpstr>学校での指導が欠かせない！</vt:lpstr>
      <vt:lpstr>情報モラルの学習の場</vt:lpstr>
      <vt:lpstr>PowerPoint プレゼンテーション</vt:lpstr>
    </vt:vector>
  </TitlesOfParts>
  <Company>NTT Communications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toyoyuki.ogawa</dc:creator>
  <cp:lastModifiedBy>西田光昭</cp:lastModifiedBy>
  <cp:revision>663</cp:revision>
  <cp:lastPrinted>2013-08-30T00:04:17Z</cp:lastPrinted>
  <dcterms:created xsi:type="dcterms:W3CDTF">2009-05-19T02:42:12Z</dcterms:created>
  <dcterms:modified xsi:type="dcterms:W3CDTF">2015-01-16T09:40:30Z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情報管理区分">
    <vt:lpwstr>管理区分外</vt:lpwstr>
  </property>
  <property fmtid="{D5CDD505-2E9C-101B-9397-08002B2CF9AE}" pid="3" name="文書区分">
    <vt:lpwstr/>
  </property>
  <property fmtid="{D5CDD505-2E9C-101B-9397-08002B2CF9AE}" pid="4" name="情報管理責任者所属">
    <vt:lpwstr/>
  </property>
  <property fmtid="{D5CDD505-2E9C-101B-9397-08002B2CF9AE}" pid="5" name="情報管理責任者役職">
    <vt:lpwstr/>
  </property>
  <property fmtid="{D5CDD505-2E9C-101B-9397-08002B2CF9AE}" pid="6" name="情報管理責任者氏名">
    <vt:lpwstr/>
  </property>
  <property fmtid="{D5CDD505-2E9C-101B-9397-08002B2CF9AE}" pid="7" name="情報管理責任者メールアドレス">
    <vt:lpwstr/>
  </property>
  <property fmtid="{D5CDD505-2E9C-101B-9397-08002B2CF9AE}" pid="8" name="作成年月日">
    <vt:lpwstr>2009/05/19</vt:lpwstr>
  </property>
  <property fmtid="{D5CDD505-2E9C-101B-9397-08002B2CF9AE}" pid="9" name="守秘管理期限">
    <vt:lpwstr>無期限</vt:lpwstr>
  </property>
  <property fmtid="{D5CDD505-2E9C-101B-9397-08002B2CF9AE}" pid="10" name="廃棄期限">
    <vt:lpwstr>2010/05/18</vt:lpwstr>
  </property>
  <property fmtid="{D5CDD505-2E9C-101B-9397-08002B2CF9AE}" pid="11" name="作成者所属">
    <vt:lpwstr/>
  </property>
  <property fmtid="{D5CDD505-2E9C-101B-9397-08002B2CF9AE}" pid="12" name="作成者氏名">
    <vt:lpwstr/>
  </property>
  <property fmtid="{D5CDD505-2E9C-101B-9397-08002B2CF9AE}" pid="13" name="作成者メールアドレス">
    <vt:lpwstr/>
  </property>
  <property fmtid="{D5CDD505-2E9C-101B-9397-08002B2CF9AE}" pid="14" name="文書ID">
    <vt:lpwstr/>
  </property>
  <property fmtid="{D5CDD505-2E9C-101B-9397-08002B2CF9AE}" pid="15" name="配布番号">
    <vt:lpwstr/>
  </property>
  <property fmtid="{D5CDD505-2E9C-101B-9397-08002B2CF9AE}" pid="16" name="配布先">
    <vt:lpwstr/>
  </property>
</Properties>
</file>