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  <p:sldMasterId id="2147483703" r:id="rId3"/>
  </p:sldMasterIdLst>
  <p:notesMasterIdLst>
    <p:notesMasterId r:id="rId29"/>
  </p:notesMasterIdLst>
  <p:handoutMasterIdLst>
    <p:handoutMasterId r:id="rId30"/>
  </p:handoutMasterIdLst>
  <p:sldIdLst>
    <p:sldId id="256" r:id="rId4"/>
    <p:sldId id="362" r:id="rId5"/>
    <p:sldId id="363" r:id="rId6"/>
    <p:sldId id="342" r:id="rId7"/>
    <p:sldId id="320" r:id="rId8"/>
    <p:sldId id="345" r:id="rId9"/>
    <p:sldId id="343" r:id="rId10"/>
    <p:sldId id="323" r:id="rId11"/>
    <p:sldId id="346" r:id="rId12"/>
    <p:sldId id="347" r:id="rId13"/>
    <p:sldId id="348" r:id="rId14"/>
    <p:sldId id="344" r:id="rId15"/>
    <p:sldId id="322" r:id="rId16"/>
    <p:sldId id="349" r:id="rId17"/>
    <p:sldId id="350" r:id="rId18"/>
    <p:sldId id="352" r:id="rId19"/>
    <p:sldId id="327" r:id="rId20"/>
    <p:sldId id="321" r:id="rId21"/>
    <p:sldId id="354" r:id="rId22"/>
    <p:sldId id="353" r:id="rId23"/>
    <p:sldId id="356" r:id="rId24"/>
    <p:sldId id="357" r:id="rId25"/>
    <p:sldId id="359" r:id="rId26"/>
    <p:sldId id="364" r:id="rId27"/>
    <p:sldId id="360" r:id="rId28"/>
  </p:sldIdLst>
  <p:sldSz cx="9144000" cy="6858000" type="screen4x3"/>
  <p:notesSz cx="9866313" cy="673576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E05AFBBE-88B3-45FD-9F3F-1C67221C56AE}">
          <p14:sldIdLst>
            <p14:sldId id="256"/>
            <p14:sldId id="362"/>
            <p14:sldId id="363"/>
            <p14:sldId id="342"/>
            <p14:sldId id="320"/>
            <p14:sldId id="345"/>
            <p14:sldId id="343"/>
            <p14:sldId id="323"/>
            <p14:sldId id="346"/>
            <p14:sldId id="347"/>
            <p14:sldId id="348"/>
            <p14:sldId id="344"/>
            <p14:sldId id="322"/>
            <p14:sldId id="349"/>
            <p14:sldId id="350"/>
            <p14:sldId id="352"/>
            <p14:sldId id="327"/>
            <p14:sldId id="321"/>
            <p14:sldId id="354"/>
            <p14:sldId id="353"/>
            <p14:sldId id="356"/>
            <p14:sldId id="357"/>
            <p14:sldId id="359"/>
            <p14:sldId id="364"/>
            <p14:sldId id="36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66"/>
    <a:srgbClr val="FFCCFF"/>
    <a:srgbClr val="FFFFCC"/>
    <a:srgbClr val="FF6699"/>
    <a:srgbClr val="FFFFFF"/>
    <a:srgbClr val="99CC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B4F17-BED2-41B3-830F-E09343CC1683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30B38-7A20-40CD-8E38-E4BE1FFCF35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035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5C476-22EC-46E1-AFA4-24B591ADEEF0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6355E-CAA3-4D4C-9FAA-2E8AC34A57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09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0119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8811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01169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2889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2153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5548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タイトル、2 つの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02889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019351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7541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/4つの内容" type="fourObj">
  <p:cSld name="タイトル/4つの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タイトルの書式設定</a:t>
            </a:r>
            <a:endParaRPr lang="ko-KR" altLang="en-US"/>
          </a:p>
        </p:txBody>
      </p:sp>
      <p:sp>
        <p:nvSpPr>
          <p:cNvPr id="3" name="内容プレースホルダー 2"/>
          <p:cNvSpPr>
            <a:spLocks noGrp="1"/>
          </p:cNvSpPr>
          <p:nvPr>
            <p:ph sz="quarter" idx="1"/>
          </p:nvPr>
        </p:nvSpPr>
        <p:spPr>
          <a:xfrm>
            <a:off x="457168" y="1600190"/>
            <a:ext cx="4038322" cy="2195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ko-KR" altLang="en-US"/>
          </a:p>
        </p:txBody>
      </p:sp>
      <p:sp>
        <p:nvSpPr>
          <p:cNvPr id="4" name="内容プレースホルダー 3"/>
          <p:cNvSpPr>
            <a:spLocks noGrp="1"/>
          </p:cNvSpPr>
          <p:nvPr>
            <p:ph sz="quarter" idx="2"/>
          </p:nvPr>
        </p:nvSpPr>
        <p:spPr>
          <a:xfrm>
            <a:off x="4647880" y="1600190"/>
            <a:ext cx="4038322" cy="2195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ko-KR" altLang="en-US"/>
          </a:p>
        </p:txBody>
      </p:sp>
      <p:sp>
        <p:nvSpPr>
          <p:cNvPr id="5" name="内容プレースホルダー 4"/>
          <p:cNvSpPr>
            <a:spLocks noGrp="1"/>
          </p:cNvSpPr>
          <p:nvPr>
            <p:ph sz="quarter" idx="3"/>
          </p:nvPr>
        </p:nvSpPr>
        <p:spPr>
          <a:xfrm>
            <a:off x="455997" y="3984193"/>
            <a:ext cx="4038322" cy="2195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ko-KR" altLang="en-US"/>
          </a:p>
        </p:txBody>
      </p:sp>
      <p:sp>
        <p:nvSpPr>
          <p:cNvPr id="6" name="内容プレースホルダー 5"/>
          <p:cNvSpPr>
            <a:spLocks noGrp="1"/>
          </p:cNvSpPr>
          <p:nvPr>
            <p:ph sz="quarter" idx="4"/>
          </p:nvPr>
        </p:nvSpPr>
        <p:spPr>
          <a:xfrm>
            <a:off x="4646709" y="3984193"/>
            <a:ext cx="4038322" cy="21959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ko-KR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168" y="6356308"/>
            <a:ext cx="2133453" cy="365122"/>
          </a:xfrm>
          <a:prstGeom prst="rect">
            <a:avLst/>
          </a:prstGeom>
        </p:spPr>
        <p:txBody>
          <a:bodyPr lIns="91394" tIns="45697" rIns="91394" bIns="45697"/>
          <a:lstStyle/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8" name="フッタ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3985" y="6356308"/>
            <a:ext cx="2895401" cy="365122"/>
          </a:xfrm>
          <a:prstGeom prst="rect">
            <a:avLst/>
          </a:prstGeom>
        </p:spPr>
        <p:txBody>
          <a:bodyPr lIns="91394" tIns="45697" rIns="91394" bIns="45697"/>
          <a:lstStyle/>
          <a:p>
            <a:endParaRPr kumimoji="1"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2744" y="6243606"/>
            <a:ext cx="2133465" cy="457189"/>
          </a:xfrm>
          <a:noFill/>
          <a:ln w="25400" cap="flat" cmpd="sng" algn="ctr">
            <a:noFill/>
            <a:prstDash val="solid"/>
            <a:round/>
          </a:ln>
        </p:spPr>
        <p:txBody>
          <a:bodyPr vert="horz" wrap="square" lIns="91400" tIns="45700" rIns="91400" bIns="45700" anchor="b">
            <a:noAutofit/>
          </a:bodyPr>
          <a:lstStyle/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345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8931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A5A4B86-9A0D-4356-A458-210EB57472AC}" type="slidenum">
              <a:rPr lang="ja-JP" altLang="en-US" smtClean="0"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ja-JP" altLang="en-US" smtClean="0"/>
              <a:t>平成</a:t>
            </a:r>
            <a:r>
              <a:rPr kumimoji="1" lang="en-US" altLang="ja-JP" smtClean="0"/>
              <a:t>24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8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21</a:t>
            </a:r>
            <a:r>
              <a:rPr kumimoji="1" lang="ja-JP" altLang="en-US" smtClean="0"/>
              <a:t>日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ja-JP" altLang="en-US" smtClean="0"/>
              <a:t>平成</a:t>
            </a:r>
            <a:r>
              <a:rPr kumimoji="1" lang="en-US" altLang="ja-JP" smtClean="0"/>
              <a:t>24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8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21</a:t>
            </a:r>
            <a:r>
              <a:rPr kumimoji="1" lang="ja-JP" altLang="en-US" smtClean="0"/>
              <a:t>日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4718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A5A4B86-9A0D-4356-A458-210EB57472AC}" type="slidenum">
              <a:rPr lang="ja-JP" altLang="en-US" smtClean="0"/>
              <a:t>‹#›</a:t>
            </a:fld>
            <a:endParaRPr lang="ja-JP" alt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ja-JP" altLang="en-US" smtClean="0"/>
              <a:t>平成</a:t>
            </a:r>
            <a:r>
              <a:rPr kumimoji="1" lang="en-US" altLang="ja-JP" smtClean="0"/>
              <a:t>24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8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21</a:t>
            </a:r>
            <a:r>
              <a:rPr kumimoji="1" lang="ja-JP" altLang="en-US" smtClean="0"/>
              <a:t>日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ja-JP" altLang="en-US" smtClean="0"/>
              <a:t>平成</a:t>
            </a:r>
            <a:r>
              <a:rPr kumimoji="1" lang="en-US" altLang="ja-JP" smtClean="0"/>
              <a:t>24</a:t>
            </a:r>
            <a:r>
              <a:rPr kumimoji="1" lang="ja-JP" altLang="en-US" smtClean="0"/>
              <a:t>年</a:t>
            </a:r>
            <a:r>
              <a:rPr kumimoji="1" lang="en-US" altLang="ja-JP" smtClean="0"/>
              <a:t>8</a:t>
            </a:r>
            <a:r>
              <a:rPr kumimoji="1" lang="ja-JP" altLang="en-US" smtClean="0"/>
              <a:t>月</a:t>
            </a:r>
            <a:r>
              <a:rPr kumimoji="1" lang="en-US" altLang="ja-JP" smtClean="0"/>
              <a:t>21</a:t>
            </a:r>
            <a:r>
              <a:rPr kumimoji="1" lang="ja-JP" altLang="en-US" smtClean="0"/>
              <a:t>日</a:t>
            </a:r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smtClean="0"/>
              <a:t>中原小校内研修</a:t>
            </a:r>
            <a:endParaRPr kumimoji="1"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0EA60-FEF6-4CE1-BE86-66FA9E71023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7205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65430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0499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26215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46178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957CE78-54DC-464E-B54C-E3EF08594E87}" type="datetimeFigureOut">
              <a:rPr kumimoji="1" lang="ja-JP" altLang="en-US" smtClean="0"/>
              <a:t>2014/7/7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203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1" sz="1200" smtClean="0">
                <a:latin typeface="+mj-lt"/>
                <a:ea typeface="+mn-ea"/>
              </a:defRPr>
            </a:lvl1pPr>
          </a:lstStyle>
          <a:p>
            <a:fld id="{68F02BDB-2B6F-4082-9886-146DC218E10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583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latin typeface="+mn-lt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200">
          <a:solidFill>
            <a:schemeClr val="tx2"/>
          </a:solidFill>
          <a:latin typeface="Garamond" pitchFamily="18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kumimoji="1"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kumimoji="1"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ja-JP" altLang="en-US" smtClean="0"/>
              <a:t>平成</a:t>
            </a:r>
            <a:r>
              <a:rPr lang="en-US" altLang="ja-JP" smtClean="0"/>
              <a:t>24</a:t>
            </a:r>
            <a:r>
              <a:rPr lang="ja-JP" altLang="en-US" smtClean="0"/>
              <a:t>年</a:t>
            </a:r>
            <a:r>
              <a:rPr lang="en-US" altLang="ja-JP" smtClean="0"/>
              <a:t>8</a:t>
            </a:r>
            <a:r>
              <a:rPr lang="ja-JP" altLang="en-US" smtClean="0"/>
              <a:t>月</a:t>
            </a:r>
            <a:r>
              <a:rPr lang="en-US" altLang="ja-JP" smtClean="0"/>
              <a:t>21</a:t>
            </a:r>
            <a:r>
              <a:rPr lang="ja-JP" altLang="en-US" smtClean="0"/>
              <a:t>日</a:t>
            </a:r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ja-JP" altLang="en-US" smtClean="0"/>
              <a:t>中原小校内研修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F370EA60-FEF6-4CE1-BE86-66FA9E71023F}" type="slidenum">
              <a:rPr lang="ja-JP" altLang="en-US" smtClean="0"/>
              <a:pPr algn="r"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&#25945;&#32946;&#12398;&#24773;&#22577;&#21270;&#25163;&#24341;&#12365;/&#26368;&#32066;/&#27010;&#35201;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8136904" cy="720080"/>
          </a:xfrm>
        </p:spPr>
        <p:txBody>
          <a:bodyPr/>
          <a:lstStyle/>
          <a:p>
            <a:r>
              <a:rPr lang="ja-JP" altLang="en-US" sz="5400" dirty="0" smtClean="0">
                <a:latin typeface="+mj-ea"/>
              </a:rPr>
              <a:t>学習指導での</a:t>
            </a:r>
            <a:r>
              <a:rPr lang="en-US" altLang="ja-JP" sz="5400" dirty="0" smtClean="0">
                <a:latin typeface="+mj-ea"/>
              </a:rPr>
              <a:t>ICT</a:t>
            </a:r>
            <a:r>
              <a:rPr lang="ja-JP" altLang="en-US" sz="5400" dirty="0" smtClean="0">
                <a:latin typeface="+mj-ea"/>
              </a:rPr>
              <a:t>活用</a:t>
            </a:r>
            <a:r>
              <a:rPr lang="ja-JP" altLang="ja-JP" sz="3200" dirty="0"/>
              <a:t/>
            </a:r>
            <a:br>
              <a:rPr lang="ja-JP" altLang="ja-JP" sz="3200" dirty="0"/>
            </a:br>
            <a:r>
              <a:rPr lang="ja-JP" altLang="ja-JP" sz="2800" dirty="0"/>
              <a:t/>
            </a:r>
            <a:br>
              <a:rPr lang="ja-JP" altLang="ja-JP" sz="2800" dirty="0"/>
            </a:b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436096" y="5466955"/>
            <a:ext cx="3312368" cy="1224136"/>
          </a:xfrm>
        </p:spPr>
        <p:txBody>
          <a:bodyPr/>
          <a:lstStyle/>
          <a:p>
            <a:pPr algn="ctr"/>
            <a:r>
              <a:rPr kumimoji="1" lang="ja-JP" altLang="en-US" sz="2400" dirty="0" smtClean="0"/>
              <a:t>柏市立中原小学校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西田　　光昭</a:t>
            </a:r>
            <a:endParaRPr lang="en-US" altLang="ja-JP" sz="2400" dirty="0" smtClean="0"/>
          </a:p>
          <a:p>
            <a:pPr algn="ctr"/>
            <a:r>
              <a:rPr kumimoji="1" lang="en-US" altLang="ja-JP" sz="2000" dirty="0"/>
              <a:t> </a:t>
            </a:r>
            <a:r>
              <a:rPr lang="en-US" altLang="ja-JP" sz="2000" dirty="0" smtClean="0"/>
              <a:t>nishida@derek.jp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32961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569" y="260648"/>
            <a:ext cx="7774861" cy="1027589"/>
          </a:xfrm>
          <a:ln/>
        </p:spPr>
        <p:txBody>
          <a:bodyPr/>
          <a:lstStyle/>
          <a:p>
            <a:pPr lvl="2"/>
            <a:r>
              <a:rPr lang="ja-JP" altLang="en-US" sz="3200" dirty="0"/>
              <a:t>学習内容をわかりやすく説明</a:t>
            </a:r>
            <a:r>
              <a:rPr lang="ja-JP" altLang="en-US" sz="3200" dirty="0" smtClean="0"/>
              <a:t>する</a:t>
            </a:r>
            <a:endParaRPr lang="ja-JP" altLang="en-US" dirty="0">
              <a:ea typeface="ＭＳ Ｐゴシック" pitchFamily="50" charset="-128"/>
              <a:sym typeface="Wingdings" pitchFamily="2" charset="2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40" y="930707"/>
            <a:ext cx="7358720" cy="551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6" y="956037"/>
            <a:ext cx="7623970" cy="571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445867" y="5661248"/>
            <a:ext cx="3467616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わかりやすく説明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6734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付プレースホルダー 3"/>
          <p:cNvSpPr>
            <a:spLocks noGrp="1"/>
          </p:cNvSpPr>
          <p:nvPr>
            <p:ph type="dt" sz="half" idx="4294967295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4294967295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303371" y="227118"/>
            <a:ext cx="8707210" cy="1029176"/>
          </a:xfrm>
          <a:ln/>
        </p:spPr>
        <p:txBody>
          <a:bodyPr lIns="90058" tIns="46844" rIns="90058" bIns="46844" anchor="t"/>
          <a:lstStyle/>
          <a:p>
            <a:pPr marL="449443" indent="-449443" algn="ctr"/>
            <a:r>
              <a:rPr lang="ja-JP" altLang="en-US" dirty="0" smtClean="0">
                <a:latin typeface="ＤＦ平成ゴシック体W5" pitchFamily="1" charset="-128"/>
                <a:ea typeface="ＤＦ平成ゴシック体W5" pitchFamily="1" charset="-128"/>
                <a:sym typeface="Wingdings" pitchFamily="2" charset="2"/>
              </a:rPr>
              <a:t>デジタルコンテンツの利用</a:t>
            </a:r>
            <a:endParaRPr lang="ja-JP" altLang="en-US" dirty="0">
              <a:latin typeface="ＤＦ平成ゴシック体W5" pitchFamily="1" charset="-128"/>
              <a:ea typeface="ＤＦ平成ゴシック体W5" pitchFamily="1" charset="-128"/>
              <a:sym typeface="Wingdings" pitchFamily="2" charset="2"/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3371" y="1485000"/>
            <a:ext cx="8707210" cy="4686882"/>
          </a:xfrm>
          <a:ln/>
        </p:spPr>
        <p:txBody>
          <a:bodyPr lIns="90058" tIns="46844" rIns="90058" bIns="46844"/>
          <a:lstStyle/>
          <a:p>
            <a:pPr marL="449443" indent="-449443">
              <a:buClr>
                <a:srgbClr val="FFFFFF"/>
              </a:buClr>
            </a:pPr>
            <a:endParaRPr lang="ja-JP" altLang="en-US" sz="3600" dirty="0">
              <a:ea typeface="ＭＳ Ｐゴシック" pitchFamily="50" charset="-128"/>
              <a:sym typeface="Wingdings" pitchFamily="2" charset="2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62" y="1196752"/>
            <a:ext cx="7127622" cy="534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445867" y="5963421"/>
            <a:ext cx="3467616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わかりやすく説明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1270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ICT</a:t>
            </a:r>
            <a:r>
              <a:rPr lang="ja-JP" altLang="en-US" dirty="0" smtClean="0"/>
              <a:t>活用パターン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980728"/>
            <a:ext cx="8686800" cy="3494013"/>
          </a:xfrm>
        </p:spPr>
        <p:txBody>
          <a:bodyPr/>
          <a:lstStyle/>
          <a:p>
            <a:pPr marL="514350" indent="-514350">
              <a:buClr>
                <a:schemeClr val="tx2"/>
              </a:buClr>
              <a:buSzPct val="90000"/>
              <a:buFont typeface="+mj-lt"/>
              <a:buAutoNum type="arabicPeriod" startAt="3"/>
            </a:pPr>
            <a:r>
              <a:rPr lang="ja-JP" altLang="en-US" sz="3200" dirty="0"/>
              <a:t>児童生徒による </a:t>
            </a:r>
            <a:r>
              <a:rPr lang="en-US" altLang="ja-JP" sz="3200" dirty="0"/>
              <a:t>ICT </a:t>
            </a:r>
            <a:r>
              <a:rPr lang="ja-JP" altLang="en-US" sz="3200" dirty="0" smtClean="0"/>
              <a:t>活用</a:t>
            </a:r>
            <a:endParaRPr lang="en-US" altLang="ja-JP" sz="3200" dirty="0" smtClean="0"/>
          </a:p>
          <a:p>
            <a:pPr lvl="2"/>
            <a:r>
              <a:rPr lang="ja-JP" altLang="en-US" sz="3200" dirty="0"/>
              <a:t>教科内容のより深い理解を促す</a:t>
            </a:r>
            <a:r>
              <a:rPr lang="ja-JP" altLang="en-US" sz="3200" dirty="0" smtClean="0"/>
              <a:t>ため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情報</a:t>
            </a:r>
            <a:r>
              <a:rPr lang="ja-JP" altLang="en-US" sz="3200" dirty="0"/>
              <a:t>を収集・</a:t>
            </a:r>
            <a:r>
              <a:rPr lang="ja-JP" altLang="en-US" sz="3200" dirty="0" smtClean="0"/>
              <a:t>選択する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文章</a:t>
            </a:r>
            <a:r>
              <a:rPr lang="ja-JP" altLang="en-US" sz="3200" dirty="0"/>
              <a:t>や図・表に</a:t>
            </a:r>
            <a:r>
              <a:rPr lang="ja-JP" altLang="en-US" sz="3200" dirty="0" smtClean="0"/>
              <a:t>まとめる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思考・表現する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繰返し</a:t>
            </a:r>
            <a:r>
              <a:rPr lang="ja-JP" altLang="en-US" sz="3200" dirty="0"/>
              <a:t>学習によって知識の定着や技能の習熟を図る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24814560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児童による</a:t>
            </a:r>
            <a:r>
              <a:rPr kumimoji="1" lang="en-US" altLang="ja-JP" dirty="0" smtClean="0"/>
              <a:t>ICT</a:t>
            </a:r>
            <a:r>
              <a:rPr kumimoji="1" lang="ja-JP" altLang="en-US" dirty="0" smtClean="0"/>
              <a:t>の活用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" y="1376362"/>
            <a:ext cx="9153746" cy="514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4199709" y="5805264"/>
            <a:ext cx="3467616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情報を収集・選択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36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児童による</a:t>
            </a:r>
            <a:r>
              <a:rPr kumimoji="1" lang="en-US" altLang="ja-JP" dirty="0" smtClean="0"/>
              <a:t>ICT</a:t>
            </a:r>
            <a:r>
              <a:rPr kumimoji="1" lang="ja-JP" altLang="en-US" dirty="0" smtClean="0"/>
              <a:t>の活用</a:t>
            </a:r>
            <a:endParaRPr kumimoji="1" lang="ja-JP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0" y="980728"/>
            <a:ext cx="7484627" cy="561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4199709" y="5805264"/>
            <a:ext cx="3057247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思考・表現する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646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児童による</a:t>
            </a:r>
            <a:r>
              <a:rPr kumimoji="1" lang="en-US" altLang="ja-JP" dirty="0" smtClean="0"/>
              <a:t>ICT</a:t>
            </a:r>
            <a:r>
              <a:rPr kumimoji="1" lang="ja-JP" altLang="en-US" dirty="0" smtClean="0"/>
              <a:t>の活用</a:t>
            </a:r>
            <a:endParaRPr kumimoji="1" lang="ja-JP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5272"/>
            <a:ext cx="7560840" cy="567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724128" y="5949280"/>
            <a:ext cx="1826141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発表する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646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児童による</a:t>
            </a:r>
            <a:r>
              <a:rPr lang="en-US" altLang="ja-JP" dirty="0" smtClean="0"/>
              <a:t>ICT</a:t>
            </a:r>
            <a:r>
              <a:rPr lang="ja-JP" altLang="en-US" dirty="0" smtClean="0"/>
              <a:t>の活用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88740"/>
            <a:ext cx="7416824" cy="55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432392" y="5805264"/>
            <a:ext cx="3877985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より深い理解を促す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900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タブレット</a:t>
            </a:r>
            <a:r>
              <a:rPr kumimoji="1" lang="en-US" altLang="ja-JP" dirty="0" smtClean="0"/>
              <a:t>PC</a:t>
            </a:r>
            <a:r>
              <a:rPr kumimoji="1" lang="ja-JP" altLang="en-US" dirty="0" smtClean="0"/>
              <a:t>は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　　　　　　　大きなデジカメ？</a:t>
            </a:r>
            <a:endParaRPr kumimoji="1" lang="ja-JP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2" y="1772816"/>
            <a:ext cx="8113088" cy="45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508104" y="5751653"/>
            <a:ext cx="2646878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写真が目標？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661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星座早見盤２００枚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935" y="2024804"/>
            <a:ext cx="4674153" cy="45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ja-JP" altLang="en-US" sz="4400" dirty="0" smtClean="0"/>
              <a:t>平成</a:t>
            </a:r>
            <a:r>
              <a:rPr lang="en-US" altLang="ja-JP" sz="4400" dirty="0" smtClean="0"/>
              <a:t>2</a:t>
            </a:r>
            <a:r>
              <a:rPr lang="ja-JP" altLang="en-US" sz="4400" dirty="0" smtClean="0"/>
              <a:t>年の理科の授業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636" y="1273463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星座の観察を一人一人にさせたい</a:t>
            </a:r>
            <a:endParaRPr kumimoji="1" lang="ja-JP" altLang="en-US" sz="32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759632" y="1792429"/>
            <a:ext cx="7656927" cy="4192365"/>
            <a:chOff x="731497" y="1565851"/>
            <a:chExt cx="7656927" cy="4192365"/>
          </a:xfrm>
        </p:grpSpPr>
        <p:sp>
          <p:nvSpPr>
            <p:cNvPr id="7" name="フリーフォーム 6"/>
            <p:cNvSpPr/>
            <p:nvPr/>
          </p:nvSpPr>
          <p:spPr bwMode="auto">
            <a:xfrm>
              <a:off x="4276578" y="2827606"/>
              <a:ext cx="1463040" cy="534636"/>
            </a:xfrm>
            <a:custGeom>
              <a:avLst/>
              <a:gdLst>
                <a:gd name="connsiteX0" fmla="*/ 0 w 1463040"/>
                <a:gd name="connsiteY0" fmla="*/ 28136 h 534636"/>
                <a:gd name="connsiteX1" fmla="*/ 84407 w 1463040"/>
                <a:gd name="connsiteY1" fmla="*/ 14068 h 534636"/>
                <a:gd name="connsiteX2" fmla="*/ 126610 w 1463040"/>
                <a:gd name="connsiteY2" fmla="*/ 0 h 534636"/>
                <a:gd name="connsiteX3" fmla="*/ 407964 w 1463040"/>
                <a:gd name="connsiteY3" fmla="*/ 14068 h 534636"/>
                <a:gd name="connsiteX4" fmla="*/ 562708 w 1463040"/>
                <a:gd name="connsiteY4" fmla="*/ 42203 h 534636"/>
                <a:gd name="connsiteX5" fmla="*/ 661182 w 1463040"/>
                <a:gd name="connsiteY5" fmla="*/ 84406 h 534636"/>
                <a:gd name="connsiteX6" fmla="*/ 759656 w 1463040"/>
                <a:gd name="connsiteY6" fmla="*/ 112542 h 534636"/>
                <a:gd name="connsiteX7" fmla="*/ 844062 w 1463040"/>
                <a:gd name="connsiteY7" fmla="*/ 182880 h 534636"/>
                <a:gd name="connsiteX8" fmla="*/ 928468 w 1463040"/>
                <a:gd name="connsiteY8" fmla="*/ 239151 h 534636"/>
                <a:gd name="connsiteX9" fmla="*/ 984739 w 1463040"/>
                <a:gd name="connsiteY9" fmla="*/ 323557 h 534636"/>
                <a:gd name="connsiteX10" fmla="*/ 1041010 w 1463040"/>
                <a:gd name="connsiteY10" fmla="*/ 393896 h 534636"/>
                <a:gd name="connsiteX11" fmla="*/ 1125416 w 1463040"/>
                <a:gd name="connsiteY11" fmla="*/ 450166 h 534636"/>
                <a:gd name="connsiteX12" fmla="*/ 1266093 w 1463040"/>
                <a:gd name="connsiteY12" fmla="*/ 492369 h 534636"/>
                <a:gd name="connsiteX13" fmla="*/ 1364567 w 1463040"/>
                <a:gd name="connsiteY13" fmla="*/ 520505 h 534636"/>
                <a:gd name="connsiteX14" fmla="*/ 1463040 w 1463040"/>
                <a:gd name="connsiteY14" fmla="*/ 534572 h 53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3040" h="534636">
                  <a:moveTo>
                    <a:pt x="0" y="28136"/>
                  </a:moveTo>
                  <a:cubicBezTo>
                    <a:pt x="28136" y="23447"/>
                    <a:pt x="56562" y="20256"/>
                    <a:pt x="84407" y="14068"/>
                  </a:cubicBezTo>
                  <a:cubicBezTo>
                    <a:pt x="98883" y="10851"/>
                    <a:pt x="111781" y="0"/>
                    <a:pt x="126610" y="0"/>
                  </a:cubicBezTo>
                  <a:cubicBezTo>
                    <a:pt x="220512" y="0"/>
                    <a:pt x="314179" y="9379"/>
                    <a:pt x="407964" y="14068"/>
                  </a:cubicBezTo>
                  <a:cubicBezTo>
                    <a:pt x="574766" y="55770"/>
                    <a:pt x="310700" y="-8198"/>
                    <a:pt x="562708" y="42203"/>
                  </a:cubicBezTo>
                  <a:cubicBezTo>
                    <a:pt x="612608" y="52183"/>
                    <a:pt x="608898" y="64800"/>
                    <a:pt x="661182" y="84406"/>
                  </a:cubicBezTo>
                  <a:cubicBezTo>
                    <a:pt x="697242" y="97929"/>
                    <a:pt x="725645" y="95537"/>
                    <a:pt x="759656" y="112542"/>
                  </a:cubicBezTo>
                  <a:cubicBezTo>
                    <a:pt x="819980" y="142704"/>
                    <a:pt x="788059" y="139322"/>
                    <a:pt x="844062" y="182880"/>
                  </a:cubicBezTo>
                  <a:cubicBezTo>
                    <a:pt x="870754" y="203640"/>
                    <a:pt x="928468" y="239151"/>
                    <a:pt x="928468" y="239151"/>
                  </a:cubicBezTo>
                  <a:lnTo>
                    <a:pt x="984739" y="323557"/>
                  </a:lnTo>
                  <a:cubicBezTo>
                    <a:pt x="1003197" y="351244"/>
                    <a:pt x="1014282" y="373850"/>
                    <a:pt x="1041010" y="393896"/>
                  </a:cubicBezTo>
                  <a:cubicBezTo>
                    <a:pt x="1068062" y="414185"/>
                    <a:pt x="1092611" y="441965"/>
                    <a:pt x="1125416" y="450166"/>
                  </a:cubicBezTo>
                  <a:cubicBezTo>
                    <a:pt x="1210456" y="471426"/>
                    <a:pt x="1163350" y="458121"/>
                    <a:pt x="1266093" y="492369"/>
                  </a:cubicBezTo>
                  <a:cubicBezTo>
                    <a:pt x="1313091" y="508035"/>
                    <a:pt x="1311573" y="508729"/>
                    <a:pt x="1364567" y="520505"/>
                  </a:cubicBezTo>
                  <a:cubicBezTo>
                    <a:pt x="1436146" y="536411"/>
                    <a:pt x="1414115" y="534572"/>
                    <a:pt x="1463040" y="534572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grpSp>
          <p:nvGrpSpPr>
            <p:cNvPr id="11" name="グループ化 10"/>
            <p:cNvGrpSpPr/>
            <p:nvPr/>
          </p:nvGrpSpPr>
          <p:grpSpPr>
            <a:xfrm>
              <a:off x="5436096" y="1565851"/>
              <a:ext cx="2952328" cy="4104689"/>
              <a:chOff x="5436096" y="1565851"/>
              <a:chExt cx="2952328" cy="4104689"/>
            </a:xfrm>
          </p:grpSpPr>
          <p:pic>
            <p:nvPicPr>
              <p:cNvPr id="3076" name="Picture 4" descr="C:\Users\derek\AppData\Local\Microsoft\Windows\INetCache\IE\Y3B08VMY\MC900200073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6096" y="1565851"/>
                <a:ext cx="2952328" cy="316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テキスト ボックス 7"/>
              <p:cNvSpPr txBox="1"/>
              <p:nvPr/>
            </p:nvSpPr>
            <p:spPr>
              <a:xfrm>
                <a:off x="6300192" y="5301208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33</a:t>
                </a:r>
                <a:r>
                  <a:rPr kumimoji="1" lang="ja-JP" altLang="en-US" dirty="0" smtClean="0"/>
                  <a:t>インチテレビ</a:t>
                </a:r>
                <a:endParaRPr kumimoji="1" lang="ja-JP" altLang="en-US" dirty="0"/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731497" y="3049280"/>
              <a:ext cx="2396921" cy="2708936"/>
              <a:chOff x="731497" y="3049280"/>
              <a:chExt cx="2396921" cy="2708936"/>
            </a:xfrm>
          </p:grpSpPr>
          <p:pic>
            <p:nvPicPr>
              <p:cNvPr id="3077" name="Picture 5" descr="C:\Program Files (x86)\Microsoft Office\MEDIA\CAGCAT10\j0205582.wm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497" y="3049280"/>
                <a:ext cx="2218599" cy="2035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テキスト ボックス 13"/>
              <p:cNvSpPr txBox="1"/>
              <p:nvPr/>
            </p:nvSpPr>
            <p:spPr>
              <a:xfrm>
                <a:off x="866260" y="5111885"/>
                <a:ext cx="22621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デスクトップ</a:t>
                </a:r>
                <a:r>
                  <a:rPr kumimoji="1" lang="en-US" altLang="ja-JP" dirty="0" smtClean="0"/>
                  <a:t>PC</a:t>
                </a:r>
                <a:br>
                  <a:rPr kumimoji="1" lang="en-US" altLang="ja-JP" dirty="0" smtClean="0"/>
                </a:br>
                <a:r>
                  <a:rPr kumimoji="1" lang="ja-JP" altLang="en-US" dirty="0" smtClean="0"/>
                  <a:t>　シミュレーション</a:t>
                </a:r>
                <a:endParaRPr kumimoji="1" lang="ja-JP" altLang="en-US" dirty="0"/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2670310" y="2137261"/>
              <a:ext cx="1815525" cy="2193369"/>
              <a:chOff x="2670310" y="2137261"/>
              <a:chExt cx="1815525" cy="2193369"/>
            </a:xfrm>
          </p:grpSpPr>
          <p:pic>
            <p:nvPicPr>
              <p:cNvPr id="3078" name="Picture 6" descr="C:\Users\derek\AppData\Local\Microsoft\Windows\INetCache\IE\RT15F7FF\MC900383698[1].wm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0310" y="2137261"/>
                <a:ext cx="1720850" cy="1824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テキスト ボックス 14"/>
              <p:cNvSpPr txBox="1"/>
              <p:nvPr/>
            </p:nvSpPr>
            <p:spPr>
              <a:xfrm>
                <a:off x="2996325" y="3961298"/>
                <a:ext cx="1489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Video</a:t>
                </a:r>
                <a:r>
                  <a:rPr kumimoji="1" lang="ja-JP" altLang="en-US" dirty="0" smtClean="0"/>
                  <a:t>カメラ</a:t>
                </a:r>
                <a:endParaRPr kumimoji="1" lang="ja-JP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85105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ja-JP" altLang="en-US" sz="4400" dirty="0" smtClean="0"/>
              <a:t>今の環境でどう授業する？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636" y="1273463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星座の観察を一人一人にさせたい</a:t>
            </a:r>
            <a:endParaRPr kumimoji="1" lang="ja-JP" altLang="en-US" sz="3200" dirty="0"/>
          </a:p>
        </p:txBody>
      </p:sp>
      <p:sp>
        <p:nvSpPr>
          <p:cNvPr id="7" name="フリーフォーム 6"/>
          <p:cNvSpPr/>
          <p:nvPr/>
        </p:nvSpPr>
        <p:spPr bwMode="auto">
          <a:xfrm>
            <a:off x="4276578" y="2827606"/>
            <a:ext cx="1463040" cy="534636"/>
          </a:xfrm>
          <a:custGeom>
            <a:avLst/>
            <a:gdLst>
              <a:gd name="connsiteX0" fmla="*/ 0 w 1463040"/>
              <a:gd name="connsiteY0" fmla="*/ 28136 h 534636"/>
              <a:gd name="connsiteX1" fmla="*/ 84407 w 1463040"/>
              <a:gd name="connsiteY1" fmla="*/ 14068 h 534636"/>
              <a:gd name="connsiteX2" fmla="*/ 126610 w 1463040"/>
              <a:gd name="connsiteY2" fmla="*/ 0 h 534636"/>
              <a:gd name="connsiteX3" fmla="*/ 407964 w 1463040"/>
              <a:gd name="connsiteY3" fmla="*/ 14068 h 534636"/>
              <a:gd name="connsiteX4" fmla="*/ 562708 w 1463040"/>
              <a:gd name="connsiteY4" fmla="*/ 42203 h 534636"/>
              <a:gd name="connsiteX5" fmla="*/ 661182 w 1463040"/>
              <a:gd name="connsiteY5" fmla="*/ 84406 h 534636"/>
              <a:gd name="connsiteX6" fmla="*/ 759656 w 1463040"/>
              <a:gd name="connsiteY6" fmla="*/ 112542 h 534636"/>
              <a:gd name="connsiteX7" fmla="*/ 844062 w 1463040"/>
              <a:gd name="connsiteY7" fmla="*/ 182880 h 534636"/>
              <a:gd name="connsiteX8" fmla="*/ 928468 w 1463040"/>
              <a:gd name="connsiteY8" fmla="*/ 239151 h 534636"/>
              <a:gd name="connsiteX9" fmla="*/ 984739 w 1463040"/>
              <a:gd name="connsiteY9" fmla="*/ 323557 h 534636"/>
              <a:gd name="connsiteX10" fmla="*/ 1041010 w 1463040"/>
              <a:gd name="connsiteY10" fmla="*/ 393896 h 534636"/>
              <a:gd name="connsiteX11" fmla="*/ 1125416 w 1463040"/>
              <a:gd name="connsiteY11" fmla="*/ 450166 h 534636"/>
              <a:gd name="connsiteX12" fmla="*/ 1266093 w 1463040"/>
              <a:gd name="connsiteY12" fmla="*/ 492369 h 534636"/>
              <a:gd name="connsiteX13" fmla="*/ 1364567 w 1463040"/>
              <a:gd name="connsiteY13" fmla="*/ 520505 h 534636"/>
              <a:gd name="connsiteX14" fmla="*/ 1463040 w 1463040"/>
              <a:gd name="connsiteY14" fmla="*/ 534572 h 53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63040" h="534636">
                <a:moveTo>
                  <a:pt x="0" y="28136"/>
                </a:moveTo>
                <a:cubicBezTo>
                  <a:pt x="28136" y="23447"/>
                  <a:pt x="56562" y="20256"/>
                  <a:pt x="84407" y="14068"/>
                </a:cubicBezTo>
                <a:cubicBezTo>
                  <a:pt x="98883" y="10851"/>
                  <a:pt x="111781" y="0"/>
                  <a:pt x="126610" y="0"/>
                </a:cubicBezTo>
                <a:cubicBezTo>
                  <a:pt x="220512" y="0"/>
                  <a:pt x="314179" y="9379"/>
                  <a:pt x="407964" y="14068"/>
                </a:cubicBezTo>
                <a:cubicBezTo>
                  <a:pt x="574766" y="55770"/>
                  <a:pt x="310700" y="-8198"/>
                  <a:pt x="562708" y="42203"/>
                </a:cubicBezTo>
                <a:cubicBezTo>
                  <a:pt x="612608" y="52183"/>
                  <a:pt x="608898" y="64800"/>
                  <a:pt x="661182" y="84406"/>
                </a:cubicBezTo>
                <a:cubicBezTo>
                  <a:pt x="697242" y="97929"/>
                  <a:pt x="725645" y="95537"/>
                  <a:pt x="759656" y="112542"/>
                </a:cubicBezTo>
                <a:cubicBezTo>
                  <a:pt x="819980" y="142704"/>
                  <a:pt x="788059" y="139322"/>
                  <a:pt x="844062" y="182880"/>
                </a:cubicBezTo>
                <a:cubicBezTo>
                  <a:pt x="870754" y="203640"/>
                  <a:pt x="928468" y="239151"/>
                  <a:pt x="928468" y="239151"/>
                </a:cubicBezTo>
                <a:lnTo>
                  <a:pt x="984739" y="323557"/>
                </a:lnTo>
                <a:cubicBezTo>
                  <a:pt x="1003197" y="351244"/>
                  <a:pt x="1014282" y="373850"/>
                  <a:pt x="1041010" y="393896"/>
                </a:cubicBezTo>
                <a:cubicBezTo>
                  <a:pt x="1068062" y="414185"/>
                  <a:pt x="1092611" y="441965"/>
                  <a:pt x="1125416" y="450166"/>
                </a:cubicBezTo>
                <a:cubicBezTo>
                  <a:pt x="1210456" y="471426"/>
                  <a:pt x="1163350" y="458121"/>
                  <a:pt x="1266093" y="492369"/>
                </a:cubicBezTo>
                <a:cubicBezTo>
                  <a:pt x="1313091" y="508035"/>
                  <a:pt x="1311573" y="508729"/>
                  <a:pt x="1364567" y="520505"/>
                </a:cubicBezTo>
                <a:cubicBezTo>
                  <a:pt x="1436146" y="536411"/>
                  <a:pt x="1414115" y="534572"/>
                  <a:pt x="1463040" y="53457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5436096" y="1565851"/>
            <a:ext cx="2952328" cy="4104689"/>
            <a:chOff x="5436096" y="1565851"/>
            <a:chExt cx="2952328" cy="4104689"/>
          </a:xfrm>
        </p:grpSpPr>
        <p:pic>
          <p:nvPicPr>
            <p:cNvPr id="3076" name="Picture 4" descr="C:\Users\derek\AppData\Local\Microsoft\Windows\INetCache\IE\Y3B08VMY\MC90020007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565851"/>
              <a:ext cx="2952328" cy="316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6300192" y="530120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33</a:t>
              </a:r>
              <a:r>
                <a:rPr kumimoji="1" lang="ja-JP" altLang="en-US" dirty="0" smtClean="0"/>
                <a:t>インチテレビ</a:t>
              </a:r>
              <a:endParaRPr kumimoji="1" lang="ja-JP" altLang="en-US" dirty="0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731497" y="3049280"/>
            <a:ext cx="2396921" cy="2708936"/>
            <a:chOff x="731497" y="3049280"/>
            <a:chExt cx="2396921" cy="2708936"/>
          </a:xfrm>
        </p:grpSpPr>
        <p:pic>
          <p:nvPicPr>
            <p:cNvPr id="3077" name="Picture 5" descr="C:\Program Files (x86)\Microsoft Office\MEDIA\CAGCAT10\j0205582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497" y="3049280"/>
              <a:ext cx="2218599" cy="2035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866260" y="5111885"/>
              <a:ext cx="22621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デスクトップ</a:t>
              </a:r>
              <a:r>
                <a:rPr kumimoji="1" lang="en-US" altLang="ja-JP" dirty="0" smtClean="0"/>
                <a:t>PC</a:t>
              </a:r>
              <a:br>
                <a:rPr kumimoji="1" lang="en-US" altLang="ja-JP" dirty="0" smtClean="0"/>
              </a:br>
              <a:r>
                <a:rPr kumimoji="1" lang="ja-JP" altLang="en-US" dirty="0" smtClean="0"/>
                <a:t>　シミュレーション</a:t>
              </a:r>
              <a:endParaRPr kumimoji="1" lang="ja-JP" altLang="en-US" dirty="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670310" y="2137261"/>
            <a:ext cx="1815525" cy="2193369"/>
            <a:chOff x="2670310" y="2137261"/>
            <a:chExt cx="1815525" cy="2193369"/>
          </a:xfrm>
        </p:grpSpPr>
        <p:pic>
          <p:nvPicPr>
            <p:cNvPr id="3078" name="Picture 6" descr="C:\Users\derek\AppData\Local\Microsoft\Windows\INetCache\IE\RT15F7FF\MC900383698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0310" y="2137261"/>
              <a:ext cx="1720850" cy="182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2996325" y="3961298"/>
              <a:ext cx="1489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Video</a:t>
              </a:r>
              <a:r>
                <a:rPr kumimoji="1" lang="ja-JP" altLang="en-US" dirty="0" smtClean="0"/>
                <a:t>カメラ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066798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z="2800" smtClean="0"/>
              <a:t>教育の情報化に関する手引き</a:t>
            </a:r>
            <a:r>
              <a:rPr lang="en-US" altLang="ja-JP" sz="2800" smtClean="0"/>
              <a:t>【</a:t>
            </a:r>
            <a:r>
              <a:rPr lang="ja-JP" altLang="en-US" sz="2800" smtClean="0"/>
              <a:t>概要</a:t>
            </a:r>
            <a:r>
              <a:rPr lang="en-US" altLang="ja-JP" sz="2800" smtClean="0"/>
              <a:t>】</a:t>
            </a:r>
            <a:endParaRPr lang="ja-JP" altLang="en-US" sz="2800" smtClean="0"/>
          </a:p>
        </p:txBody>
      </p:sp>
      <p:sp>
        <p:nvSpPr>
          <p:cNvPr id="7168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en-US" smtClean="0"/>
          </a:p>
        </p:txBody>
      </p:sp>
      <p:pic>
        <p:nvPicPr>
          <p:cNvPr id="7168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77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/>
              <a:t>星座の観察を一人一人にさせたい</a:t>
            </a:r>
            <a:endParaRPr lang="ja-JP" altLang="en-US" sz="4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60" y="1549903"/>
            <a:ext cx="4378405" cy="394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4365104"/>
            <a:ext cx="331236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1599"/>
            <a:ext cx="3228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7297">
            <a:off x="1836057" y="1424754"/>
            <a:ext cx="1290045" cy="17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1454" y="2062685"/>
            <a:ext cx="2385215" cy="32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45748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/>
              <a:t>星座の観察を一人一人にさせたい</a:t>
            </a:r>
            <a:endParaRPr lang="ja-JP" altLang="en-US" sz="44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20" y="1258404"/>
            <a:ext cx="32289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05826">
            <a:off x="1625409" y="1254784"/>
            <a:ext cx="1290045" cy="175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3" y="1579283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80947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45" y="1124743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20" y="3337074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73" y="5229200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パソコン タブレッ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099" y="5229200"/>
            <a:ext cx="2306290" cy="1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830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400" dirty="0"/>
              <a:t>実現のためには多様な方法</a:t>
            </a:r>
            <a:endParaRPr lang="en-US" altLang="ja-JP" sz="4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z="4000" dirty="0" smtClean="0"/>
              <a:t>自分にとって，使いやすい方法</a:t>
            </a:r>
            <a:endParaRPr lang="en-US" altLang="ja-JP" sz="4000" dirty="0" smtClean="0"/>
          </a:p>
          <a:p>
            <a:r>
              <a:rPr kumimoji="1" lang="ja-JP" altLang="en-US" sz="4000" dirty="0" smtClean="0"/>
              <a:t>人と同じでなくても良い</a:t>
            </a:r>
            <a:endParaRPr kumimoji="1" lang="en-US" altLang="ja-JP" sz="4000" dirty="0" smtClean="0"/>
          </a:p>
          <a:p>
            <a:r>
              <a:rPr lang="ja-JP" altLang="en-US" sz="4000" dirty="0"/>
              <a:t>すべて</a:t>
            </a:r>
            <a:r>
              <a:rPr lang="ja-JP" altLang="en-US" sz="4000" dirty="0" smtClean="0"/>
              <a:t>をデジタルにしなくても</a:t>
            </a:r>
            <a:r>
              <a:rPr lang="en-US" altLang="ja-JP" sz="4000" dirty="0" smtClean="0"/>
              <a:t>OK</a:t>
            </a:r>
            <a:endParaRPr kumimoji="1" lang="ja-JP" alt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43046"/>
            <a:ext cx="3719736" cy="27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08300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ICT</a:t>
            </a:r>
            <a:r>
              <a:rPr kumimoji="1" lang="ja-JP" altLang="en-US" dirty="0" smtClean="0"/>
              <a:t>機器の基本を見つけよう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30725"/>
          </a:xfrm>
        </p:spPr>
        <p:txBody>
          <a:bodyPr/>
          <a:lstStyle/>
          <a:p>
            <a:r>
              <a:rPr kumimoji="1" lang="ja-JP" altLang="en-US" dirty="0" smtClean="0"/>
              <a:t>電源スイッチ</a:t>
            </a:r>
            <a:r>
              <a:rPr lang="ja-JP" altLang="en-US" dirty="0" smtClean="0"/>
              <a:t>　　入れる　　切る</a:t>
            </a:r>
            <a:endParaRPr lang="en-US" altLang="ja-JP" dirty="0" smtClean="0"/>
          </a:p>
          <a:p>
            <a:r>
              <a:rPr kumimoji="1" lang="ja-JP" altLang="en-US" dirty="0" smtClean="0"/>
              <a:t>つなぐ　　　　　有線　　　無線</a:t>
            </a:r>
            <a:endParaRPr kumimoji="1" lang="en-US" altLang="ja-JP" dirty="0" smtClean="0"/>
          </a:p>
          <a:p>
            <a:r>
              <a:rPr lang="ja-JP" altLang="en-US" dirty="0" smtClean="0"/>
              <a:t>みやすく　　　　拡大・縮小　　明るさ</a:t>
            </a:r>
            <a:endParaRPr lang="en-US" altLang="ja-JP" dirty="0" smtClean="0"/>
          </a:p>
          <a:p>
            <a:r>
              <a:rPr lang="ja-JP" altLang="en-US" dirty="0" smtClean="0"/>
              <a:t>ソフトウェア（アプリ）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名前とアイコンを覚えよう</a:t>
            </a:r>
            <a:endParaRPr lang="en-US" altLang="ja-JP" dirty="0" smtClean="0"/>
          </a:p>
          <a:p>
            <a:r>
              <a:rPr lang="ja-JP" altLang="en-US" dirty="0" smtClean="0"/>
              <a:t>困ったら　</a:t>
            </a:r>
            <a:r>
              <a:rPr lang="en-US" altLang="ja-JP" dirty="0" smtClean="0"/>
              <a:t>HELP</a:t>
            </a:r>
            <a:r>
              <a:rPr lang="ja-JP" altLang="en-US" dirty="0"/>
              <a:t>　</a:t>
            </a:r>
            <a:r>
              <a:rPr lang="ja-JP" altLang="en-US" dirty="0" smtClean="0"/>
              <a:t>ヘルプ</a:t>
            </a:r>
            <a:endParaRPr lang="en-US" altLang="ja-JP" dirty="0" smtClean="0"/>
          </a:p>
          <a:p>
            <a:pPr marL="0" indent="0">
              <a:buNone/>
            </a:pPr>
            <a:endParaRPr kumimoji="1" lang="en-US" altLang="ja-JP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869160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95" y="4869160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9160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25144"/>
            <a:ext cx="831378" cy="12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動作設定ボタン : 進む/次へ 3">
            <a:hlinkClick r:id="" action="ppaction://hlinkshowjump?jump=nextslide" highlightClick="1"/>
          </p:cNvPr>
          <p:cNvSpPr/>
          <p:nvPr/>
        </p:nvSpPr>
        <p:spPr bwMode="auto">
          <a:xfrm>
            <a:off x="1238393" y="6117935"/>
            <a:ext cx="648072" cy="718528"/>
          </a:xfrm>
          <a:prstGeom prst="actionButtonForwardNex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動作設定ボタン : 最後 4">
            <a:hlinkClick r:id="" action="ppaction://hlinkshowjump?jump=lastslide" highlightClick="1"/>
          </p:cNvPr>
          <p:cNvSpPr/>
          <p:nvPr/>
        </p:nvSpPr>
        <p:spPr bwMode="auto">
          <a:xfrm>
            <a:off x="2196990" y="6145675"/>
            <a:ext cx="741319" cy="690788"/>
          </a:xfrm>
          <a:prstGeom prst="actionButtonEn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" name="動作設定ボタン : 情報 5">
            <a:hlinkClick r:id="" action="ppaction://noaction" highlightClick="1"/>
          </p:cNvPr>
          <p:cNvSpPr/>
          <p:nvPr/>
        </p:nvSpPr>
        <p:spPr bwMode="auto">
          <a:xfrm>
            <a:off x="3563889" y="6117935"/>
            <a:ext cx="936104" cy="718528"/>
          </a:xfrm>
          <a:prstGeom prst="actionButtonInformati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" name="動作設定ボタン : ホーム 6">
            <a:hlinkClick r:id="" action="ppaction://hlinkshowjump?jump=firstslide" highlightClick="1"/>
          </p:cNvPr>
          <p:cNvSpPr/>
          <p:nvPr/>
        </p:nvSpPr>
        <p:spPr bwMode="auto">
          <a:xfrm>
            <a:off x="5508104" y="6090442"/>
            <a:ext cx="1008112" cy="746021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動作設定ボタン : ヘルプ 7">
            <a:hlinkClick r:id="" action="ppaction://noaction" highlightClick="1"/>
          </p:cNvPr>
          <p:cNvSpPr/>
          <p:nvPr/>
        </p:nvSpPr>
        <p:spPr bwMode="auto">
          <a:xfrm>
            <a:off x="6902697" y="5961857"/>
            <a:ext cx="1001241" cy="718528"/>
          </a:xfrm>
          <a:prstGeom prst="actionButtonHelp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00632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597" y="191876"/>
            <a:ext cx="8403906" cy="856072"/>
          </a:xfrm>
        </p:spPr>
        <p:txBody>
          <a:bodyPr>
            <a:noAutofit/>
          </a:bodyPr>
          <a:lstStyle/>
          <a:p>
            <a:r>
              <a:rPr lang="en-US" altLang="ja-JP" sz="5400" dirty="0" smtClean="0">
                <a:latin typeface="AR丸ゴシック体E"/>
                <a:ea typeface="AR丸ゴシック体E"/>
              </a:rPr>
              <a:t>ICT</a:t>
            </a:r>
            <a:r>
              <a:rPr lang="ja-JP" altLang="en-US" sz="5400" dirty="0" smtClean="0">
                <a:latin typeface="AR丸ゴシック体E"/>
                <a:ea typeface="AR丸ゴシック体E"/>
              </a:rPr>
              <a:t>で授業改革</a:t>
            </a:r>
            <a:endParaRPr lang="ja-JP" altLang="en-US" sz="5400" dirty="0">
              <a:latin typeface="AR丸ゴシック体E"/>
              <a:ea typeface="AR丸ゴシック体E"/>
            </a:endParaRPr>
          </a:p>
        </p:txBody>
      </p:sp>
      <p:sp>
        <p:nvSpPr>
          <p:cNvPr id="3" name="内容プレースホルダー 2"/>
          <p:cNvSpPr>
            <a:spLocks noGrp="1"/>
          </p:cNvSpPr>
          <p:nvPr>
            <p:ph idx="1"/>
          </p:nvPr>
        </p:nvSpPr>
        <p:spPr>
          <a:xfrm>
            <a:off x="818220" y="1637920"/>
            <a:ext cx="6715471" cy="773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000" dirty="0">
                <a:latin typeface="+mj-ea"/>
                <a:ea typeface="+mj-ea"/>
              </a:rPr>
              <a:t>改革は，　改善の</a:t>
            </a:r>
            <a:r>
              <a:rPr lang="ja-JP" altLang="en-US" sz="4000" dirty="0" smtClean="0">
                <a:latin typeface="+mj-ea"/>
                <a:ea typeface="+mj-ea"/>
              </a:rPr>
              <a:t>積み重ね</a:t>
            </a:r>
            <a:endParaRPr lang="ja-JP" altLang="en-US" sz="4000" dirty="0">
              <a:latin typeface="+mj-ea"/>
              <a:ea typeface="+mj-ea"/>
            </a:endParaRPr>
          </a:p>
        </p:txBody>
      </p:sp>
      <p:sp>
        <p:nvSpPr>
          <p:cNvPr id="4" name="テキストボックス 3"/>
          <p:cNvSpPr txBox="1"/>
          <p:nvPr/>
        </p:nvSpPr>
        <p:spPr>
          <a:xfrm>
            <a:off x="5364088" y="185850"/>
            <a:ext cx="648081" cy="7880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ja-JP" altLang="en-US" sz="6600" dirty="0">
                <a:solidFill>
                  <a:srgbClr val="FF0000"/>
                </a:solidFill>
                <a:latin typeface="AR丸ゴシック体E"/>
                <a:ea typeface="AR丸ゴシック体E"/>
              </a:rPr>
              <a:t>？</a:t>
            </a:r>
          </a:p>
        </p:txBody>
      </p:sp>
      <p:sp>
        <p:nvSpPr>
          <p:cNvPr id="6" name="フレーム 5"/>
          <p:cNvSpPr/>
          <p:nvPr/>
        </p:nvSpPr>
        <p:spPr bwMode="auto">
          <a:xfrm>
            <a:off x="467544" y="1268760"/>
            <a:ext cx="7416824" cy="1512168"/>
          </a:xfrm>
          <a:prstGeom prst="fra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2877309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ja-JP" altLang="en-US" sz="3600" dirty="0" smtClean="0">
                <a:latin typeface="+mj-ea"/>
                <a:ea typeface="+mj-ea"/>
              </a:rPr>
              <a:t>毎日の授業の中で</a:t>
            </a:r>
            <a:endParaRPr kumimoji="1" lang="en-US" altLang="ja-JP" sz="3600" dirty="0" smtClean="0">
              <a:latin typeface="+mj-ea"/>
              <a:ea typeface="+mj-ea"/>
            </a:endParaRPr>
          </a:p>
          <a:p>
            <a:r>
              <a:rPr lang="ja-JP" altLang="en-US" sz="3600" dirty="0" smtClean="0">
                <a:latin typeface="+mj-ea"/>
                <a:ea typeface="+mj-ea"/>
              </a:rPr>
              <a:t>　　　小さな工夫を重ねていく</a:t>
            </a:r>
            <a:endParaRPr kumimoji="1" lang="en-US" altLang="ja-JP" sz="3600" dirty="0">
              <a:latin typeface="+mj-ea"/>
              <a:ea typeface="+mj-ea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ja-JP" altLang="en-US" sz="3600" dirty="0" smtClean="0">
                <a:latin typeface="+mj-ea"/>
                <a:ea typeface="+mj-ea"/>
              </a:rPr>
              <a:t>ないからできない</a:t>
            </a:r>
            <a:r>
              <a:rPr lang="en-US" altLang="ja-JP" sz="3600" dirty="0" smtClean="0">
                <a:latin typeface="+mj-ea"/>
                <a:ea typeface="+mj-ea"/>
              </a:rPr>
              <a:t/>
            </a:r>
            <a:br>
              <a:rPr lang="en-US" altLang="ja-JP" sz="3600" dirty="0" smtClean="0">
                <a:latin typeface="+mj-ea"/>
                <a:ea typeface="+mj-ea"/>
              </a:rPr>
            </a:br>
            <a:r>
              <a:rPr lang="ja-JP" altLang="en-US" sz="3600" dirty="0" smtClean="0">
                <a:latin typeface="+mj-ea"/>
                <a:ea typeface="+mj-ea"/>
              </a:rPr>
              <a:t>　　＞　　できることをやる</a:t>
            </a:r>
            <a:endParaRPr lang="en-US" altLang="ja-JP" sz="3600" dirty="0" smtClean="0">
              <a:latin typeface="+mj-ea"/>
              <a:ea typeface="+mj-ea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ja-JP" altLang="en-US" sz="3600" dirty="0" smtClean="0"/>
              <a:t>仕組みがあるから使う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ja-JP" altLang="en-US" sz="3600" dirty="0" smtClean="0"/>
              <a:t>　　＞　　必要</a:t>
            </a:r>
            <a:r>
              <a:rPr lang="ja-JP" altLang="en-US" sz="3600" dirty="0"/>
              <a:t>だから使う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r>
              <a:rPr lang="ja-JP" altLang="en-US" sz="3600" dirty="0"/>
              <a:t>　　　</a:t>
            </a:r>
            <a:endParaRPr kumimoji="1" lang="ja-JP" altLang="en-US" sz="3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910576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授業を考えるポイント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256584"/>
          </a:xfrm>
        </p:spPr>
        <p:txBody>
          <a:bodyPr/>
          <a:lstStyle/>
          <a:p>
            <a:pPr marL="514350" indent="-514350">
              <a:buClr>
                <a:schemeClr val="accent6"/>
              </a:buClr>
              <a:buSzPct val="100000"/>
              <a:buFont typeface="+mj-lt"/>
              <a:buAutoNum type="arabicPeriod"/>
            </a:pPr>
            <a:r>
              <a:rPr kumimoji="1" lang="ja-JP" altLang="en-US" dirty="0" smtClean="0"/>
              <a:t>授業の基本は変わらない</a:t>
            </a:r>
            <a:endParaRPr kumimoji="1" lang="en-US" altLang="ja-JP" dirty="0" smtClean="0"/>
          </a:p>
          <a:p>
            <a:pPr lvl="1"/>
            <a:r>
              <a:rPr kumimoji="1" lang="ja-JP" altLang="en-US" sz="2800" dirty="0" smtClean="0"/>
              <a:t>「目標」を大切に　＜＞　活動は目標？</a:t>
            </a:r>
            <a:endParaRPr kumimoji="1" lang="en-US" altLang="ja-JP" sz="2800" dirty="0" smtClean="0"/>
          </a:p>
          <a:p>
            <a:pPr lvl="1"/>
            <a:r>
              <a:rPr lang="ja-JP" altLang="en-US" sz="2800" dirty="0"/>
              <a:t>これまで</a:t>
            </a:r>
            <a:r>
              <a:rPr lang="ja-JP" altLang="en-US" sz="2800" dirty="0" smtClean="0"/>
              <a:t>の授業を元に考えよう</a:t>
            </a:r>
            <a:endParaRPr lang="en-US" altLang="ja-JP" sz="2800" dirty="0" smtClean="0"/>
          </a:p>
          <a:p>
            <a:pPr lvl="1"/>
            <a:r>
              <a:rPr lang="ja-JP" altLang="en-US" sz="2800" dirty="0"/>
              <a:t>できる</a:t>
            </a:r>
            <a:r>
              <a:rPr lang="ja-JP" altLang="en-US" sz="2800" dirty="0" smtClean="0"/>
              <a:t>といいなぁ　が実現できるかも</a:t>
            </a:r>
            <a:endParaRPr lang="en-US" altLang="ja-JP" sz="2800" dirty="0" smtClean="0"/>
          </a:p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ja-JP" altLang="en-US" dirty="0" smtClean="0"/>
              <a:t>ＩＣＴだけでは授業はできない</a:t>
            </a:r>
            <a:endParaRPr lang="en-US" altLang="ja-JP" dirty="0" smtClean="0"/>
          </a:p>
          <a:p>
            <a:pPr lvl="1"/>
            <a:r>
              <a:rPr lang="ja-JP" altLang="en-US" sz="2800" dirty="0" smtClean="0"/>
              <a:t>発問・焦点化　　見せただけでわかる？</a:t>
            </a:r>
            <a:endParaRPr lang="en-US" altLang="ja-JP" sz="2800" dirty="0" smtClean="0"/>
          </a:p>
          <a:p>
            <a:pPr lvl="1"/>
            <a:r>
              <a:rPr lang="ja-JP" altLang="en-US" sz="2800" dirty="0" smtClean="0"/>
              <a:t>見せるものと見せないもの</a:t>
            </a:r>
            <a:endParaRPr lang="en-US" altLang="ja-JP" sz="2800" dirty="0" smtClean="0"/>
          </a:p>
          <a:p>
            <a:pPr marL="514350" indent="-51435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ja-JP" altLang="en-US" dirty="0" smtClean="0"/>
              <a:t>教えたつもり，分かったつもりに注意</a:t>
            </a:r>
            <a:endParaRPr lang="en-US" altLang="ja-JP" dirty="0" smtClean="0"/>
          </a:p>
          <a:p>
            <a:pPr lvl="1"/>
            <a:r>
              <a:rPr lang="ja-JP" altLang="en-US" sz="2800" dirty="0" smtClean="0"/>
              <a:t>情報過多は，混乱する</a:t>
            </a:r>
            <a:endParaRPr lang="en-US" altLang="ja-JP" sz="2800" dirty="0" smtClean="0"/>
          </a:p>
          <a:p>
            <a:pPr lvl="1"/>
            <a:r>
              <a:rPr kumimoji="1" lang="ja-JP" altLang="en-US" sz="2800" dirty="0" smtClean="0"/>
              <a:t>スモールステップを大切に</a:t>
            </a:r>
            <a:endParaRPr kumimoji="1" lang="en-US" altLang="ja-JP" sz="2800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948042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ja-JP" altLang="en-US" sz="5400" dirty="0" smtClean="0"/>
              <a:t>学校教育の情報化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285750" y="3679030"/>
            <a:ext cx="4502150" cy="2928909"/>
            <a:chOff x="285750" y="3679030"/>
            <a:chExt cx="4502150" cy="2928909"/>
          </a:xfrm>
        </p:grpSpPr>
        <p:sp>
          <p:nvSpPr>
            <p:cNvPr id="99332" name="Oval 4"/>
            <p:cNvSpPr>
              <a:spLocks noChangeArrowheads="1"/>
            </p:cNvSpPr>
            <p:nvPr/>
          </p:nvSpPr>
          <p:spPr bwMode="auto">
            <a:xfrm>
              <a:off x="285750" y="3679030"/>
              <a:ext cx="4502150" cy="2558258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ja-JP" altLang="en-US" sz="4400" dirty="0"/>
                <a:t>わかりやすい授業</a:t>
              </a:r>
              <a:endParaRPr lang="en-US" altLang="ja-JP" sz="4400" dirty="0"/>
            </a:p>
            <a:p>
              <a:pPr algn="ctr"/>
              <a:r>
                <a:rPr lang="ja-JP" altLang="en-US" sz="4400" dirty="0" smtClean="0"/>
                <a:t>学習内容の定着</a:t>
              </a:r>
              <a:endParaRPr lang="ja-JP" altLang="en-US" sz="4400" dirty="0"/>
            </a:p>
          </p:txBody>
        </p:sp>
        <p:sp>
          <p:nvSpPr>
            <p:cNvPr id="99335" name="Text Box 8"/>
            <p:cNvSpPr txBox="1">
              <a:spLocks noChangeArrowheads="1"/>
            </p:cNvSpPr>
            <p:nvPr/>
          </p:nvSpPr>
          <p:spPr bwMode="auto">
            <a:xfrm>
              <a:off x="2215065" y="6238607"/>
              <a:ext cx="2262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dirty="0" smtClean="0">
                  <a:ea typeface="AR丸ゴシック体E" pitchFamily="49" charset="-128"/>
                </a:rPr>
                <a:t>指導方法の工夫改善</a:t>
              </a:r>
              <a:endParaRPr lang="ja-JP" altLang="en-US" dirty="0">
                <a:ea typeface="AR丸ゴシック体E" pitchFamily="49" charset="-128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2286000" y="1357313"/>
            <a:ext cx="6823927" cy="5211016"/>
            <a:chOff x="2286000" y="1357313"/>
            <a:chExt cx="6823927" cy="5211016"/>
          </a:xfrm>
        </p:grpSpPr>
        <p:sp>
          <p:nvSpPr>
            <p:cNvPr id="99331" name="Oval 3"/>
            <p:cNvSpPr>
              <a:spLocks noChangeArrowheads="1"/>
            </p:cNvSpPr>
            <p:nvPr/>
          </p:nvSpPr>
          <p:spPr bwMode="auto">
            <a:xfrm>
              <a:off x="2286000" y="1643063"/>
              <a:ext cx="4518025" cy="229076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ja-JP" altLang="en-US" sz="4400"/>
                <a:t>情報活用能力</a:t>
              </a:r>
            </a:p>
          </p:txBody>
        </p:sp>
        <p:sp>
          <p:nvSpPr>
            <p:cNvPr id="99333" name="Oval 6"/>
            <p:cNvSpPr>
              <a:spLocks noChangeArrowheads="1"/>
            </p:cNvSpPr>
            <p:nvPr/>
          </p:nvSpPr>
          <p:spPr bwMode="auto">
            <a:xfrm>
              <a:off x="4716463" y="3642328"/>
              <a:ext cx="4248025" cy="255666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ja-JP" altLang="en-US" sz="4400"/>
                <a:t>校務の効率化</a:t>
              </a:r>
            </a:p>
          </p:txBody>
        </p:sp>
        <p:sp>
          <p:nvSpPr>
            <p:cNvPr id="99334" name="Text Box 7"/>
            <p:cNvSpPr txBox="1">
              <a:spLocks noChangeArrowheads="1"/>
            </p:cNvSpPr>
            <p:nvPr/>
          </p:nvSpPr>
          <p:spPr bwMode="auto">
            <a:xfrm>
              <a:off x="5143500" y="1357313"/>
              <a:ext cx="27241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ea typeface="AR丸ゴシック体E" pitchFamily="49" charset="-128"/>
                </a:rPr>
                <a:t>児童生徒が身につける力</a:t>
              </a:r>
            </a:p>
          </p:txBody>
        </p:sp>
        <p:sp>
          <p:nvSpPr>
            <p:cNvPr id="99336" name="Text Box 9"/>
            <p:cNvSpPr txBox="1">
              <a:spLocks noChangeArrowheads="1"/>
            </p:cNvSpPr>
            <p:nvPr/>
          </p:nvSpPr>
          <p:spPr bwMode="auto">
            <a:xfrm>
              <a:off x="6660232" y="6198997"/>
              <a:ext cx="24496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latin typeface="AR P丸ゴシック体E" pitchFamily="50" charset="-128"/>
                  <a:ea typeface="AR P丸ゴシック体E" pitchFamily="50" charset="-128"/>
                </a:rPr>
                <a:t>学習を</a:t>
              </a:r>
              <a:r>
                <a:rPr lang="ja-JP" altLang="en-US" dirty="0" smtClean="0">
                  <a:latin typeface="AR P丸ゴシック体E" pitchFamily="50" charset="-128"/>
                  <a:ea typeface="AR P丸ゴシック体E" pitchFamily="50" charset="-128"/>
                </a:rPr>
                <a:t>支え，質の向上</a:t>
              </a:r>
              <a:endParaRPr lang="ja-JP" altLang="en-US" dirty="0">
                <a:latin typeface="AR P丸ゴシック体E" pitchFamily="50" charset="-128"/>
                <a:ea typeface="AR P丸ゴシック体E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 bwMode="auto">
            <a:xfrm>
              <a:off x="3580606" y="3178969"/>
              <a:ext cx="1928812" cy="50006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ja-JP" altLang="en-US" sz="2800" dirty="0">
                  <a:latin typeface="Arial" charset="0"/>
                </a:rPr>
                <a:t>情報モラル</a:t>
              </a:r>
              <a:endParaRPr lang="ja-JP" altLang="en-US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5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075240" cy="906363"/>
          </a:xfrm>
        </p:spPr>
        <p:txBody>
          <a:bodyPr/>
          <a:lstStyle/>
          <a:p>
            <a:r>
              <a:rPr kumimoji="1" lang="ja-JP" altLang="en-US" dirty="0" smtClean="0"/>
              <a:t>学習指導のＩＣＴ活用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7" y="980728"/>
            <a:ext cx="8424936" cy="54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39552" y="6432332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教育の情報化ビジョンより　</a:t>
            </a:r>
            <a:r>
              <a:rPr lang="en-US" altLang="ja-JP" sz="1400" dirty="0"/>
              <a:t>http://www.mext.go.jp/b_menu/houdou/23/04/1305484.htm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5812042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ICT</a:t>
            </a:r>
            <a:r>
              <a:rPr lang="ja-JP" altLang="en-US" dirty="0" smtClean="0"/>
              <a:t>活用パターン</a:t>
            </a:r>
            <a:endParaRPr lang="ja-JP" altLang="en-US" dirty="0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221834" y="1532893"/>
            <a:ext cx="1905000" cy="685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ja-JP" sz="3600" dirty="0" smtClean="0"/>
              <a:t>PC</a:t>
            </a:r>
            <a:r>
              <a:rPr lang="ja-JP" altLang="en-US" sz="3600" dirty="0" smtClean="0"/>
              <a:t>室</a:t>
            </a:r>
            <a:endParaRPr lang="en-US" altLang="ja-JP" sz="3600" dirty="0"/>
          </a:p>
        </p:txBody>
      </p:sp>
      <p:pic>
        <p:nvPicPr>
          <p:cNvPr id="19" name="Picture 4" descr="http://blog.kashiwa.ed.jp/PIC/nakahara-e/e5dd601a4e7c_FD3D/DSC07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636912"/>
            <a:ext cx="61446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982216" y="1255421"/>
            <a:ext cx="6170132" cy="5264076"/>
            <a:chOff x="982216" y="1255421"/>
            <a:chExt cx="6170132" cy="5264076"/>
          </a:xfrm>
        </p:grpSpPr>
        <p:sp>
          <p:nvSpPr>
            <p:cNvPr id="9221" name="Oval 5"/>
            <p:cNvSpPr>
              <a:spLocks noChangeArrowheads="1"/>
            </p:cNvSpPr>
            <p:nvPr/>
          </p:nvSpPr>
          <p:spPr bwMode="auto">
            <a:xfrm>
              <a:off x="2250531" y="1445921"/>
              <a:ext cx="1905000" cy="83820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ja-JP" altLang="en-US" sz="2800"/>
                <a:t>単体利用</a:t>
              </a:r>
            </a:p>
          </p:txBody>
        </p:sp>
        <p:sp>
          <p:nvSpPr>
            <p:cNvPr id="9227" name="AutoShape 11"/>
            <p:cNvSpPr>
              <a:spLocks noChangeArrowheads="1"/>
            </p:cNvSpPr>
            <p:nvPr/>
          </p:nvSpPr>
          <p:spPr bwMode="auto">
            <a:xfrm>
              <a:off x="1907631" y="1255421"/>
              <a:ext cx="685800" cy="381000"/>
            </a:xfrm>
            <a:prstGeom prst="curvedDownArrow">
              <a:avLst>
                <a:gd name="adj1" fmla="val 36000"/>
                <a:gd name="adj2" fmla="val 72000"/>
                <a:gd name="adj3" fmla="val 33333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2" t="-700" r="432" b="15348"/>
            <a:stretch/>
          </p:blipFill>
          <p:spPr bwMode="auto">
            <a:xfrm>
              <a:off x="982216" y="2569735"/>
              <a:ext cx="6170132" cy="394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グループ化 5"/>
          <p:cNvGrpSpPr/>
          <p:nvPr/>
        </p:nvGrpSpPr>
        <p:grpSpPr>
          <a:xfrm>
            <a:off x="982216" y="1142860"/>
            <a:ext cx="6859659" cy="5344984"/>
            <a:chOff x="969979" y="1116453"/>
            <a:chExt cx="6859659" cy="5344984"/>
          </a:xfrm>
        </p:grpSpPr>
        <p:sp>
          <p:nvSpPr>
            <p:cNvPr id="9222" name="Oval 6"/>
            <p:cNvSpPr>
              <a:spLocks noChangeArrowheads="1"/>
            </p:cNvSpPr>
            <p:nvPr/>
          </p:nvSpPr>
          <p:spPr bwMode="auto">
            <a:xfrm>
              <a:off x="4250860" y="1456693"/>
              <a:ext cx="2362200" cy="83820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ja-JP" altLang="en-US" sz="2800"/>
                <a:t>グループ利用</a:t>
              </a:r>
            </a:p>
          </p:txBody>
        </p:sp>
        <p:sp>
          <p:nvSpPr>
            <p:cNvPr id="9228" name="AutoShape 12"/>
            <p:cNvSpPr>
              <a:spLocks noChangeArrowheads="1"/>
            </p:cNvSpPr>
            <p:nvPr/>
          </p:nvSpPr>
          <p:spPr bwMode="auto">
            <a:xfrm>
              <a:off x="4030216" y="1116453"/>
              <a:ext cx="685800" cy="381000"/>
            </a:xfrm>
            <a:prstGeom prst="curvedDownArrow">
              <a:avLst>
                <a:gd name="adj1" fmla="val 36000"/>
                <a:gd name="adj2" fmla="val 72000"/>
                <a:gd name="adj3" fmla="val 33333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979" y="2602879"/>
              <a:ext cx="6859659" cy="3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1043607" y="1228023"/>
            <a:ext cx="7910264" cy="5302435"/>
            <a:chOff x="982216" y="1193035"/>
            <a:chExt cx="7910264" cy="5302435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6746057" y="1469243"/>
              <a:ext cx="2146423" cy="83820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ja-JP" altLang="en-US" sz="2800" dirty="0" smtClean="0"/>
                <a:t>一人</a:t>
              </a:r>
              <a:r>
                <a:rPr lang="en-US" altLang="ja-JP" sz="2800" dirty="0" smtClean="0"/>
                <a:t>1</a:t>
              </a:r>
              <a:r>
                <a:rPr lang="ja-JP" altLang="en-US" sz="2800" dirty="0"/>
                <a:t>台</a:t>
              </a:r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rot="21310542">
              <a:off x="6451741" y="1193035"/>
              <a:ext cx="685800" cy="381000"/>
            </a:xfrm>
            <a:prstGeom prst="curvedDownArrow">
              <a:avLst>
                <a:gd name="adj1" fmla="val 36000"/>
                <a:gd name="adj2" fmla="val 72000"/>
                <a:gd name="adj3" fmla="val 33333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216" y="2636912"/>
              <a:ext cx="6859659" cy="3858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796266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ICT</a:t>
            </a:r>
            <a:r>
              <a:rPr lang="ja-JP" altLang="en-US" dirty="0" smtClean="0"/>
              <a:t>活用パターン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412777"/>
            <a:ext cx="8352928" cy="1944216"/>
          </a:xfrm>
        </p:spPr>
        <p:txBody>
          <a:bodyPr/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ja-JP" altLang="en-US" sz="3200" dirty="0" smtClean="0"/>
              <a:t>学習</a:t>
            </a:r>
            <a:r>
              <a:rPr lang="ja-JP" altLang="en-US" sz="3200" dirty="0"/>
              <a:t>指導の準備と評価のため</a:t>
            </a:r>
            <a:r>
              <a:rPr lang="ja-JP" altLang="en-US" sz="3200" dirty="0" smtClean="0"/>
              <a:t>の</a:t>
            </a:r>
            <a:r>
              <a:rPr lang="en-US" altLang="ja-JP" sz="3200" dirty="0" smtClean="0"/>
              <a:t>ICT</a:t>
            </a:r>
            <a:r>
              <a:rPr lang="ja-JP" altLang="en-US" sz="3200" dirty="0"/>
              <a:t>活用</a:t>
            </a:r>
            <a:endParaRPr lang="en-US" altLang="ja-JP" sz="3200" dirty="0" smtClean="0"/>
          </a:p>
          <a:p>
            <a:pPr lvl="2"/>
            <a:r>
              <a:rPr lang="en-US" altLang="ja-JP" sz="3200" dirty="0" smtClean="0"/>
              <a:t>ICT</a:t>
            </a:r>
            <a:r>
              <a:rPr lang="ja-JP" altLang="en-US" sz="3200" dirty="0"/>
              <a:t>を活用して授業の準備を</a:t>
            </a:r>
            <a:r>
              <a:rPr lang="ja-JP" altLang="en-US" sz="3200" dirty="0" smtClean="0"/>
              <a:t>進める。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教員</a:t>
            </a:r>
            <a:r>
              <a:rPr lang="ja-JP" altLang="en-US" sz="3200" dirty="0"/>
              <a:t>が学習評価を充実</a:t>
            </a:r>
            <a:r>
              <a:rPr lang="ja-JP" altLang="en-US" sz="3200" dirty="0" smtClean="0"/>
              <a:t>させる。</a:t>
            </a:r>
            <a:endParaRPr lang="en-US" altLang="ja-JP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38799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60561"/>
            <a:ext cx="4218236" cy="350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1938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ICT</a:t>
            </a:r>
            <a:r>
              <a:rPr lang="ja-JP" altLang="en-US" dirty="0" smtClean="0"/>
              <a:t>活用パターン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052736"/>
            <a:ext cx="8686800" cy="3494013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 startAt="2"/>
            </a:pPr>
            <a:r>
              <a:rPr lang="ja-JP" altLang="en-US" sz="3200" dirty="0" smtClean="0"/>
              <a:t>教員による</a:t>
            </a:r>
            <a:r>
              <a:rPr lang="en-US" altLang="ja-JP" sz="3200" dirty="0" smtClean="0"/>
              <a:t>ICT</a:t>
            </a:r>
            <a:r>
              <a:rPr lang="ja-JP" altLang="en-US" sz="3200" dirty="0"/>
              <a:t>活用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授業</a:t>
            </a:r>
            <a:r>
              <a:rPr lang="ja-JP" altLang="en-US" sz="3200" dirty="0"/>
              <a:t>のねらいを</a:t>
            </a:r>
            <a:r>
              <a:rPr lang="ja-JP" altLang="en-US" sz="3200" dirty="0" smtClean="0"/>
              <a:t>示す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学習</a:t>
            </a:r>
            <a:r>
              <a:rPr lang="ja-JP" altLang="en-US" sz="3200" dirty="0"/>
              <a:t>課題への興味・関心を</a:t>
            </a:r>
            <a:r>
              <a:rPr lang="ja-JP" altLang="en-US" sz="3200" dirty="0" smtClean="0"/>
              <a:t>高める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学習</a:t>
            </a:r>
            <a:r>
              <a:rPr lang="ja-JP" altLang="en-US" sz="3200" dirty="0"/>
              <a:t>内容をわかりやすく</a:t>
            </a:r>
            <a:r>
              <a:rPr lang="ja-JP" altLang="en-US" sz="3200" dirty="0" smtClean="0"/>
              <a:t>説明する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多く</a:t>
            </a:r>
            <a:r>
              <a:rPr lang="ja-JP" altLang="en-US" sz="3200" dirty="0"/>
              <a:t>は，映像や音声といった情報の</a:t>
            </a:r>
            <a:r>
              <a:rPr lang="ja-JP" altLang="en-US" sz="3200" dirty="0" smtClean="0"/>
              <a:t>提示</a:t>
            </a:r>
            <a:endParaRPr lang="en-US" altLang="ja-JP" sz="3200" dirty="0" smtClean="0"/>
          </a:p>
          <a:p>
            <a:pPr lvl="2"/>
            <a:r>
              <a:rPr lang="ja-JP" altLang="en-US" sz="3200" dirty="0" smtClean="0"/>
              <a:t>発問</a:t>
            </a:r>
            <a:r>
              <a:rPr lang="ja-JP" altLang="en-US" sz="3200" dirty="0"/>
              <a:t>，指示や説明とも関係が</a:t>
            </a:r>
            <a:r>
              <a:rPr lang="ja-JP" altLang="en-US" sz="3200" dirty="0" smtClean="0"/>
              <a:t>深い</a:t>
            </a:r>
            <a:endParaRPr lang="en-US" altLang="ja-JP" sz="3200" dirty="0" smtClean="0"/>
          </a:p>
        </p:txBody>
      </p:sp>
    </p:spTree>
    <p:extLst>
      <p:ext uri="{BB962C8B-B14F-4D97-AF65-F5344CB8AC3E}">
        <p14:creationId xmlns:p14="http://schemas.microsoft.com/office/powerpoint/2010/main" val="36081870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教員による</a:t>
            </a:r>
            <a:r>
              <a:rPr kumimoji="1" lang="en-US" altLang="ja-JP" dirty="0" smtClean="0"/>
              <a:t>ICT</a:t>
            </a:r>
            <a:r>
              <a:rPr kumimoji="1" lang="ja-JP" altLang="en-US" dirty="0" smtClean="0"/>
              <a:t>活用</a:t>
            </a:r>
            <a:endParaRPr kumimoji="1" lang="ja-JP" alt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6291"/>
            <a:ext cx="3917316" cy="293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http://blog.kashiwa.ed.jp/PIC/nakahara-e/93849d177e08_F3DF/CIMG4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3982859" cy="298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ttp://blog.kashiwa.ed.jp/PIC/nakahara-e/109bbe102722_84B1/DSC070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0" y="4365105"/>
            <a:ext cx="4158350" cy="23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605638" y="1276291"/>
            <a:ext cx="40324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3200" dirty="0" smtClean="0"/>
              <a:t>必要</a:t>
            </a:r>
            <a:r>
              <a:rPr lang="ja-JP" altLang="en-US" sz="3200" dirty="0"/>
              <a:t>な時に使う</a:t>
            </a:r>
            <a:endParaRPr lang="en-US" altLang="ja-JP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3200" dirty="0" smtClean="0"/>
              <a:t>実物投影機</a:t>
            </a:r>
            <a:endParaRPr kumimoji="1" lang="en-US" altLang="ja-JP" sz="3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ja-JP" altLang="en-US" sz="3200" dirty="0" smtClean="0"/>
              <a:t>デジタル教科書</a:t>
            </a:r>
            <a:endParaRPr kumimoji="1" lang="en-US" altLang="ja-JP" sz="3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altLang="en-US" sz="3200" dirty="0"/>
              <a:t>インターネット</a:t>
            </a:r>
            <a:endParaRPr kumimoji="1" lang="en-US" altLang="ja-JP" sz="3200" dirty="0" smtClean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07947" y="6098964"/>
            <a:ext cx="2236510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solidFill>
                  <a:srgbClr val="FFFF00"/>
                </a:solidFill>
              </a:rPr>
              <a:t>課題の提示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596866" y="5889877"/>
            <a:ext cx="2236510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説明・発表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6875" y="3564256"/>
            <a:ext cx="3877985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学習のまとめ・説明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2990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 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0809" y="311294"/>
            <a:ext cx="7774861" cy="1029176"/>
          </a:xfrm>
          <a:ln/>
        </p:spPr>
        <p:txBody>
          <a:bodyPr/>
          <a:lstStyle/>
          <a:p>
            <a:pPr lvl="2"/>
            <a:r>
              <a:rPr lang="ja-JP" altLang="en-US" sz="3200" dirty="0"/>
              <a:t>発問，指示や説明とも関係が深い</a:t>
            </a:r>
            <a:endParaRPr lang="en-US" altLang="ja-JP" sz="32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266596" cy="545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051720" y="5445224"/>
            <a:ext cx="3057247" cy="584775"/>
          </a:xfrm>
          <a:prstGeom prst="rect">
            <a:avLst/>
          </a:prstGeom>
          <a:solidFill>
            <a:schemeClr val="accent4">
              <a:alpha val="52000"/>
            </a:schemeClr>
          </a:solidFill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書き込み・説明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35311"/>
      </p:ext>
    </p:extLst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丸ゴシ">
      <a:majorFont>
        <a:latin typeface="Lucida Sans"/>
        <a:ea typeface="HG丸ｺﾞｼｯｸM-PRO"/>
        <a:cs typeface=""/>
      </a:majorFont>
      <a:minorFont>
        <a:latin typeface="Book Antiqua"/>
        <a:ea typeface="HG丸ｺﾞｼｯｸM-PR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エグゼクティブ">
  <a:themeElements>
    <a:clrScheme name="エグゼクティブ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エグゼクティブ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スリップストリーム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130830光中</Template>
  <TotalTime>10119</TotalTime>
  <Words>431</Words>
  <Application>Microsoft Office PowerPoint</Application>
  <PresentationFormat>画面に合わせる (4:3)</PresentationFormat>
  <Paragraphs>110</Paragraphs>
  <Slides>25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3</vt:i4>
      </vt:variant>
      <vt:variant>
        <vt:lpstr>スライド タイトル</vt:lpstr>
      </vt:variant>
      <vt:variant>
        <vt:i4>25</vt:i4>
      </vt:variant>
    </vt:vector>
  </HeadingPairs>
  <TitlesOfParts>
    <vt:vector size="28" baseType="lpstr">
      <vt:lpstr>Edge</vt:lpstr>
      <vt:lpstr>エグゼクティブ</vt:lpstr>
      <vt:lpstr>スリップストリーム</vt:lpstr>
      <vt:lpstr>学習指導でのICT活用   </vt:lpstr>
      <vt:lpstr>教育の情報化に関する手引き【概要】</vt:lpstr>
      <vt:lpstr>学校教育の情報化</vt:lpstr>
      <vt:lpstr>学習指導のＩＣＴ活用</vt:lpstr>
      <vt:lpstr>ICT活用パターン</vt:lpstr>
      <vt:lpstr>ICT活用パターン</vt:lpstr>
      <vt:lpstr>ICT活用パターン</vt:lpstr>
      <vt:lpstr>教員によるICT活用</vt:lpstr>
      <vt:lpstr>発問，指示や説明とも関係が深い</vt:lpstr>
      <vt:lpstr>学習内容をわかりやすく説明する</vt:lpstr>
      <vt:lpstr>デジタルコンテンツの利用</vt:lpstr>
      <vt:lpstr>ICT活用パターン</vt:lpstr>
      <vt:lpstr>児童によるICTの活用</vt:lpstr>
      <vt:lpstr>児童によるICTの活用</vt:lpstr>
      <vt:lpstr>児童によるICTの活用</vt:lpstr>
      <vt:lpstr>児童によるICTの活用</vt:lpstr>
      <vt:lpstr>タブレットPCは  　　　　　　　大きなデジカメ？</vt:lpstr>
      <vt:lpstr>平成2年の理科の授業</vt:lpstr>
      <vt:lpstr>今の環境でどう授業する？</vt:lpstr>
      <vt:lpstr>星座の観察を一人一人にさせたい</vt:lpstr>
      <vt:lpstr>星座の観察を一人一人にさせたい</vt:lpstr>
      <vt:lpstr>実現のためには多様な方法</vt:lpstr>
      <vt:lpstr>ICT機器の基本を見つけよう</vt:lpstr>
      <vt:lpstr>ICTで授業改革</vt:lpstr>
      <vt:lpstr>授業を考えるポイント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教育の情報化の推進のための取り組み</dc:title>
  <dc:creator>derek</dc:creator>
  <cp:lastModifiedBy>西田光昭</cp:lastModifiedBy>
  <cp:revision>114</cp:revision>
  <cp:lastPrinted>2013-10-27T06:07:41Z</cp:lastPrinted>
  <dcterms:created xsi:type="dcterms:W3CDTF">2013-10-04T04:04:59Z</dcterms:created>
  <dcterms:modified xsi:type="dcterms:W3CDTF">2014-07-07T08:00:43Z</dcterms:modified>
</cp:coreProperties>
</file>