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26"/>
  </p:notesMasterIdLst>
  <p:sldIdLst>
    <p:sldId id="257" r:id="rId4"/>
    <p:sldId id="258" r:id="rId5"/>
    <p:sldId id="297" r:id="rId6"/>
    <p:sldId id="275" r:id="rId7"/>
    <p:sldId id="277" r:id="rId8"/>
    <p:sldId id="286" r:id="rId9"/>
    <p:sldId id="263" r:id="rId10"/>
    <p:sldId id="294" r:id="rId11"/>
    <p:sldId id="295" r:id="rId12"/>
    <p:sldId id="287" r:id="rId13"/>
    <p:sldId id="288" r:id="rId14"/>
    <p:sldId id="289" r:id="rId15"/>
    <p:sldId id="290" r:id="rId16"/>
    <p:sldId id="291" r:id="rId17"/>
    <p:sldId id="292" r:id="rId18"/>
    <p:sldId id="296" r:id="rId19"/>
    <p:sldId id="271" r:id="rId20"/>
    <p:sldId id="274" r:id="rId21"/>
    <p:sldId id="301" r:id="rId22"/>
    <p:sldId id="300" r:id="rId23"/>
    <p:sldId id="299" r:id="rId24"/>
    <p:sldId id="29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1" d="100"/>
          <a:sy n="61" d="100"/>
        </p:scale>
        <p:origin x="-77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809;&#26157;\Dropbox\&#26575;&#24773;&#22577;\H27&#20108;&#23567;&#26908;&#23450;&#6529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809;&#26157;\Dropbox\&#26575;&#24773;&#22577;\H27&#20108;&#23567;&#26908;&#23450;&#6529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809;&#26157;\Dropbox\&#26575;&#24773;&#22577;\H27&#20108;&#23567;&#26908;&#23450;&#6529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31949831661217"/>
          <c:y val="2.51956131858364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31596675415573"/>
          <c:y val="0.16145815106445027"/>
          <c:w val="0.58061003732318028"/>
          <c:h val="0.69298617357927972"/>
        </c:manualLayout>
      </c:layout>
      <c:pieChart>
        <c:varyColors val="1"/>
        <c:ser>
          <c:idx val="0"/>
          <c:order val="0"/>
          <c:tx>
            <c:strRef>
              <c:f>グラフ!$R$145</c:f>
              <c:strCache>
                <c:ptCount val="1"/>
                <c:pt idx="0">
                  <c:v>利用の有無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accent6"/>
                </a:solidFill>
              </a:ln>
            </c:spPr>
          </c:dPt>
          <c:dLbls>
            <c:dLbl>
              <c:idx val="0"/>
              <c:layout>
                <c:manualLayout>
                  <c:x val="0.12571161045001547"/>
                  <c:y val="-0.221643336249635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0191433303073698E-2"/>
                  <c:y val="0.312137649460484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001561555411586"/>
                  <c:y val="5.6712962962962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グラフ!$Q$146:$Q$148</c:f>
              <c:strCache>
                <c:ptCount val="3"/>
                <c:pt idx="0">
                  <c:v>使う</c:v>
                </c:pt>
                <c:pt idx="1">
                  <c:v>使わない</c:v>
                </c:pt>
                <c:pt idx="2">
                  <c:v>無答</c:v>
                </c:pt>
              </c:strCache>
            </c:strRef>
          </c:cat>
          <c:val>
            <c:numRef>
              <c:f>グラフ!$R$146:$R$148</c:f>
              <c:numCache>
                <c:formatCode>General</c:formatCode>
                <c:ptCount val="3"/>
                <c:pt idx="0">
                  <c:v>104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グラフ!$Q$155:$Z$155</c:f>
              <c:strCache>
                <c:ptCount val="10"/>
                <c:pt idx="0">
                  <c:v>パソコン</c:v>
                </c:pt>
                <c:pt idx="1">
                  <c:v>タブレット</c:v>
                </c:pt>
                <c:pt idx="2">
                  <c:v>スマホ</c:v>
                </c:pt>
                <c:pt idx="3">
                  <c:v>ケータイ</c:v>
                </c:pt>
                <c:pt idx="4">
                  <c:v>親のスマホ</c:v>
                </c:pt>
                <c:pt idx="5">
                  <c:v>テレビゲーム機</c:v>
                </c:pt>
                <c:pt idx="6">
                  <c:v>携帯ゲーム機</c:v>
                </c:pt>
                <c:pt idx="7">
                  <c:v>ゲーム機</c:v>
                </c:pt>
                <c:pt idx="8">
                  <c:v>音楽プレーヤ</c:v>
                </c:pt>
                <c:pt idx="9">
                  <c:v>テレビ</c:v>
                </c:pt>
              </c:strCache>
            </c:strRef>
          </c:cat>
          <c:val>
            <c:numRef>
              <c:f>グラフ!$Q$156:$Z$156</c:f>
              <c:numCache>
                <c:formatCode>General</c:formatCode>
                <c:ptCount val="10"/>
                <c:pt idx="0">
                  <c:v>53</c:v>
                </c:pt>
                <c:pt idx="1">
                  <c:v>17</c:v>
                </c:pt>
                <c:pt idx="2">
                  <c:v>30</c:v>
                </c:pt>
                <c:pt idx="3">
                  <c:v>1</c:v>
                </c:pt>
                <c:pt idx="4">
                  <c:v>9</c:v>
                </c:pt>
                <c:pt idx="5">
                  <c:v>11</c:v>
                </c:pt>
                <c:pt idx="6">
                  <c:v>49</c:v>
                </c:pt>
                <c:pt idx="7">
                  <c:v>8</c:v>
                </c:pt>
                <c:pt idx="8">
                  <c:v>2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996480"/>
        <c:axId val="256998016"/>
        <c:axId val="0"/>
      </c:bar3DChart>
      <c:catAx>
        <c:axId val="25699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6998016"/>
        <c:crosses val="autoZero"/>
        <c:auto val="1"/>
        <c:lblAlgn val="ctr"/>
        <c:lblOffset val="100"/>
        <c:noMultiLvlLbl val="0"/>
      </c:catAx>
      <c:valAx>
        <c:axId val="25699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99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14509367538674"/>
          <c:y val="0.18685445885201468"/>
          <c:w val="0.48879893386433215"/>
          <c:h val="0.74857511422893053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グラフ!$D$140:$M$140</c:f>
              <c:strCache>
                <c:ptCount val="10"/>
                <c:pt idx="0">
                  <c:v>会って話して解決する</c:v>
                </c:pt>
                <c:pt idx="1">
                  <c:v>投稿しても良い動画</c:v>
                </c:pt>
                <c:pt idx="2">
                  <c:v>Webに公開して良い情報</c:v>
                </c:pt>
                <c:pt idx="3">
                  <c:v>著作権と利用場面</c:v>
                </c:pt>
                <c:pt idx="4">
                  <c:v>ネットショッピング</c:v>
                </c:pt>
                <c:pt idx="5">
                  <c:v>不正請求への対応</c:v>
                </c:pt>
                <c:pt idx="6">
                  <c:v>情報の選び方</c:v>
                </c:pt>
                <c:pt idx="7">
                  <c:v>個人情報が伝わるもの</c:v>
                </c:pt>
                <c:pt idx="8">
                  <c:v>コンピュータウィルスにかかると</c:v>
                </c:pt>
                <c:pt idx="9">
                  <c:v>インターネットでできないこと</c:v>
                </c:pt>
              </c:strCache>
            </c:strRef>
          </c:cat>
          <c:val>
            <c:numRef>
              <c:f>グラフ!$D$141:$M$141</c:f>
              <c:numCache>
                <c:formatCode>General</c:formatCode>
                <c:ptCount val="10"/>
                <c:pt idx="0">
                  <c:v>122</c:v>
                </c:pt>
                <c:pt idx="1">
                  <c:v>81</c:v>
                </c:pt>
                <c:pt idx="2">
                  <c:v>82</c:v>
                </c:pt>
                <c:pt idx="3">
                  <c:v>51</c:v>
                </c:pt>
                <c:pt idx="4">
                  <c:v>108</c:v>
                </c:pt>
                <c:pt idx="5">
                  <c:v>107</c:v>
                </c:pt>
                <c:pt idx="6">
                  <c:v>109</c:v>
                </c:pt>
                <c:pt idx="7">
                  <c:v>91</c:v>
                </c:pt>
                <c:pt idx="8">
                  <c:v>113</c:v>
                </c:pt>
                <c:pt idx="9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204608"/>
        <c:axId val="302876160"/>
      </c:radarChart>
      <c:catAx>
        <c:axId val="2992046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02876160"/>
        <c:crosses val="autoZero"/>
        <c:auto val="1"/>
        <c:lblAlgn val="ctr"/>
        <c:lblOffset val="100"/>
        <c:noMultiLvlLbl val="0"/>
      </c:catAx>
      <c:valAx>
        <c:axId val="302876160"/>
        <c:scaling>
          <c:orientation val="minMax"/>
          <c:max val="122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99204608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B851-89CF-4AE8-8D1F-9EBCFA002272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7B1CD-397E-4B96-86AF-152571191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76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KIU</a:t>
            </a:r>
            <a:r>
              <a:rPr kumimoji="1" lang="ja-JP" altLang="en-US" dirty="0" smtClean="0"/>
              <a:t>（麗澤大学）内のサーバ群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学校インターネットの事業で，国から貸与されたもの。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941A-C263-4C30-B6D6-BAFAB8E59AE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麗澤大学（情報システムセンター）内に，サーバ群をおいて，</a:t>
            </a:r>
            <a:r>
              <a:rPr kumimoji="1" lang="en-US" altLang="ja-JP" dirty="0" smtClean="0"/>
              <a:t>KIU</a:t>
            </a:r>
            <a:r>
              <a:rPr kumimoji="1" lang="ja-JP" altLang="en-US" dirty="0" smtClean="0"/>
              <a:t>の支援で，独自運用をした。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運用は，麗澤大学の職員があたり，柏市は意思決定をする形であった。回線センターは，公表されていないが市内にあった。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この回線選択については，</a:t>
            </a:r>
            <a:r>
              <a:rPr kumimoji="1" lang="en-US" altLang="ja-JP" dirty="0" smtClean="0"/>
              <a:t>NTT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KDDI</a:t>
            </a:r>
            <a:r>
              <a:rPr kumimoji="1" lang="ja-JP" altLang="en-US" dirty="0" smtClean="0"/>
              <a:t>の提案があったが，</a:t>
            </a:r>
            <a:r>
              <a:rPr kumimoji="1" lang="en-US" altLang="ja-JP" dirty="0" smtClean="0"/>
              <a:t>KDDI</a:t>
            </a:r>
            <a:r>
              <a:rPr kumimoji="1" lang="ja-JP" altLang="en-US" dirty="0" smtClean="0"/>
              <a:t>の方が学校からの利用は高速であったため，</a:t>
            </a:r>
            <a:r>
              <a:rPr kumimoji="1" lang="en-US" altLang="ja-JP" dirty="0" smtClean="0"/>
              <a:t>KDDI</a:t>
            </a:r>
            <a:r>
              <a:rPr kumimoji="1" lang="ja-JP" altLang="en-US" dirty="0" smtClean="0"/>
              <a:t>になった。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941A-C263-4C30-B6D6-BAFAB8E59AE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46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クラウドサービスや，</a:t>
            </a:r>
            <a:r>
              <a:rPr kumimoji="1" lang="en-US" altLang="ja-JP" dirty="0" smtClean="0"/>
              <a:t>VPN</a:t>
            </a:r>
            <a:r>
              <a:rPr kumimoji="1" lang="ja-JP" altLang="en-US" dirty="0" smtClean="0"/>
              <a:t>を利用することで，費用を抑え，望ましい環境にできないか？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業者に可能か，価格はどうなるか　を相談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クラウドの安全性については，</a:t>
            </a:r>
            <a:r>
              <a:rPr kumimoji="1" lang="en-US" altLang="ja-JP" dirty="0" smtClean="0"/>
              <a:t>APLIC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http://www.applic.or.jp/</a:t>
            </a:r>
            <a:r>
              <a:rPr kumimoji="1" lang="ja-JP" altLang="en-US" dirty="0" smtClean="0"/>
              <a:t>）などの活動で，確認されてきている。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沼南庁舎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データセンター間の専用線をなくすことだけでも，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万円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月のコストダウンが見込める。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サーバを持たずに，サービスだけを買うことで，廉価になる可能性がある。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メールは，</a:t>
            </a:r>
            <a:r>
              <a:rPr kumimoji="1" lang="en-US" altLang="ja-JP" dirty="0" smtClean="0"/>
              <a:t>OFFICE365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Gmail </a:t>
            </a:r>
            <a:r>
              <a:rPr kumimoji="1" lang="ja-JP" altLang="en-US" dirty="0" smtClean="0"/>
              <a:t>などの，利用で価格を押させられる可能性がある。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サービスだけを利用することで，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アドバイザーのネットワーク運用，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運用の負担を減らすことができないか？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941A-C263-4C30-B6D6-BAFAB8E59AE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28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11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881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1169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88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2153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554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889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1935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54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457168" y="1600190"/>
            <a:ext cx="4038322" cy="2195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4647880" y="1600190"/>
            <a:ext cx="4038322" cy="2195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455997" y="3984193"/>
            <a:ext cx="4038322" cy="2195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4646709" y="3984193"/>
            <a:ext cx="4038322" cy="2195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168" y="6356308"/>
            <a:ext cx="2133453" cy="365122"/>
          </a:xfrm>
          <a:prstGeom prst="rect">
            <a:avLst/>
          </a:prstGeom>
        </p:spPr>
        <p:txBody>
          <a:bodyPr lIns="91394" tIns="45697" rIns="91394" bIns="45697"/>
          <a:lstStyle/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3985" y="6356308"/>
            <a:ext cx="2895401" cy="365122"/>
          </a:xfrm>
          <a:prstGeom prst="rect">
            <a:avLst/>
          </a:prstGeom>
        </p:spPr>
        <p:txBody>
          <a:bodyPr lIns="91394" tIns="45697" rIns="91394" bIns="45697"/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2744" y="6243606"/>
            <a:ext cx="2133465" cy="457189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91400" tIns="45700" rIns="91400" bIns="45700" anchor="b">
            <a:noAutofit/>
          </a:bodyPr>
          <a:lstStyle/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34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8931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A5A4B86-9A0D-4356-A458-210EB57472AC}" type="slidenum">
              <a:rPr lang="ja-JP" altLang="en-US" smtClean="0"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21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21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4718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A5A4B86-9A0D-4356-A458-210EB57472AC}" type="slidenum">
              <a:rPr lang="ja-JP" altLang="en-US" smtClean="0"/>
              <a:t>‹#›</a:t>
            </a:fld>
            <a:endParaRPr lang="ja-JP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21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21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中原小校内研修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EA60-FEF6-4CE1-BE86-66FA9E710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720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543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049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621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617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66897D-36F0-4DBD-989F-D9AC7B566174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20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j-lt"/>
                <a:ea typeface="+mn-ea"/>
              </a:defRPr>
            </a:lvl1pPr>
          </a:lstStyle>
          <a:p>
            <a:fld id="{841B9B5E-66A4-4E23-9781-FEA987BF6D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24</a:t>
            </a:r>
            <a:r>
              <a:rPr lang="ja-JP" altLang="en-US" smtClean="0"/>
              <a:t>年</a:t>
            </a:r>
            <a:r>
              <a:rPr lang="en-US" altLang="ja-JP" smtClean="0"/>
              <a:t>8</a:t>
            </a:r>
            <a:r>
              <a:rPr lang="ja-JP" altLang="en-US" smtClean="0"/>
              <a:t>月</a:t>
            </a:r>
            <a:r>
              <a:rPr lang="en-US" altLang="ja-JP" smtClean="0"/>
              <a:t>21</a:t>
            </a:r>
            <a:r>
              <a:rPr lang="ja-JP" altLang="en-US" smtClean="0"/>
              <a:t>日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ja-JP" altLang="en-US" smtClean="0"/>
              <a:t>中原小校内研修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F370EA60-FEF6-4CE1-BE86-66FA9E71023F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oralnet.kashiwa.ed.j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496944" cy="864096"/>
          </a:xfrm>
        </p:spPr>
        <p:txBody>
          <a:bodyPr>
            <a:noAutofit/>
          </a:bodyPr>
          <a:lstStyle/>
          <a:p>
            <a:r>
              <a:rPr lang="ja-JP" altLang="en-US" sz="4000" b="1" dirty="0"/>
              <a:t>インターネットと教育</a:t>
            </a:r>
            <a:r>
              <a:rPr lang="ja-JP" altLang="en-US" sz="4000" b="1" dirty="0" smtClean="0"/>
              <a:t>フォーラム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4000" b="1" dirty="0"/>
              <a:t>　</a:t>
            </a:r>
            <a:r>
              <a:rPr lang="ja-JP" altLang="en-US" sz="4000" b="1" dirty="0" smtClean="0"/>
              <a:t>　　　　　　　　　　　ふたたび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lang="en-US" altLang="ja-JP" sz="4400" b="1" dirty="0" smtClean="0"/>
              <a:t/>
            </a:r>
            <a:br>
              <a:rPr lang="en-US" altLang="ja-JP" sz="4400" b="1" dirty="0" smtClean="0"/>
            </a:b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3968" y="4869160"/>
            <a:ext cx="4241656" cy="1368425"/>
          </a:xfrm>
          <a:prstGeom prst="rect">
            <a:avLst/>
          </a:prstGeom>
        </p:spPr>
        <p:txBody>
          <a:bodyPr lIns="89968" tIns="46794" rIns="89968" bIns="46794">
            <a:normAutofit fontScale="92500" lnSpcReduction="10000"/>
          </a:bodyPr>
          <a:lstStyle/>
          <a:p>
            <a:pPr marL="449263" marR="0" lvl="0" indent="-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柏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市立柏第二小学校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449263" marR="0" lvl="0" indent="-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西田光昭</a:t>
            </a:r>
          </a:p>
          <a:p>
            <a:pPr marL="449263" marR="0" lvl="0" indent="-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E-mail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：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nishida@derek.jp</a:t>
            </a:r>
          </a:p>
          <a:p>
            <a:pPr marL="449263" marR="0" lvl="0" indent="-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http://derek.jp/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0710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NewEducationExpo</a:t>
            </a:r>
            <a:r>
              <a:rPr lang="en-US" altLang="ja-JP" dirty="0" smtClean="0"/>
              <a:t> 2015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T48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263691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/>
              <a:t>～</a:t>
            </a:r>
            <a:r>
              <a:rPr lang="ja-JP" altLang="en-US" sz="3200" b="1" dirty="0" smtClean="0"/>
              <a:t>学校インターネットから</a:t>
            </a:r>
            <a:r>
              <a:rPr lang="ja-JP" altLang="en-US" sz="3200" b="1" dirty="0"/>
              <a:t>～ </a:t>
            </a:r>
            <a:endParaRPr kumimoji="1" lang="ja-JP" altLang="en-US" sz="3200" dirty="0"/>
          </a:p>
        </p:txBody>
      </p:sp>
      <p:pic>
        <p:nvPicPr>
          <p:cNvPr id="7" name="Picture 2" descr="http://www0.kashiwa.ed.jp/eduweb/we_love_kashiwa/img/pinbaj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5950"/>
            <a:ext cx="1921554" cy="12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957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496944" cy="1512887"/>
          </a:xfrm>
        </p:spPr>
        <p:txBody>
          <a:bodyPr/>
          <a:lstStyle/>
          <a:p>
            <a:r>
              <a:rPr lang="ja-JP" altLang="en-US" sz="4400" dirty="0"/>
              <a:t>学校</a:t>
            </a:r>
            <a:r>
              <a:rPr lang="ja-JP" altLang="en-US" sz="4400" dirty="0" smtClean="0"/>
              <a:t>インターネット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情報</a:t>
            </a:r>
            <a:r>
              <a:rPr lang="ja-JP" altLang="en-US" sz="4400" dirty="0"/>
              <a:t>モラル・ネットワーク部会</a:t>
            </a:r>
            <a:r>
              <a:rPr lang="ja-JP" altLang="en-US" sz="4800" dirty="0"/>
              <a:t/>
            </a:r>
            <a:br>
              <a:rPr lang="ja-JP" altLang="en-US" sz="4800" dirty="0"/>
            </a:br>
            <a:r>
              <a:rPr lang="ja-JP" altLang="en-US" sz="4800" dirty="0"/>
              <a:t>　　　</a:t>
            </a:r>
            <a:endParaRPr lang="ja-JP" altLang="en-US" sz="3600" dirty="0"/>
          </a:p>
        </p:txBody>
      </p:sp>
      <p:pic>
        <p:nvPicPr>
          <p:cNvPr id="62467" name="Picture 3">
            <a:hlinkClick r:id="rId2"/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2" b="22986"/>
          <a:stretch>
            <a:fillRect/>
          </a:stretch>
        </p:blipFill>
        <p:spPr>
          <a:xfrm>
            <a:off x="2484438" y="2060575"/>
            <a:ext cx="5689600" cy="4394200"/>
          </a:xfrm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87788" y="6165850"/>
            <a:ext cx="525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/>
              <a:t>http://moralnet.kashiwa.ed.jp/</a:t>
            </a:r>
          </a:p>
        </p:txBody>
      </p:sp>
    </p:spTree>
    <p:extLst>
      <p:ext uri="{BB962C8B-B14F-4D97-AF65-F5344CB8AC3E}">
        <p14:creationId xmlns:p14="http://schemas.microsoft.com/office/powerpoint/2010/main" val="2240597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外部の先進校との交流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496944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 b="1" dirty="0"/>
              <a:t>山梨大学付属小学校との交流</a:t>
            </a:r>
          </a:p>
          <a:p>
            <a:pPr>
              <a:lnSpc>
                <a:spcPct val="90000"/>
              </a:lnSpc>
            </a:pPr>
            <a:r>
              <a:rPr lang="ja-JP" altLang="en-US" sz="3200" b="1" dirty="0"/>
              <a:t>学校における電子メールの利用と運用</a:t>
            </a:r>
          </a:p>
          <a:p>
            <a:pPr algn="just">
              <a:lnSpc>
                <a:spcPct val="90000"/>
              </a:lnSpc>
            </a:pPr>
            <a:r>
              <a:rPr lang="ja-JP" altLang="en-US" sz="3200" b="1" dirty="0">
                <a:latin typeface="ＭＳ Ｐゴシック" pitchFamily="50" charset="-128"/>
              </a:rPr>
              <a:t>各学校における教育活動に合わせたメールアカウントの発行体系</a:t>
            </a:r>
          </a:p>
          <a:p>
            <a:pPr algn="just">
              <a:lnSpc>
                <a:spcPct val="90000"/>
              </a:lnSpc>
            </a:pPr>
            <a:r>
              <a:rPr lang="ja-JP" altLang="en-US" sz="3200" b="1" dirty="0">
                <a:latin typeface="ＭＳ Ｐゴシック" pitchFamily="50" charset="-128"/>
              </a:rPr>
              <a:t>児童，生徒</a:t>
            </a:r>
            <a:r>
              <a:rPr lang="en-US" altLang="ja-JP" sz="3200" b="1" dirty="0">
                <a:latin typeface="ＭＳ Ｐゴシック" pitchFamily="50" charset="-128"/>
              </a:rPr>
              <a:t>1</a:t>
            </a:r>
            <a:r>
              <a:rPr lang="ja-JP" altLang="en-US" sz="3200" b="1" dirty="0">
                <a:latin typeface="ＭＳ Ｐゴシック" pitchFamily="50" charset="-128"/>
              </a:rPr>
              <a:t>人ずつのアカウントの発行も可能に</a:t>
            </a:r>
          </a:p>
          <a:p>
            <a:pPr lvl="2" algn="just">
              <a:lnSpc>
                <a:spcPct val="90000"/>
              </a:lnSpc>
            </a:pPr>
            <a:r>
              <a:rPr lang="en-US" altLang="ja-JP" sz="3200" dirty="0" err="1">
                <a:latin typeface="Century" pitchFamily="18" charset="0"/>
                <a:ea typeface="ＭＳ 明朝" pitchFamily="17" charset="-128"/>
              </a:rPr>
              <a:t>StudyNote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によるゲートウェイ機能の利用</a:t>
            </a:r>
          </a:p>
          <a:p>
            <a:pPr lvl="2" algn="just">
              <a:lnSpc>
                <a:spcPct val="90000"/>
              </a:lnSpc>
            </a:pP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AL-mail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の利用</a:t>
            </a:r>
          </a:p>
          <a:p>
            <a:pPr lvl="2" algn="just">
              <a:lnSpc>
                <a:spcPct val="90000"/>
              </a:lnSpc>
            </a:pP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校内におく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PC-UNIX 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におけるメールサーバ</a:t>
            </a:r>
          </a:p>
          <a:p>
            <a:pPr lvl="2" algn="just">
              <a:lnSpc>
                <a:spcPct val="90000"/>
              </a:lnSpc>
            </a:pP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先進的教育用ネットワークモデル地域事業におけるＭＤＳシステム</a:t>
            </a:r>
          </a:p>
        </p:txBody>
      </p:sp>
    </p:spTree>
    <p:extLst>
      <p:ext uri="{BB962C8B-B14F-4D97-AF65-F5344CB8AC3E}">
        <p14:creationId xmlns:p14="http://schemas.microsoft.com/office/powerpoint/2010/main" val="39956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ししざ流星群の観察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1116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657600" y="3581400"/>
          <a:ext cx="48291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ﾋﾞｯﾄﾏｯﾌﾟ ｲﾒｰｼﾞ" r:id="rId4" imgW="4828571" imgH="1324160" progId="Paint.Picture">
                  <p:embed/>
                </p:oleObj>
              </mc:Choice>
              <mc:Fallback>
                <p:oleObj name="ﾋﾞｯﾄﾏｯﾌﾟ ｲﾒｰｼﾞ" r:id="rId4" imgW="4828571" imgH="13241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48291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914400" y="2286000"/>
          <a:ext cx="4762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ﾋﾞｯﾄﾏｯﾌﾟ ｲﾒｰｼﾞ" r:id="rId6" imgW="4761905" imgH="1286055" progId="Paint.Picture">
                  <p:embed/>
                </p:oleObj>
              </mc:Choice>
              <mc:Fallback>
                <p:oleObj name="ﾋﾞｯﾄﾏｯﾌﾟ ｲﾒｰｼﾞ" r:id="rId6" imgW="4761905" imgH="1286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47625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7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Web</a:t>
            </a:r>
            <a:r>
              <a:rPr lang="ja-JP" altLang="en-US"/>
              <a:t>ページを活用した共同学習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003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20574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862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672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AutoShape 7"/>
          <p:cNvSpPr>
            <a:spLocks noChangeArrowheads="1"/>
          </p:cNvSpPr>
          <p:nvPr/>
        </p:nvSpPr>
        <p:spPr bwMode="auto">
          <a:xfrm rot="-2889456">
            <a:off x="2514600" y="3962400"/>
            <a:ext cx="3352800" cy="457200"/>
          </a:xfrm>
          <a:prstGeom prst="leftRightArrow">
            <a:avLst>
              <a:gd name="adj1" fmla="val 50000"/>
              <a:gd name="adj2" fmla="val 146667"/>
            </a:avLst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72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テレビ会議を活用した語学学習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5562600" cy="2133600"/>
          </a:xfrm>
        </p:spPr>
        <p:txBody>
          <a:bodyPr/>
          <a:lstStyle/>
          <a:p>
            <a:r>
              <a:rPr lang="ja-JP" altLang="en-US"/>
              <a:t>姉妹都市ーグアム　グアム大学</a:t>
            </a:r>
          </a:p>
          <a:p>
            <a:r>
              <a:rPr lang="en-US" altLang="ja-JP"/>
              <a:t>Net Meeting</a:t>
            </a:r>
          </a:p>
          <a:p>
            <a:r>
              <a:rPr lang="ja-JP" altLang="en-US"/>
              <a:t>電子メールを併用</a:t>
            </a:r>
          </a:p>
          <a:p>
            <a:r>
              <a:rPr lang="ja-JP" altLang="en-US"/>
              <a:t>教室からも電子メールで</a:t>
            </a:r>
          </a:p>
        </p:txBody>
      </p:sp>
      <p:pic>
        <p:nvPicPr>
          <p:cNvPr id="95237" name="Picture 5" descr="http://www.tsuchi-j.kashiwa.ed.jp/image_kenkyu/picf002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4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海外日本人学校との共同学習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" y="1196752"/>
            <a:ext cx="4042792" cy="2376264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身近な生活から</a:t>
            </a:r>
          </a:p>
          <a:p>
            <a:pPr marL="0" indent="0">
              <a:buNone/>
            </a:pPr>
            <a:r>
              <a:rPr lang="ja-JP" altLang="en-US" sz="2400" dirty="0"/>
              <a:t>交流活動の</a:t>
            </a:r>
            <a:r>
              <a:rPr lang="ja-JP" altLang="en-US" sz="2000" dirty="0"/>
              <a:t>日常化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ＲｅａｌＬｉｖｅ による発表会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719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7984" y="1196752"/>
            <a:ext cx="4464496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kern="0" dirty="0" smtClean="0"/>
              <a:t>５年生「理科」の学習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kern="0" dirty="0" smtClean="0"/>
              <a:t>世界中どこでも「月」は同じ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kern="0" dirty="0" smtClean="0"/>
              <a:t>一緒に観測してみよう！</a:t>
            </a:r>
            <a:endParaRPr lang="ja-JP" altLang="en-US" sz="2400" i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ja-JP" altLang="en-US" sz="2400" kern="0" dirty="0" smtClean="0"/>
              <a:t>子どもたちはそれぞれに考え</a:t>
            </a:r>
          </a:p>
          <a:p>
            <a:pPr>
              <a:buFontTx/>
              <a:buNone/>
            </a:pPr>
            <a:r>
              <a:rPr lang="ja-JP" altLang="en-US" sz="2400" kern="0" dirty="0" smtClean="0"/>
              <a:t>ＴＶ会議を通じて話し合う</a:t>
            </a:r>
          </a:p>
        </p:txBody>
      </p:sp>
    </p:spTree>
    <p:extLst>
      <p:ext uri="{BB962C8B-B14F-4D97-AF65-F5344CB8AC3E}">
        <p14:creationId xmlns:p14="http://schemas.microsoft.com/office/powerpoint/2010/main" val="4282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229600" cy="1139825"/>
          </a:xfrm>
        </p:spPr>
        <p:txBody>
          <a:bodyPr/>
          <a:lstStyle/>
          <a:p>
            <a:r>
              <a:rPr lang="ja-JP" altLang="en-US"/>
              <a:t>校内</a:t>
            </a:r>
            <a:r>
              <a:rPr lang="en-US" altLang="ja-JP"/>
              <a:t>LAN</a:t>
            </a:r>
            <a:r>
              <a:rPr lang="ja-JP" altLang="en-US"/>
              <a:t>と地域イントラ</a:t>
            </a: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5003800" y="1844675"/>
            <a:ext cx="2835275" cy="863600"/>
          </a:xfrm>
          <a:custGeom>
            <a:avLst/>
            <a:gdLst>
              <a:gd name="T0" fmla="*/ 296 w 5443"/>
              <a:gd name="T1" fmla="*/ 394 h 1136"/>
              <a:gd name="T2" fmla="*/ 110 w 5443"/>
              <a:gd name="T3" fmla="*/ 439 h 1136"/>
              <a:gd name="T4" fmla="*/ 9 w 5443"/>
              <a:gd name="T5" fmla="*/ 504 h 1136"/>
              <a:gd name="T6" fmla="*/ 10 w 5443"/>
              <a:gd name="T7" fmla="*/ 564 h 1136"/>
              <a:gd name="T8" fmla="*/ 72 w 5443"/>
              <a:gd name="T9" fmla="*/ 611 h 1136"/>
              <a:gd name="T10" fmla="*/ 211 w 5443"/>
              <a:gd name="T11" fmla="*/ 656 h 1136"/>
              <a:gd name="T12" fmla="*/ 179 w 5443"/>
              <a:gd name="T13" fmla="*/ 702 h 1136"/>
              <a:gd name="T14" fmla="*/ 119 w 5443"/>
              <a:gd name="T15" fmla="*/ 773 h 1136"/>
              <a:gd name="T16" fmla="*/ 186 w 5443"/>
              <a:gd name="T17" fmla="*/ 848 h 1136"/>
              <a:gd name="T18" fmla="*/ 361 w 5443"/>
              <a:gd name="T19" fmla="*/ 901 h 1136"/>
              <a:gd name="T20" fmla="*/ 612 w 5443"/>
              <a:gd name="T21" fmla="*/ 928 h 1136"/>
              <a:gd name="T22" fmla="*/ 802 w 5443"/>
              <a:gd name="T23" fmla="*/ 959 h 1136"/>
              <a:gd name="T24" fmla="*/ 1033 w 5443"/>
              <a:gd name="T25" fmla="*/ 1021 h 1136"/>
              <a:gd name="T26" fmla="*/ 1444 w 5443"/>
              <a:gd name="T27" fmla="*/ 1066 h 1136"/>
              <a:gd name="T28" fmla="*/ 2017 w 5443"/>
              <a:gd name="T29" fmla="*/ 1038 h 1136"/>
              <a:gd name="T30" fmla="*/ 2172 w 5443"/>
              <a:gd name="T31" fmla="*/ 1063 h 1136"/>
              <a:gd name="T32" fmla="*/ 2474 w 5443"/>
              <a:gd name="T33" fmla="*/ 1120 h 1136"/>
              <a:gd name="T34" fmla="*/ 2985 w 5443"/>
              <a:gd name="T35" fmla="*/ 1130 h 1136"/>
              <a:gd name="T36" fmla="*/ 3287 w 5443"/>
              <a:gd name="T37" fmla="*/ 1088 h 1136"/>
              <a:gd name="T38" fmla="*/ 3511 w 5443"/>
              <a:gd name="T39" fmla="*/ 1018 h 1136"/>
              <a:gd name="T40" fmla="*/ 3687 w 5443"/>
              <a:gd name="T41" fmla="*/ 979 h 1136"/>
              <a:gd name="T42" fmla="*/ 4129 w 5443"/>
              <a:gd name="T43" fmla="*/ 993 h 1136"/>
              <a:gd name="T44" fmla="*/ 4444 w 5443"/>
              <a:gd name="T45" fmla="*/ 949 h 1136"/>
              <a:gd name="T46" fmla="*/ 4652 w 5443"/>
              <a:gd name="T47" fmla="*/ 871 h 1136"/>
              <a:gd name="T48" fmla="*/ 4711 w 5443"/>
              <a:gd name="T49" fmla="*/ 791 h 1136"/>
              <a:gd name="T50" fmla="*/ 5002 w 5443"/>
              <a:gd name="T51" fmla="*/ 763 h 1136"/>
              <a:gd name="T52" fmla="*/ 5281 w 5443"/>
              <a:gd name="T53" fmla="*/ 692 h 1136"/>
              <a:gd name="T54" fmla="*/ 5429 w 5443"/>
              <a:gd name="T55" fmla="*/ 594 h 1136"/>
              <a:gd name="T56" fmla="*/ 5433 w 5443"/>
              <a:gd name="T57" fmla="*/ 511 h 1136"/>
              <a:gd name="T58" fmla="*/ 5306 w 5443"/>
              <a:gd name="T59" fmla="*/ 421 h 1136"/>
              <a:gd name="T60" fmla="*/ 5315 w 5443"/>
              <a:gd name="T61" fmla="*/ 347 h 1136"/>
              <a:gd name="T62" fmla="*/ 5283 w 5443"/>
              <a:gd name="T63" fmla="*/ 265 h 1136"/>
              <a:gd name="T64" fmla="*/ 5147 w 5443"/>
              <a:gd name="T65" fmla="*/ 200 h 1136"/>
              <a:gd name="T66" fmla="*/ 4928 w 5443"/>
              <a:gd name="T67" fmla="*/ 154 h 1136"/>
              <a:gd name="T68" fmla="*/ 4796 w 5443"/>
              <a:gd name="T69" fmla="*/ 113 h 1136"/>
              <a:gd name="T70" fmla="*/ 4655 w 5443"/>
              <a:gd name="T71" fmla="*/ 50 h 1136"/>
              <a:gd name="T72" fmla="*/ 4435 w 5443"/>
              <a:gd name="T73" fmla="*/ 10 h 1136"/>
              <a:gd name="T74" fmla="*/ 4091 w 5443"/>
              <a:gd name="T75" fmla="*/ 3 h 1136"/>
              <a:gd name="T76" fmla="*/ 3802 w 5443"/>
              <a:gd name="T77" fmla="*/ 48 h 1136"/>
              <a:gd name="T78" fmla="*/ 3618 w 5443"/>
              <a:gd name="T79" fmla="*/ 25 h 1136"/>
              <a:gd name="T80" fmla="*/ 3320 w 5443"/>
              <a:gd name="T81" fmla="*/ 0 h 1136"/>
              <a:gd name="T82" fmla="*/ 2969 w 5443"/>
              <a:gd name="T83" fmla="*/ 37 h 1136"/>
              <a:gd name="T84" fmla="*/ 2846 w 5443"/>
              <a:gd name="T85" fmla="*/ 77 h 1136"/>
              <a:gd name="T86" fmla="*/ 2673 w 5443"/>
              <a:gd name="T87" fmla="*/ 55 h 1136"/>
              <a:gd name="T88" fmla="*/ 2358 w 5443"/>
              <a:gd name="T89" fmla="*/ 33 h 1136"/>
              <a:gd name="T90" fmla="*/ 1973 w 5443"/>
              <a:gd name="T91" fmla="*/ 68 h 1136"/>
              <a:gd name="T92" fmla="*/ 1814 w 5443"/>
              <a:gd name="T93" fmla="*/ 113 h 1136"/>
              <a:gd name="T94" fmla="*/ 1556 w 5443"/>
              <a:gd name="T95" fmla="*/ 112 h 1136"/>
              <a:gd name="T96" fmla="*/ 1079 w 5443"/>
              <a:gd name="T97" fmla="*/ 115 h 1136"/>
              <a:gd name="T98" fmla="*/ 732 w 5443"/>
              <a:gd name="T99" fmla="*/ 175 h 1136"/>
              <a:gd name="T100" fmla="*/ 535 w 5443"/>
              <a:gd name="T101" fmla="*/ 262 h 1136"/>
              <a:gd name="T102" fmla="*/ 486 w 5443"/>
              <a:gd name="T103" fmla="*/ 320 h 1136"/>
              <a:gd name="T104" fmla="*/ 489 w 5443"/>
              <a:gd name="T105" fmla="*/ 379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3" h="1136">
                <a:moveTo>
                  <a:pt x="491" y="377"/>
                </a:moveTo>
                <a:lnTo>
                  <a:pt x="439" y="379"/>
                </a:lnTo>
                <a:lnTo>
                  <a:pt x="390" y="384"/>
                </a:lnTo>
                <a:lnTo>
                  <a:pt x="341" y="387"/>
                </a:lnTo>
                <a:lnTo>
                  <a:pt x="296" y="394"/>
                </a:lnTo>
                <a:lnTo>
                  <a:pt x="253" y="400"/>
                </a:lnTo>
                <a:lnTo>
                  <a:pt x="213" y="409"/>
                </a:lnTo>
                <a:lnTo>
                  <a:pt x="175" y="419"/>
                </a:lnTo>
                <a:lnTo>
                  <a:pt x="141" y="429"/>
                </a:lnTo>
                <a:lnTo>
                  <a:pt x="110" y="439"/>
                </a:lnTo>
                <a:lnTo>
                  <a:pt x="81" y="452"/>
                </a:lnTo>
                <a:lnTo>
                  <a:pt x="57" y="464"/>
                </a:lnTo>
                <a:lnTo>
                  <a:pt x="38" y="477"/>
                </a:lnTo>
                <a:lnTo>
                  <a:pt x="21" y="491"/>
                </a:lnTo>
                <a:lnTo>
                  <a:pt x="9" y="504"/>
                </a:lnTo>
                <a:lnTo>
                  <a:pt x="1" y="519"/>
                </a:lnTo>
                <a:lnTo>
                  <a:pt x="0" y="534"/>
                </a:lnTo>
                <a:lnTo>
                  <a:pt x="1" y="544"/>
                </a:lnTo>
                <a:lnTo>
                  <a:pt x="5" y="554"/>
                </a:lnTo>
                <a:lnTo>
                  <a:pt x="10" y="564"/>
                </a:lnTo>
                <a:lnTo>
                  <a:pt x="18" y="574"/>
                </a:lnTo>
                <a:lnTo>
                  <a:pt x="29" y="584"/>
                </a:lnTo>
                <a:lnTo>
                  <a:pt x="41" y="594"/>
                </a:lnTo>
                <a:lnTo>
                  <a:pt x="56" y="602"/>
                </a:lnTo>
                <a:lnTo>
                  <a:pt x="72" y="611"/>
                </a:lnTo>
                <a:lnTo>
                  <a:pt x="90" y="621"/>
                </a:lnTo>
                <a:lnTo>
                  <a:pt x="112" y="627"/>
                </a:lnTo>
                <a:lnTo>
                  <a:pt x="133" y="636"/>
                </a:lnTo>
                <a:lnTo>
                  <a:pt x="157" y="642"/>
                </a:lnTo>
                <a:lnTo>
                  <a:pt x="211" y="656"/>
                </a:lnTo>
                <a:lnTo>
                  <a:pt x="271" y="667"/>
                </a:lnTo>
                <a:lnTo>
                  <a:pt x="267" y="666"/>
                </a:lnTo>
                <a:lnTo>
                  <a:pt x="235" y="677"/>
                </a:lnTo>
                <a:lnTo>
                  <a:pt x="204" y="689"/>
                </a:lnTo>
                <a:lnTo>
                  <a:pt x="179" y="702"/>
                </a:lnTo>
                <a:lnTo>
                  <a:pt x="159" y="716"/>
                </a:lnTo>
                <a:lnTo>
                  <a:pt x="141" y="729"/>
                </a:lnTo>
                <a:lnTo>
                  <a:pt x="130" y="743"/>
                </a:lnTo>
                <a:lnTo>
                  <a:pt x="121" y="758"/>
                </a:lnTo>
                <a:lnTo>
                  <a:pt x="119" y="773"/>
                </a:lnTo>
                <a:lnTo>
                  <a:pt x="122" y="789"/>
                </a:lnTo>
                <a:lnTo>
                  <a:pt x="130" y="804"/>
                </a:lnTo>
                <a:lnTo>
                  <a:pt x="144" y="819"/>
                </a:lnTo>
                <a:lnTo>
                  <a:pt x="162" y="834"/>
                </a:lnTo>
                <a:lnTo>
                  <a:pt x="186" y="848"/>
                </a:lnTo>
                <a:lnTo>
                  <a:pt x="213" y="859"/>
                </a:lnTo>
                <a:lnTo>
                  <a:pt x="244" y="871"/>
                </a:lnTo>
                <a:lnTo>
                  <a:pt x="280" y="883"/>
                </a:lnTo>
                <a:lnTo>
                  <a:pt x="320" y="893"/>
                </a:lnTo>
                <a:lnTo>
                  <a:pt x="361" y="901"/>
                </a:lnTo>
                <a:lnTo>
                  <a:pt x="406" y="909"/>
                </a:lnTo>
                <a:lnTo>
                  <a:pt x="455" y="916"/>
                </a:lnTo>
                <a:lnTo>
                  <a:pt x="506" y="921"/>
                </a:lnTo>
                <a:lnTo>
                  <a:pt x="558" y="924"/>
                </a:lnTo>
                <a:lnTo>
                  <a:pt x="612" y="928"/>
                </a:lnTo>
                <a:lnTo>
                  <a:pt x="668" y="928"/>
                </a:lnTo>
                <a:lnTo>
                  <a:pt x="733" y="928"/>
                </a:lnTo>
                <a:lnTo>
                  <a:pt x="730" y="928"/>
                </a:lnTo>
                <a:lnTo>
                  <a:pt x="764" y="944"/>
                </a:lnTo>
                <a:lnTo>
                  <a:pt x="802" y="959"/>
                </a:lnTo>
                <a:lnTo>
                  <a:pt x="842" y="973"/>
                </a:lnTo>
                <a:lnTo>
                  <a:pt x="885" y="986"/>
                </a:lnTo>
                <a:lnTo>
                  <a:pt x="932" y="1000"/>
                </a:lnTo>
                <a:lnTo>
                  <a:pt x="981" y="1010"/>
                </a:lnTo>
                <a:lnTo>
                  <a:pt x="1033" y="1021"/>
                </a:lnTo>
                <a:lnTo>
                  <a:pt x="1086" y="1031"/>
                </a:lnTo>
                <a:lnTo>
                  <a:pt x="1142" y="1040"/>
                </a:lnTo>
                <a:lnTo>
                  <a:pt x="1200" y="1046"/>
                </a:lnTo>
                <a:lnTo>
                  <a:pt x="1319" y="1058"/>
                </a:lnTo>
                <a:lnTo>
                  <a:pt x="1444" y="1066"/>
                </a:lnTo>
                <a:lnTo>
                  <a:pt x="1574" y="1068"/>
                </a:lnTo>
                <a:lnTo>
                  <a:pt x="1706" y="1066"/>
                </a:lnTo>
                <a:lnTo>
                  <a:pt x="1834" y="1058"/>
                </a:lnTo>
                <a:lnTo>
                  <a:pt x="1959" y="1046"/>
                </a:lnTo>
                <a:lnTo>
                  <a:pt x="2017" y="1038"/>
                </a:lnTo>
                <a:lnTo>
                  <a:pt x="2074" y="1028"/>
                </a:lnTo>
                <a:lnTo>
                  <a:pt x="2073" y="1028"/>
                </a:lnTo>
                <a:lnTo>
                  <a:pt x="2103" y="1041"/>
                </a:lnTo>
                <a:lnTo>
                  <a:pt x="2138" y="1053"/>
                </a:lnTo>
                <a:lnTo>
                  <a:pt x="2172" y="1063"/>
                </a:lnTo>
                <a:lnTo>
                  <a:pt x="2210" y="1073"/>
                </a:lnTo>
                <a:lnTo>
                  <a:pt x="2250" y="1083"/>
                </a:lnTo>
                <a:lnTo>
                  <a:pt x="2291" y="1093"/>
                </a:lnTo>
                <a:lnTo>
                  <a:pt x="2380" y="1108"/>
                </a:lnTo>
                <a:lnTo>
                  <a:pt x="2474" y="1120"/>
                </a:lnTo>
                <a:lnTo>
                  <a:pt x="2573" y="1130"/>
                </a:lnTo>
                <a:lnTo>
                  <a:pt x="2676" y="1135"/>
                </a:lnTo>
                <a:lnTo>
                  <a:pt x="2781" y="1136"/>
                </a:lnTo>
                <a:lnTo>
                  <a:pt x="2919" y="1133"/>
                </a:lnTo>
                <a:lnTo>
                  <a:pt x="2985" y="1130"/>
                </a:lnTo>
                <a:lnTo>
                  <a:pt x="3050" y="1125"/>
                </a:lnTo>
                <a:lnTo>
                  <a:pt x="3114" y="1116"/>
                </a:lnTo>
                <a:lnTo>
                  <a:pt x="3175" y="1110"/>
                </a:lnTo>
                <a:lnTo>
                  <a:pt x="3233" y="1100"/>
                </a:lnTo>
                <a:lnTo>
                  <a:pt x="3287" y="1088"/>
                </a:lnTo>
                <a:lnTo>
                  <a:pt x="3340" y="1076"/>
                </a:lnTo>
                <a:lnTo>
                  <a:pt x="3388" y="1063"/>
                </a:lnTo>
                <a:lnTo>
                  <a:pt x="3434" y="1050"/>
                </a:lnTo>
                <a:lnTo>
                  <a:pt x="3475" y="1035"/>
                </a:lnTo>
                <a:lnTo>
                  <a:pt x="3511" y="1018"/>
                </a:lnTo>
                <a:lnTo>
                  <a:pt x="3544" y="1001"/>
                </a:lnTo>
                <a:lnTo>
                  <a:pt x="3571" y="983"/>
                </a:lnTo>
                <a:lnTo>
                  <a:pt x="3594" y="964"/>
                </a:lnTo>
                <a:lnTo>
                  <a:pt x="3596" y="966"/>
                </a:lnTo>
                <a:lnTo>
                  <a:pt x="3687" y="979"/>
                </a:lnTo>
                <a:lnTo>
                  <a:pt x="3782" y="989"/>
                </a:lnTo>
                <a:lnTo>
                  <a:pt x="3882" y="995"/>
                </a:lnTo>
                <a:lnTo>
                  <a:pt x="3983" y="996"/>
                </a:lnTo>
                <a:lnTo>
                  <a:pt x="4057" y="995"/>
                </a:lnTo>
                <a:lnTo>
                  <a:pt x="4129" y="993"/>
                </a:lnTo>
                <a:lnTo>
                  <a:pt x="4198" y="988"/>
                </a:lnTo>
                <a:lnTo>
                  <a:pt x="4265" y="979"/>
                </a:lnTo>
                <a:lnTo>
                  <a:pt x="4328" y="971"/>
                </a:lnTo>
                <a:lnTo>
                  <a:pt x="4388" y="961"/>
                </a:lnTo>
                <a:lnTo>
                  <a:pt x="4444" y="949"/>
                </a:lnTo>
                <a:lnTo>
                  <a:pt x="4496" y="936"/>
                </a:lnTo>
                <a:lnTo>
                  <a:pt x="4543" y="921"/>
                </a:lnTo>
                <a:lnTo>
                  <a:pt x="4585" y="906"/>
                </a:lnTo>
                <a:lnTo>
                  <a:pt x="4621" y="889"/>
                </a:lnTo>
                <a:lnTo>
                  <a:pt x="4652" y="871"/>
                </a:lnTo>
                <a:lnTo>
                  <a:pt x="4677" y="853"/>
                </a:lnTo>
                <a:lnTo>
                  <a:pt x="4695" y="833"/>
                </a:lnTo>
                <a:lnTo>
                  <a:pt x="4708" y="813"/>
                </a:lnTo>
                <a:lnTo>
                  <a:pt x="4710" y="801"/>
                </a:lnTo>
                <a:lnTo>
                  <a:pt x="4711" y="791"/>
                </a:lnTo>
                <a:lnTo>
                  <a:pt x="4710" y="791"/>
                </a:lnTo>
                <a:lnTo>
                  <a:pt x="4787" y="788"/>
                </a:lnTo>
                <a:lnTo>
                  <a:pt x="4861" y="781"/>
                </a:lnTo>
                <a:lnTo>
                  <a:pt x="4934" y="773"/>
                </a:lnTo>
                <a:lnTo>
                  <a:pt x="5002" y="763"/>
                </a:lnTo>
                <a:lnTo>
                  <a:pt x="5066" y="753"/>
                </a:lnTo>
                <a:lnTo>
                  <a:pt x="5127" y="739"/>
                </a:lnTo>
                <a:lnTo>
                  <a:pt x="5183" y="726"/>
                </a:lnTo>
                <a:lnTo>
                  <a:pt x="5234" y="709"/>
                </a:lnTo>
                <a:lnTo>
                  <a:pt x="5281" y="692"/>
                </a:lnTo>
                <a:lnTo>
                  <a:pt x="5322" y="676"/>
                </a:lnTo>
                <a:lnTo>
                  <a:pt x="5358" y="656"/>
                </a:lnTo>
                <a:lnTo>
                  <a:pt x="5387" y="637"/>
                </a:lnTo>
                <a:lnTo>
                  <a:pt x="5413" y="616"/>
                </a:lnTo>
                <a:lnTo>
                  <a:pt x="5429" y="594"/>
                </a:lnTo>
                <a:lnTo>
                  <a:pt x="5440" y="572"/>
                </a:lnTo>
                <a:lnTo>
                  <a:pt x="5443" y="562"/>
                </a:lnTo>
                <a:lnTo>
                  <a:pt x="5443" y="551"/>
                </a:lnTo>
                <a:lnTo>
                  <a:pt x="5440" y="531"/>
                </a:lnTo>
                <a:lnTo>
                  <a:pt x="5433" y="511"/>
                </a:lnTo>
                <a:lnTo>
                  <a:pt x="5418" y="492"/>
                </a:lnTo>
                <a:lnTo>
                  <a:pt x="5398" y="472"/>
                </a:lnTo>
                <a:lnTo>
                  <a:pt x="5373" y="454"/>
                </a:lnTo>
                <a:lnTo>
                  <a:pt x="5342" y="437"/>
                </a:lnTo>
                <a:lnTo>
                  <a:pt x="5306" y="421"/>
                </a:lnTo>
                <a:lnTo>
                  <a:pt x="5266" y="404"/>
                </a:lnTo>
                <a:lnTo>
                  <a:pt x="5264" y="404"/>
                </a:lnTo>
                <a:lnTo>
                  <a:pt x="5288" y="385"/>
                </a:lnTo>
                <a:lnTo>
                  <a:pt x="5306" y="365"/>
                </a:lnTo>
                <a:lnTo>
                  <a:pt x="5315" y="347"/>
                </a:lnTo>
                <a:lnTo>
                  <a:pt x="5319" y="327"/>
                </a:lnTo>
                <a:lnTo>
                  <a:pt x="5317" y="312"/>
                </a:lnTo>
                <a:lnTo>
                  <a:pt x="5310" y="295"/>
                </a:lnTo>
                <a:lnTo>
                  <a:pt x="5299" y="280"/>
                </a:lnTo>
                <a:lnTo>
                  <a:pt x="5283" y="265"/>
                </a:lnTo>
                <a:lnTo>
                  <a:pt x="5263" y="252"/>
                </a:lnTo>
                <a:lnTo>
                  <a:pt x="5239" y="237"/>
                </a:lnTo>
                <a:lnTo>
                  <a:pt x="5212" y="224"/>
                </a:lnTo>
                <a:lnTo>
                  <a:pt x="5181" y="212"/>
                </a:lnTo>
                <a:lnTo>
                  <a:pt x="5147" y="200"/>
                </a:lnTo>
                <a:lnTo>
                  <a:pt x="5109" y="189"/>
                </a:lnTo>
                <a:lnTo>
                  <a:pt x="5067" y="179"/>
                </a:lnTo>
                <a:lnTo>
                  <a:pt x="5024" y="170"/>
                </a:lnTo>
                <a:lnTo>
                  <a:pt x="4977" y="162"/>
                </a:lnTo>
                <a:lnTo>
                  <a:pt x="4928" y="154"/>
                </a:lnTo>
                <a:lnTo>
                  <a:pt x="4878" y="149"/>
                </a:lnTo>
                <a:lnTo>
                  <a:pt x="4823" y="144"/>
                </a:lnTo>
                <a:lnTo>
                  <a:pt x="4825" y="144"/>
                </a:lnTo>
                <a:lnTo>
                  <a:pt x="4813" y="128"/>
                </a:lnTo>
                <a:lnTo>
                  <a:pt x="4796" y="113"/>
                </a:lnTo>
                <a:lnTo>
                  <a:pt x="4776" y="100"/>
                </a:lnTo>
                <a:lnTo>
                  <a:pt x="4751" y="87"/>
                </a:lnTo>
                <a:lnTo>
                  <a:pt x="4722" y="73"/>
                </a:lnTo>
                <a:lnTo>
                  <a:pt x="4690" y="62"/>
                </a:lnTo>
                <a:lnTo>
                  <a:pt x="4655" y="50"/>
                </a:lnTo>
                <a:lnTo>
                  <a:pt x="4616" y="40"/>
                </a:lnTo>
                <a:lnTo>
                  <a:pt x="4574" y="32"/>
                </a:lnTo>
                <a:lnTo>
                  <a:pt x="4531" y="23"/>
                </a:lnTo>
                <a:lnTo>
                  <a:pt x="4484" y="17"/>
                </a:lnTo>
                <a:lnTo>
                  <a:pt x="4435" y="10"/>
                </a:lnTo>
                <a:lnTo>
                  <a:pt x="4384" y="7"/>
                </a:lnTo>
                <a:lnTo>
                  <a:pt x="4332" y="3"/>
                </a:lnTo>
                <a:lnTo>
                  <a:pt x="4223" y="0"/>
                </a:lnTo>
                <a:lnTo>
                  <a:pt x="4157" y="2"/>
                </a:lnTo>
                <a:lnTo>
                  <a:pt x="4091" y="3"/>
                </a:lnTo>
                <a:lnTo>
                  <a:pt x="4026" y="8"/>
                </a:lnTo>
                <a:lnTo>
                  <a:pt x="3965" y="17"/>
                </a:lnTo>
                <a:lnTo>
                  <a:pt x="3907" y="25"/>
                </a:lnTo>
                <a:lnTo>
                  <a:pt x="3853" y="35"/>
                </a:lnTo>
                <a:lnTo>
                  <a:pt x="3802" y="48"/>
                </a:lnTo>
                <a:lnTo>
                  <a:pt x="3755" y="62"/>
                </a:lnTo>
                <a:lnTo>
                  <a:pt x="3757" y="62"/>
                </a:lnTo>
                <a:lnTo>
                  <a:pt x="3716" y="48"/>
                </a:lnTo>
                <a:lnTo>
                  <a:pt x="3670" y="37"/>
                </a:lnTo>
                <a:lnTo>
                  <a:pt x="3618" y="25"/>
                </a:lnTo>
                <a:lnTo>
                  <a:pt x="3564" y="17"/>
                </a:lnTo>
                <a:lnTo>
                  <a:pt x="3506" y="10"/>
                </a:lnTo>
                <a:lnTo>
                  <a:pt x="3446" y="5"/>
                </a:lnTo>
                <a:lnTo>
                  <a:pt x="3383" y="2"/>
                </a:lnTo>
                <a:lnTo>
                  <a:pt x="3320" y="0"/>
                </a:lnTo>
                <a:lnTo>
                  <a:pt x="3242" y="2"/>
                </a:lnTo>
                <a:lnTo>
                  <a:pt x="3168" y="7"/>
                </a:lnTo>
                <a:lnTo>
                  <a:pt x="3097" y="13"/>
                </a:lnTo>
                <a:lnTo>
                  <a:pt x="3031" y="23"/>
                </a:lnTo>
                <a:lnTo>
                  <a:pt x="2969" y="37"/>
                </a:lnTo>
                <a:lnTo>
                  <a:pt x="2942" y="43"/>
                </a:lnTo>
                <a:lnTo>
                  <a:pt x="2915" y="50"/>
                </a:lnTo>
                <a:lnTo>
                  <a:pt x="2890" y="58"/>
                </a:lnTo>
                <a:lnTo>
                  <a:pt x="2868" y="68"/>
                </a:lnTo>
                <a:lnTo>
                  <a:pt x="2846" y="77"/>
                </a:lnTo>
                <a:lnTo>
                  <a:pt x="2828" y="87"/>
                </a:lnTo>
                <a:lnTo>
                  <a:pt x="2830" y="88"/>
                </a:lnTo>
                <a:lnTo>
                  <a:pt x="2781" y="77"/>
                </a:lnTo>
                <a:lnTo>
                  <a:pt x="2729" y="65"/>
                </a:lnTo>
                <a:lnTo>
                  <a:pt x="2673" y="55"/>
                </a:lnTo>
                <a:lnTo>
                  <a:pt x="2613" y="48"/>
                </a:lnTo>
                <a:lnTo>
                  <a:pt x="2552" y="42"/>
                </a:lnTo>
                <a:lnTo>
                  <a:pt x="2488" y="37"/>
                </a:lnTo>
                <a:lnTo>
                  <a:pt x="2425" y="35"/>
                </a:lnTo>
                <a:lnTo>
                  <a:pt x="2358" y="33"/>
                </a:lnTo>
                <a:lnTo>
                  <a:pt x="2266" y="35"/>
                </a:lnTo>
                <a:lnTo>
                  <a:pt x="2177" y="40"/>
                </a:lnTo>
                <a:lnTo>
                  <a:pt x="2091" y="50"/>
                </a:lnTo>
                <a:lnTo>
                  <a:pt x="2011" y="62"/>
                </a:lnTo>
                <a:lnTo>
                  <a:pt x="1973" y="68"/>
                </a:lnTo>
                <a:lnTo>
                  <a:pt x="1939" y="75"/>
                </a:lnTo>
                <a:lnTo>
                  <a:pt x="1905" y="83"/>
                </a:lnTo>
                <a:lnTo>
                  <a:pt x="1872" y="93"/>
                </a:lnTo>
                <a:lnTo>
                  <a:pt x="1841" y="103"/>
                </a:lnTo>
                <a:lnTo>
                  <a:pt x="1814" y="113"/>
                </a:lnTo>
                <a:lnTo>
                  <a:pt x="1789" y="123"/>
                </a:lnTo>
                <a:lnTo>
                  <a:pt x="1765" y="135"/>
                </a:lnTo>
                <a:lnTo>
                  <a:pt x="1762" y="137"/>
                </a:lnTo>
                <a:lnTo>
                  <a:pt x="1661" y="122"/>
                </a:lnTo>
                <a:lnTo>
                  <a:pt x="1556" y="112"/>
                </a:lnTo>
                <a:lnTo>
                  <a:pt x="1445" y="105"/>
                </a:lnTo>
                <a:lnTo>
                  <a:pt x="1332" y="103"/>
                </a:lnTo>
                <a:lnTo>
                  <a:pt x="1245" y="105"/>
                </a:lnTo>
                <a:lnTo>
                  <a:pt x="1160" y="108"/>
                </a:lnTo>
                <a:lnTo>
                  <a:pt x="1079" y="115"/>
                </a:lnTo>
                <a:lnTo>
                  <a:pt x="1001" y="122"/>
                </a:lnTo>
                <a:lnTo>
                  <a:pt x="927" y="134"/>
                </a:lnTo>
                <a:lnTo>
                  <a:pt x="856" y="145"/>
                </a:lnTo>
                <a:lnTo>
                  <a:pt x="791" y="159"/>
                </a:lnTo>
                <a:lnTo>
                  <a:pt x="732" y="175"/>
                </a:lnTo>
                <a:lnTo>
                  <a:pt x="676" y="192"/>
                </a:lnTo>
                <a:lnTo>
                  <a:pt x="627" y="210"/>
                </a:lnTo>
                <a:lnTo>
                  <a:pt x="585" y="230"/>
                </a:lnTo>
                <a:lnTo>
                  <a:pt x="549" y="252"/>
                </a:lnTo>
                <a:lnTo>
                  <a:pt x="535" y="262"/>
                </a:lnTo>
                <a:lnTo>
                  <a:pt x="520" y="274"/>
                </a:lnTo>
                <a:lnTo>
                  <a:pt x="509" y="285"/>
                </a:lnTo>
                <a:lnTo>
                  <a:pt x="500" y="297"/>
                </a:lnTo>
                <a:lnTo>
                  <a:pt x="491" y="309"/>
                </a:lnTo>
                <a:lnTo>
                  <a:pt x="486" y="320"/>
                </a:lnTo>
                <a:lnTo>
                  <a:pt x="484" y="334"/>
                </a:lnTo>
                <a:lnTo>
                  <a:pt x="482" y="345"/>
                </a:lnTo>
                <a:lnTo>
                  <a:pt x="482" y="354"/>
                </a:lnTo>
                <a:lnTo>
                  <a:pt x="484" y="362"/>
                </a:lnTo>
                <a:lnTo>
                  <a:pt x="489" y="379"/>
                </a:lnTo>
                <a:lnTo>
                  <a:pt x="491" y="377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51500" y="2060575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Internet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900113" y="4508500"/>
            <a:ext cx="5543550" cy="1655763"/>
            <a:chOff x="567" y="2341"/>
            <a:chExt cx="4173" cy="1542"/>
          </a:xfrm>
        </p:grpSpPr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703" y="3203"/>
              <a:ext cx="1270" cy="68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PC</a:t>
              </a:r>
              <a:r>
                <a:rPr lang="ja-JP" altLang="en-US" sz="2400">
                  <a:latin typeface="Times New Roman" pitchFamily="18" charset="0"/>
                </a:rPr>
                <a:t>室</a:t>
              </a:r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auto">
            <a:xfrm>
              <a:off x="2290" y="3203"/>
              <a:ext cx="1224" cy="635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2400">
                  <a:latin typeface="Times New Roman" pitchFamily="18" charset="0"/>
                </a:rPr>
                <a:t>普通教室</a:t>
              </a:r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auto">
            <a:xfrm>
              <a:off x="3696" y="3203"/>
              <a:ext cx="1044" cy="590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2400">
                  <a:latin typeface="Times New Roman" pitchFamily="18" charset="0"/>
                </a:rPr>
                <a:t>職員室</a:t>
              </a: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V="1">
              <a:off x="884" y="2886"/>
              <a:ext cx="0" cy="6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884" y="2886"/>
              <a:ext cx="145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2336" y="2523"/>
              <a:ext cx="0" cy="1179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V="1">
              <a:off x="3243" y="2568"/>
              <a:ext cx="0" cy="1044"/>
            </a:xfrm>
            <a:prstGeom prst="line">
              <a:avLst/>
            </a:prstGeom>
            <a:noFill/>
            <a:ln w="57150">
              <a:solidFill>
                <a:srgbClr val="F7A01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V="1">
              <a:off x="3787" y="2886"/>
              <a:ext cx="0" cy="680"/>
            </a:xfrm>
            <a:prstGeom prst="line">
              <a:avLst/>
            </a:prstGeom>
            <a:noFill/>
            <a:ln w="57150">
              <a:solidFill>
                <a:srgbClr val="F7A01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3243" y="2886"/>
              <a:ext cx="544" cy="0"/>
            </a:xfrm>
            <a:prstGeom prst="line">
              <a:avLst/>
            </a:prstGeom>
            <a:noFill/>
            <a:ln w="57150">
              <a:solidFill>
                <a:srgbClr val="F7A01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1746" y="2341"/>
              <a:ext cx="172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L3</a:t>
              </a:r>
              <a:r>
                <a:rPr lang="ja-JP" altLang="en-US" sz="2400">
                  <a:latin typeface="Times New Roman" pitchFamily="18" charset="0"/>
                </a:rPr>
                <a:t>　</a:t>
              </a:r>
              <a:r>
                <a:rPr lang="en-US" altLang="ja-JP" sz="2400">
                  <a:latin typeface="Times New Roman" pitchFamily="18" charset="0"/>
                </a:rPr>
                <a:t>SW</a:t>
              </a:r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H="1">
              <a:off x="1292" y="2478"/>
              <a:ext cx="499" cy="136"/>
            </a:xfrm>
            <a:prstGeom prst="line">
              <a:avLst/>
            </a:prstGeom>
            <a:noFill/>
            <a:ln w="57150">
              <a:solidFill>
                <a:srgbClr val="F026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567" y="2523"/>
              <a:ext cx="725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latin typeface="Times New Roman" pitchFamily="18" charset="0"/>
                </a:rPr>
                <a:t>V-LAN</a:t>
              </a:r>
            </a:p>
          </p:txBody>
        </p:sp>
      </p:grpSp>
      <p:sp>
        <p:nvSpPr>
          <p:cNvPr id="70674" name="AutoShape 18"/>
          <p:cNvSpPr>
            <a:spLocks noChangeArrowheads="1"/>
          </p:cNvSpPr>
          <p:nvPr/>
        </p:nvSpPr>
        <p:spPr bwMode="auto">
          <a:xfrm>
            <a:off x="5243513" y="4338638"/>
            <a:ext cx="1227137" cy="6032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200">
                <a:latin typeface="Times New Roman" pitchFamily="18" charset="0"/>
              </a:rPr>
              <a:t>PC</a:t>
            </a:r>
            <a:r>
              <a:rPr lang="ja-JP" altLang="en-US" sz="1200">
                <a:latin typeface="Times New Roman" pitchFamily="18" charset="0"/>
              </a:rPr>
              <a:t>室</a:t>
            </a:r>
          </a:p>
        </p:txBody>
      </p:sp>
      <p:sp>
        <p:nvSpPr>
          <p:cNvPr id="70675" name="AutoShape 19"/>
          <p:cNvSpPr>
            <a:spLocks noChangeArrowheads="1"/>
          </p:cNvSpPr>
          <p:nvPr/>
        </p:nvSpPr>
        <p:spPr bwMode="auto">
          <a:xfrm>
            <a:off x="6777038" y="4338638"/>
            <a:ext cx="1182687" cy="563562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latin typeface="Times New Roman" pitchFamily="18" charset="0"/>
              </a:rPr>
              <a:t>普通教室</a:t>
            </a: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8135938" y="4338638"/>
            <a:ext cx="1008062" cy="52387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latin typeface="Times New Roman" pitchFamily="18" charset="0"/>
              </a:rPr>
              <a:t>職員室</a:t>
            </a: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5418138" y="4057650"/>
            <a:ext cx="0" cy="60325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5418138" y="4057650"/>
            <a:ext cx="140335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6821488" y="3735388"/>
            <a:ext cx="0" cy="1046162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 flipV="1">
            <a:off x="7697788" y="3775075"/>
            <a:ext cx="0" cy="927100"/>
          </a:xfrm>
          <a:prstGeom prst="line">
            <a:avLst/>
          </a:prstGeom>
          <a:noFill/>
          <a:ln w="57150">
            <a:solidFill>
              <a:srgbClr val="F7A0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V="1">
            <a:off x="8223250" y="4057650"/>
            <a:ext cx="0" cy="603250"/>
          </a:xfrm>
          <a:prstGeom prst="line">
            <a:avLst/>
          </a:prstGeom>
          <a:noFill/>
          <a:ln w="57150">
            <a:solidFill>
              <a:srgbClr val="F7A0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7697788" y="4057650"/>
            <a:ext cx="525462" cy="0"/>
          </a:xfrm>
          <a:prstGeom prst="line">
            <a:avLst/>
          </a:prstGeom>
          <a:noFill/>
          <a:ln w="57150">
            <a:solidFill>
              <a:srgbClr val="F7A0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5111750" y="3573463"/>
            <a:ext cx="2805113" cy="404812"/>
            <a:chOff x="3220" y="2251"/>
            <a:chExt cx="1767" cy="255"/>
          </a:xfrm>
        </p:grpSpPr>
        <p:sp>
          <p:nvSpPr>
            <p:cNvPr id="70684" name="Rectangle 28"/>
            <p:cNvSpPr>
              <a:spLocks noChangeArrowheads="1"/>
            </p:cNvSpPr>
            <p:nvPr/>
          </p:nvSpPr>
          <p:spPr bwMode="auto">
            <a:xfrm>
              <a:off x="3938" y="2251"/>
              <a:ext cx="1049" cy="1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imes New Roman" pitchFamily="18" charset="0"/>
                </a:rPr>
                <a:t>L3</a:t>
              </a:r>
              <a:r>
                <a:rPr lang="ja-JP" altLang="en-US" sz="1400">
                  <a:latin typeface="Times New Roman" pitchFamily="18" charset="0"/>
                </a:rPr>
                <a:t>　</a:t>
              </a:r>
              <a:r>
                <a:rPr lang="en-US" altLang="ja-JP" sz="1400">
                  <a:latin typeface="Times New Roman" pitchFamily="18" charset="0"/>
                </a:rPr>
                <a:t>SW</a:t>
              </a:r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 flipH="1">
              <a:off x="3661" y="2328"/>
              <a:ext cx="304" cy="76"/>
            </a:xfrm>
            <a:prstGeom prst="line">
              <a:avLst/>
            </a:prstGeom>
            <a:noFill/>
            <a:ln w="57150">
              <a:solidFill>
                <a:srgbClr val="F026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0686" name="Text Box 30"/>
            <p:cNvSpPr txBox="1">
              <a:spLocks noChangeArrowheads="1"/>
            </p:cNvSpPr>
            <p:nvPr/>
          </p:nvSpPr>
          <p:spPr bwMode="auto">
            <a:xfrm>
              <a:off x="3220" y="2352"/>
              <a:ext cx="4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>
                  <a:latin typeface="Times New Roman" pitchFamily="18" charset="0"/>
                </a:rPr>
                <a:t>V-LAN</a:t>
              </a:r>
            </a:p>
          </p:txBody>
        </p:sp>
      </p:grp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1835150" y="2492375"/>
            <a:ext cx="28813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>
                <a:latin typeface="Times New Roman" pitchFamily="18" charset="0"/>
              </a:rPr>
              <a:t>NOC</a:t>
            </a:r>
            <a:r>
              <a:rPr lang="ja-JP" altLang="en-US" sz="2400">
                <a:latin typeface="Times New Roman" pitchFamily="18" charset="0"/>
              </a:rPr>
              <a:t>　</a:t>
            </a:r>
            <a:r>
              <a:rPr lang="en-US" altLang="ja-JP" sz="2400">
                <a:latin typeface="Times New Roman" pitchFamily="18" charset="0"/>
              </a:rPr>
              <a:t>L3</a:t>
            </a: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2916238" y="2924175"/>
            <a:ext cx="0" cy="1584325"/>
          </a:xfrm>
          <a:prstGeom prst="line">
            <a:avLst/>
          </a:prstGeom>
          <a:noFill/>
          <a:ln w="57150">
            <a:pattFill prst="wdUpDiag">
              <a:fgClr>
                <a:schemeClr val="accent2"/>
              </a:fgClr>
              <a:bgClr>
                <a:schemeClr val="tx2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4716463" y="2924175"/>
            <a:ext cx="1727200" cy="649288"/>
          </a:xfrm>
          <a:prstGeom prst="line">
            <a:avLst/>
          </a:prstGeom>
          <a:noFill/>
          <a:ln w="57150">
            <a:pattFill prst="wdDnDiag">
              <a:fgClr>
                <a:srgbClr val="F7A013"/>
              </a:fgClr>
              <a:bgClr>
                <a:schemeClr val="tx2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V="1">
            <a:off x="3419475" y="2205038"/>
            <a:ext cx="1873250" cy="287337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3492500" y="3068638"/>
            <a:ext cx="1135063" cy="560387"/>
            <a:chOff x="2200" y="1933"/>
            <a:chExt cx="715" cy="353"/>
          </a:xfrm>
        </p:grpSpPr>
        <p:pic>
          <p:nvPicPr>
            <p:cNvPr id="70692" name="Picture 36" descr="BD1821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933"/>
              <a:ext cx="715" cy="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2245" y="1979"/>
              <a:ext cx="5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www in</a:t>
              </a:r>
            </a:p>
            <a:p>
              <a:r>
                <a:rPr lang="en-US" altLang="ja-JP" sz="1200">
                  <a:latin typeface="Times New Roman" pitchFamily="18" charset="0"/>
                </a:rPr>
                <a:t>TV </a:t>
              </a:r>
              <a:r>
                <a:rPr lang="ja-JP" altLang="en-US" sz="1200">
                  <a:latin typeface="Times New Roman" pitchFamily="18" charset="0"/>
                </a:rPr>
                <a:t>会議</a:t>
              </a:r>
            </a:p>
          </p:txBody>
        </p:sp>
      </p:grpSp>
      <p:grpSp>
        <p:nvGrpSpPr>
          <p:cNvPr id="70694" name="Group 38"/>
          <p:cNvGrpSpPr>
            <a:grpSpLocks/>
          </p:cNvGrpSpPr>
          <p:nvPr/>
        </p:nvGrpSpPr>
        <p:grpSpPr bwMode="auto">
          <a:xfrm>
            <a:off x="2555875" y="2060575"/>
            <a:ext cx="1295400" cy="377825"/>
            <a:chOff x="2200" y="1933"/>
            <a:chExt cx="715" cy="238"/>
          </a:xfrm>
        </p:grpSpPr>
        <p:pic>
          <p:nvPicPr>
            <p:cNvPr id="70695" name="Picture 39" descr="BD1821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933"/>
              <a:ext cx="715" cy="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2245" y="1979"/>
              <a:ext cx="5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www out</a:t>
              </a:r>
            </a:p>
          </p:txBody>
        </p:sp>
      </p:grpSp>
      <p:grpSp>
        <p:nvGrpSpPr>
          <p:cNvPr id="70697" name="Group 41"/>
          <p:cNvGrpSpPr>
            <a:grpSpLocks/>
          </p:cNvGrpSpPr>
          <p:nvPr/>
        </p:nvGrpSpPr>
        <p:grpSpPr bwMode="auto">
          <a:xfrm>
            <a:off x="1116013" y="6165850"/>
            <a:ext cx="1439862" cy="530225"/>
            <a:chOff x="748" y="3884"/>
            <a:chExt cx="907" cy="334"/>
          </a:xfrm>
        </p:grpSpPr>
        <p:pic>
          <p:nvPicPr>
            <p:cNvPr id="70698" name="Picture 42" descr="BD1821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884"/>
              <a:ext cx="715" cy="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99" name="Text Box 43"/>
            <p:cNvSpPr txBox="1">
              <a:spLocks noChangeArrowheads="1"/>
            </p:cNvSpPr>
            <p:nvPr/>
          </p:nvSpPr>
          <p:spPr bwMode="auto">
            <a:xfrm>
              <a:off x="793" y="3930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1200">
                  <a:latin typeface="Times New Roman" pitchFamily="18" charset="0"/>
                </a:rPr>
                <a:t>ファイルサーバ</a:t>
              </a:r>
            </a:p>
            <a:p>
              <a:r>
                <a:rPr lang="ja-JP" altLang="en-US" sz="1200">
                  <a:latin typeface="Times New Roman" pitchFamily="18" charset="0"/>
                </a:rPr>
                <a:t>グループウェア</a:t>
              </a:r>
            </a:p>
          </p:txBody>
        </p:sp>
      </p:grpSp>
      <p:pic>
        <p:nvPicPr>
          <p:cNvPr id="70700" name="Picture 44" descr="BD182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165850"/>
            <a:ext cx="1135062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5219700" y="623887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>
                <a:latin typeface="Times New Roman" pitchFamily="18" charset="0"/>
              </a:rPr>
              <a:t>ファイルサーバ</a:t>
            </a:r>
          </a:p>
        </p:txBody>
      </p:sp>
      <p:sp>
        <p:nvSpPr>
          <p:cNvPr id="70702" name="Line 46"/>
          <p:cNvSpPr>
            <a:spLocks noChangeShapeType="1"/>
          </p:cNvSpPr>
          <p:nvPr/>
        </p:nvSpPr>
        <p:spPr bwMode="auto">
          <a:xfrm flipH="1">
            <a:off x="1403350" y="2924175"/>
            <a:ext cx="576263" cy="433388"/>
          </a:xfrm>
          <a:prstGeom prst="line">
            <a:avLst/>
          </a:prstGeom>
          <a:noFill/>
          <a:ln w="57150">
            <a:pattFill prst="wdUpDiag">
              <a:fgClr>
                <a:schemeClr val="accent2"/>
              </a:fgClr>
              <a:bgClr>
                <a:schemeClr val="tx2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703" name="Rectangle 47"/>
          <p:cNvSpPr>
            <a:spLocks noChangeArrowheads="1"/>
          </p:cNvSpPr>
          <p:nvPr/>
        </p:nvSpPr>
        <p:spPr bwMode="auto">
          <a:xfrm>
            <a:off x="1139825" y="3357563"/>
            <a:ext cx="1665288" cy="201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>
                <a:latin typeface="Times New Roman" pitchFamily="18" charset="0"/>
              </a:rPr>
              <a:t>L3</a:t>
            </a:r>
            <a:r>
              <a:rPr lang="ja-JP" altLang="en-US" sz="1400">
                <a:latin typeface="Times New Roman" pitchFamily="18" charset="0"/>
              </a:rPr>
              <a:t>　</a:t>
            </a:r>
            <a:r>
              <a:rPr lang="en-US" altLang="ja-JP" sz="1400">
                <a:latin typeface="Times New Roman" pitchFamily="18" charset="0"/>
              </a:rPr>
              <a:t>SW</a:t>
            </a:r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 flipH="1">
            <a:off x="971550" y="3479800"/>
            <a:ext cx="211138" cy="381000"/>
          </a:xfrm>
          <a:prstGeom prst="line">
            <a:avLst/>
          </a:prstGeom>
          <a:noFill/>
          <a:ln w="57150">
            <a:solidFill>
              <a:srgbClr val="F0264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705" name="Text Box 49"/>
          <p:cNvSpPr txBox="1">
            <a:spLocks noChangeArrowheads="1"/>
          </p:cNvSpPr>
          <p:nvPr/>
        </p:nvSpPr>
        <p:spPr bwMode="auto">
          <a:xfrm>
            <a:off x="611188" y="3789363"/>
            <a:ext cx="700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>
                <a:latin typeface="Times New Roman" pitchFamily="18" charset="0"/>
              </a:rPr>
              <a:t>V-LAN</a:t>
            </a: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147638" y="2791016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latin typeface="Times New Roman" pitchFamily="18" charset="0"/>
              </a:rPr>
              <a:t>教育研究所</a:t>
            </a:r>
          </a:p>
        </p:txBody>
      </p:sp>
      <p:pic>
        <p:nvPicPr>
          <p:cNvPr id="70707" name="Picture 51" descr="BD182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135063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08" name="Text Box 52"/>
          <p:cNvSpPr txBox="1">
            <a:spLocks noChangeArrowheads="1"/>
          </p:cNvSpPr>
          <p:nvPr/>
        </p:nvSpPr>
        <p:spPr bwMode="auto">
          <a:xfrm>
            <a:off x="468313" y="4078288"/>
            <a:ext cx="15113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>
                <a:latin typeface="Times New Roman" pitchFamily="18" charset="0"/>
              </a:rPr>
              <a:t>グループウェア</a:t>
            </a:r>
          </a:p>
          <a:p>
            <a:r>
              <a:rPr lang="ja-JP" altLang="en-US" sz="1200">
                <a:latin typeface="Times New Roman" pitchFamily="18" charset="0"/>
              </a:rPr>
              <a:t>　</a:t>
            </a:r>
            <a:r>
              <a:rPr lang="en-US" altLang="ja-JP" sz="1200">
                <a:latin typeface="Times New Roman" pitchFamily="18" charset="0"/>
              </a:rPr>
              <a:t>SA@</a:t>
            </a:r>
            <a:r>
              <a:rPr lang="ja-JP" altLang="en-US" sz="1200">
                <a:latin typeface="Times New Roman" pitchFamily="18" charset="0"/>
              </a:rPr>
              <a:t>，</a:t>
            </a:r>
            <a:r>
              <a:rPr lang="en-US" altLang="ja-JP" sz="1200">
                <a:latin typeface="Times New Roman" pitchFamily="18" charset="0"/>
              </a:rPr>
              <a:t>ES@</a:t>
            </a:r>
            <a:r>
              <a:rPr lang="ja-JP" altLang="en-US" sz="1200">
                <a:latin typeface="Times New Roman" pitchFamily="18" charset="0"/>
              </a:rPr>
              <a:t>，</a:t>
            </a:r>
          </a:p>
          <a:p>
            <a:r>
              <a:rPr lang="ja-JP" altLang="en-US" sz="1200">
                <a:latin typeface="Times New Roman" pitchFamily="18" charset="0"/>
              </a:rPr>
              <a:t>　学級日誌</a:t>
            </a:r>
            <a:r>
              <a:rPr lang="en-US" altLang="ja-JP" sz="1200">
                <a:latin typeface="Times New Roman" pitchFamily="18" charset="0"/>
              </a:rPr>
              <a:t>etc</a:t>
            </a: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395288" y="5084763"/>
            <a:ext cx="2663825" cy="1773237"/>
          </a:xfrm>
          <a:prstGeom prst="ellipse">
            <a:avLst/>
          </a:prstGeom>
          <a:solidFill>
            <a:srgbClr val="FF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250825" y="515778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F0264C"/>
                </a:solidFill>
                <a:latin typeface="Times New Roman" pitchFamily="18" charset="0"/>
              </a:rPr>
              <a:t>学習用</a:t>
            </a: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4859338" y="5229225"/>
            <a:ext cx="2233612" cy="1628775"/>
          </a:xfrm>
          <a:prstGeom prst="ellipse">
            <a:avLst/>
          </a:prstGeom>
          <a:solidFill>
            <a:srgbClr val="FF6600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70712" name="Text Box 56"/>
          <p:cNvSpPr txBox="1">
            <a:spLocks noChangeArrowheads="1"/>
          </p:cNvSpPr>
          <p:nvPr/>
        </p:nvSpPr>
        <p:spPr bwMode="auto">
          <a:xfrm>
            <a:off x="6516688" y="616585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F0264C"/>
                </a:solidFill>
                <a:latin typeface="Times New Roman" pitchFamily="18" charset="0"/>
              </a:rPr>
              <a:t>校務用</a:t>
            </a:r>
          </a:p>
        </p:txBody>
      </p:sp>
      <p:sp>
        <p:nvSpPr>
          <p:cNvPr id="70713" name="Text Box 57"/>
          <p:cNvSpPr txBox="1">
            <a:spLocks noChangeArrowheads="1"/>
          </p:cNvSpPr>
          <p:nvPr/>
        </p:nvSpPr>
        <p:spPr bwMode="auto">
          <a:xfrm>
            <a:off x="2124075" y="36449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>
                <a:solidFill>
                  <a:srgbClr val="F0264C"/>
                </a:solidFill>
                <a:latin typeface="Times New Roman" pitchFamily="18" charset="0"/>
              </a:rPr>
              <a:t>共用</a:t>
            </a:r>
          </a:p>
        </p:txBody>
      </p:sp>
      <p:grpSp>
        <p:nvGrpSpPr>
          <p:cNvPr id="70714" name="Group 58"/>
          <p:cNvGrpSpPr>
            <a:grpSpLocks/>
          </p:cNvGrpSpPr>
          <p:nvPr/>
        </p:nvGrpSpPr>
        <p:grpSpPr bwMode="auto">
          <a:xfrm>
            <a:off x="250825" y="2924175"/>
            <a:ext cx="4610100" cy="1728788"/>
            <a:chOff x="158" y="1842"/>
            <a:chExt cx="2904" cy="1089"/>
          </a:xfrm>
        </p:grpSpPr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>
              <a:off x="158" y="2296"/>
              <a:ext cx="1044" cy="635"/>
            </a:xfrm>
            <a:prstGeom prst="ellipse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716" name="Oval 60"/>
            <p:cNvSpPr>
              <a:spLocks noChangeArrowheads="1"/>
            </p:cNvSpPr>
            <p:nvPr/>
          </p:nvSpPr>
          <p:spPr bwMode="auto">
            <a:xfrm>
              <a:off x="2018" y="1842"/>
              <a:ext cx="1044" cy="635"/>
            </a:xfrm>
            <a:prstGeom prst="ellipse">
              <a:avLst/>
            </a:prstGeom>
            <a:solidFill>
              <a:srgbClr val="0000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0717" name="Line 61"/>
          <p:cNvSpPr>
            <a:spLocks noChangeShapeType="1"/>
          </p:cNvSpPr>
          <p:nvPr/>
        </p:nvSpPr>
        <p:spPr bwMode="auto">
          <a:xfrm flipH="1">
            <a:off x="1763713" y="39338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 flipV="1">
            <a:off x="2843213" y="3573463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" name="角丸四角形 2"/>
          <p:cNvSpPr/>
          <p:nvPr/>
        </p:nvSpPr>
        <p:spPr bwMode="auto">
          <a:xfrm>
            <a:off x="393816" y="1196975"/>
            <a:ext cx="1673510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</a:rPr>
              <a:t>共有する</a:t>
            </a:r>
            <a:endParaRPr kumimoji="1" lang="en-US" altLang="ja-JP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892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角丸四角形 55"/>
          <p:cNvSpPr/>
          <p:nvPr/>
        </p:nvSpPr>
        <p:spPr>
          <a:xfrm>
            <a:off x="107504" y="1628800"/>
            <a:ext cx="9036496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期　</a:t>
            </a:r>
            <a:r>
              <a:rPr kumimoji="1" lang="en-US" altLang="ja-JP" dirty="0" smtClean="0"/>
              <a:t>KIU</a:t>
            </a:r>
            <a:r>
              <a:rPr kumimoji="1" lang="ja-JP" altLang="en-US" dirty="0" smtClean="0"/>
              <a:t>で運用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328498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片側の 2 つの角を切り取った四角形 4"/>
          <p:cNvSpPr/>
          <p:nvPr/>
        </p:nvSpPr>
        <p:spPr>
          <a:xfrm>
            <a:off x="179512" y="1700808"/>
            <a:ext cx="1080120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WEB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328498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片側の 2 つの角を切り取った四角形 8"/>
          <p:cNvSpPr/>
          <p:nvPr/>
        </p:nvSpPr>
        <p:spPr>
          <a:xfrm>
            <a:off x="1331640" y="1700808"/>
            <a:ext cx="1080120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メール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83768" y="328498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片側の 2 つの角を切り取った四角形 10"/>
          <p:cNvSpPr/>
          <p:nvPr/>
        </p:nvSpPr>
        <p:spPr>
          <a:xfrm>
            <a:off x="2483768" y="1700808"/>
            <a:ext cx="1080120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DNS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35896" y="328498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片側の 2 つの角を切り取った四角形 12"/>
          <p:cNvSpPr/>
          <p:nvPr/>
        </p:nvSpPr>
        <p:spPr>
          <a:xfrm>
            <a:off x="3635896" y="1700808"/>
            <a:ext cx="1080120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フィルタリング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956376" y="436510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片側の 2 つの角を切り取った四角形 14"/>
          <p:cNvSpPr/>
          <p:nvPr/>
        </p:nvSpPr>
        <p:spPr>
          <a:xfrm>
            <a:off x="7956376" y="2780928"/>
            <a:ext cx="1080120" cy="1584176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内向け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WEB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804248" y="4365104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OS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7" name="片側の 2 つの角を切り取った四角形 16"/>
          <p:cNvSpPr/>
          <p:nvPr/>
        </p:nvSpPr>
        <p:spPr>
          <a:xfrm>
            <a:off x="6804248" y="2780928"/>
            <a:ext cx="1080120" cy="1584176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DNS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ひし形 18"/>
          <p:cNvSpPr/>
          <p:nvPr/>
        </p:nvSpPr>
        <p:spPr>
          <a:xfrm>
            <a:off x="4932040" y="1772816"/>
            <a:ext cx="2016224" cy="14401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Fire</a:t>
            </a:r>
          </a:p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Wall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雲 19"/>
          <p:cNvSpPr/>
          <p:nvPr/>
        </p:nvSpPr>
        <p:spPr>
          <a:xfrm>
            <a:off x="6300192" y="980728"/>
            <a:ext cx="266429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Inter</a:t>
            </a:r>
            <a:r>
              <a:rPr lang="en-US" altLang="ja-JP" sz="3200" b="1" dirty="0">
                <a:solidFill>
                  <a:schemeClr val="tx1"/>
                </a:solidFill>
              </a:rPr>
              <a:t>net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22" name="直線コネクタ 21"/>
          <p:cNvCxnSpPr>
            <a:stCxn id="19" idx="0"/>
            <a:endCxn id="20" idx="2"/>
          </p:cNvCxnSpPr>
          <p:nvPr/>
        </p:nvCxnSpPr>
        <p:spPr>
          <a:xfrm flipV="1">
            <a:off x="5940152" y="1412776"/>
            <a:ext cx="368304" cy="3600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1"/>
            <a:endCxn id="13" idx="0"/>
          </p:cNvCxnSpPr>
          <p:nvPr/>
        </p:nvCxnSpPr>
        <p:spPr>
          <a:xfrm flipH="1">
            <a:off x="4716016" y="249289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9" idx="2"/>
            <a:endCxn id="39" idx="0"/>
          </p:cNvCxnSpPr>
          <p:nvPr/>
        </p:nvCxnSpPr>
        <p:spPr>
          <a:xfrm flipH="1">
            <a:off x="5904148" y="3212976"/>
            <a:ext cx="36004" cy="2160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076056" y="5373216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回線</a:t>
            </a:r>
            <a:r>
              <a:rPr kumimoji="1" lang="en-US" altLang="ja-JP" sz="2800" b="1" dirty="0" smtClean="0">
                <a:solidFill>
                  <a:schemeClr val="tx1"/>
                </a:solidFill>
              </a:rPr>
              <a:t/>
            </a:r>
            <a:br>
              <a:rPr kumimoji="1" lang="en-US" altLang="ja-JP" sz="2800" b="1" dirty="0" smtClean="0">
                <a:solidFill>
                  <a:schemeClr val="tx1"/>
                </a:solidFill>
              </a:rPr>
            </a:br>
            <a:r>
              <a:rPr kumimoji="1" lang="ja-JP" altLang="en-US" sz="2800" b="1" dirty="0" smtClean="0">
                <a:solidFill>
                  <a:schemeClr val="tx1"/>
                </a:solidFill>
              </a:rPr>
              <a:t>センター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44" name="直線コネクタ 43"/>
          <p:cNvCxnSpPr>
            <a:stCxn id="17" idx="2"/>
          </p:cNvCxnSpPr>
          <p:nvPr/>
        </p:nvCxnSpPr>
        <p:spPr>
          <a:xfrm flipH="1">
            <a:off x="5940152" y="3573016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五角形 47"/>
          <p:cNvSpPr/>
          <p:nvPr/>
        </p:nvSpPr>
        <p:spPr>
          <a:xfrm>
            <a:off x="395536" y="5301208"/>
            <a:ext cx="1872208" cy="1008112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北部地区学校</a:t>
            </a:r>
            <a:endParaRPr kumimoji="1" lang="ja-JP" altLang="en-US" b="1" dirty="0"/>
          </a:p>
        </p:txBody>
      </p:sp>
      <p:sp>
        <p:nvSpPr>
          <p:cNvPr id="49" name="五角形 48"/>
          <p:cNvSpPr/>
          <p:nvPr/>
        </p:nvSpPr>
        <p:spPr>
          <a:xfrm>
            <a:off x="2339752" y="5849888"/>
            <a:ext cx="1872208" cy="1008112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南部地区学校</a:t>
            </a:r>
            <a:endParaRPr kumimoji="1" lang="ja-JP" altLang="en-US" b="1" dirty="0"/>
          </a:p>
        </p:txBody>
      </p:sp>
      <p:cxnSp>
        <p:nvCxnSpPr>
          <p:cNvPr id="50" name="直線コネクタ 49"/>
          <p:cNvCxnSpPr>
            <a:stCxn id="39" idx="1"/>
            <a:endCxn id="48" idx="5"/>
          </p:cNvCxnSpPr>
          <p:nvPr/>
        </p:nvCxnSpPr>
        <p:spPr>
          <a:xfrm flipH="1" flipV="1">
            <a:off x="2267742" y="5686271"/>
            <a:ext cx="2808314" cy="191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9" idx="1"/>
            <a:endCxn id="49" idx="5"/>
          </p:cNvCxnSpPr>
          <p:nvPr/>
        </p:nvCxnSpPr>
        <p:spPr>
          <a:xfrm flipH="1">
            <a:off x="4211958" y="5877272"/>
            <a:ext cx="864098" cy="357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4860032" y="7647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自己運用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9511" y="501186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２００</a:t>
            </a:r>
            <a:r>
              <a:rPr kumimoji="1" lang="en-US" altLang="ja-JP" dirty="0" smtClean="0"/>
              <a:t>MB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872" y="528981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MB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20669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角丸四角形 75"/>
          <p:cNvSpPr/>
          <p:nvPr/>
        </p:nvSpPr>
        <p:spPr>
          <a:xfrm>
            <a:off x="7164288" y="2708920"/>
            <a:ext cx="1979712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0" y="1628800"/>
            <a:ext cx="3635896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第</a:t>
            </a:r>
            <a:r>
              <a:rPr lang="ja-JP" altLang="en-US" dirty="0" smtClean="0"/>
              <a:t>４</a:t>
            </a:r>
            <a:r>
              <a:rPr kumimoji="1" lang="ja-JP" altLang="en-US" dirty="0" smtClean="0"/>
              <a:t>期？</a:t>
            </a:r>
            <a:endParaRPr kumimoji="1" lang="ja-JP" altLang="en-US" dirty="0"/>
          </a:p>
        </p:txBody>
      </p:sp>
      <p:sp>
        <p:nvSpPr>
          <p:cNvPr id="5" name="片側の 2 つの角を切り取った四角形 4"/>
          <p:cNvSpPr/>
          <p:nvPr/>
        </p:nvSpPr>
        <p:spPr>
          <a:xfrm>
            <a:off x="179512" y="1700808"/>
            <a:ext cx="1080120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CMS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WEB 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片側の 2 つの角を切り取った四角形 8"/>
          <p:cNvSpPr/>
          <p:nvPr/>
        </p:nvSpPr>
        <p:spPr>
          <a:xfrm>
            <a:off x="2395784" y="1667709"/>
            <a:ext cx="1008112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>
                <a:solidFill>
                  <a:schemeClr val="tx1"/>
                </a:solidFill>
              </a:rPr>
              <a:t>WEBMail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片側の 2 つの角を切り取った四角形 10"/>
          <p:cNvSpPr/>
          <p:nvPr/>
        </p:nvSpPr>
        <p:spPr>
          <a:xfrm>
            <a:off x="5508104" y="908720"/>
            <a:ext cx="1152128" cy="57606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DNS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片側の 2 つの角を切り取った四角形 12"/>
          <p:cNvSpPr/>
          <p:nvPr/>
        </p:nvSpPr>
        <p:spPr>
          <a:xfrm>
            <a:off x="2051720" y="4149080"/>
            <a:ext cx="3456384" cy="64807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フィルタリング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片側の 2 つの角を切り取った四角形 14"/>
          <p:cNvSpPr/>
          <p:nvPr/>
        </p:nvSpPr>
        <p:spPr>
          <a:xfrm>
            <a:off x="7919864" y="2996952"/>
            <a:ext cx="1224136" cy="792088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内向け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WEB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片側の 2 つの角を切り取った四角形 16"/>
          <p:cNvSpPr/>
          <p:nvPr/>
        </p:nvSpPr>
        <p:spPr>
          <a:xfrm>
            <a:off x="7452320" y="3861048"/>
            <a:ext cx="1080120" cy="576064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DNS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ひし形 18"/>
          <p:cNvSpPr/>
          <p:nvPr/>
        </p:nvSpPr>
        <p:spPr>
          <a:xfrm>
            <a:off x="4860032" y="3068960"/>
            <a:ext cx="2088232" cy="14401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Fire</a:t>
            </a:r>
          </a:p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Wall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雲 19"/>
          <p:cNvSpPr/>
          <p:nvPr/>
        </p:nvSpPr>
        <p:spPr>
          <a:xfrm>
            <a:off x="6300192" y="980728"/>
            <a:ext cx="266429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Inter</a:t>
            </a:r>
            <a:r>
              <a:rPr lang="en-US" altLang="ja-JP" sz="3200" b="1" dirty="0">
                <a:solidFill>
                  <a:schemeClr val="tx1"/>
                </a:solidFill>
              </a:rPr>
              <a:t>net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22" name="直線コネクタ 21"/>
          <p:cNvCxnSpPr>
            <a:stCxn id="19" idx="0"/>
            <a:endCxn id="20" idx="2"/>
          </p:cNvCxnSpPr>
          <p:nvPr/>
        </p:nvCxnSpPr>
        <p:spPr>
          <a:xfrm flipV="1">
            <a:off x="5904148" y="1412776"/>
            <a:ext cx="404308" cy="16561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20" idx="2"/>
            <a:endCxn id="34" idx="3"/>
          </p:cNvCxnSpPr>
          <p:nvPr/>
        </p:nvCxnSpPr>
        <p:spPr>
          <a:xfrm flipH="1">
            <a:off x="3635896" y="1412776"/>
            <a:ext cx="2672560" cy="1116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9" idx="2"/>
            <a:endCxn id="39" idx="0"/>
          </p:cNvCxnSpPr>
          <p:nvPr/>
        </p:nvCxnSpPr>
        <p:spPr>
          <a:xfrm>
            <a:off x="5904148" y="4509120"/>
            <a:ext cx="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076056" y="4509120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沼南庁舎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44" name="直線コネクタ 43"/>
          <p:cNvCxnSpPr>
            <a:stCxn id="15" idx="2"/>
            <a:endCxn id="20" idx="1"/>
          </p:cNvCxnSpPr>
          <p:nvPr/>
        </p:nvCxnSpPr>
        <p:spPr>
          <a:xfrm flipH="1" flipV="1">
            <a:off x="7632340" y="1843904"/>
            <a:ext cx="287524" cy="1549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五角形 47"/>
          <p:cNvSpPr/>
          <p:nvPr/>
        </p:nvSpPr>
        <p:spPr>
          <a:xfrm>
            <a:off x="42400" y="4912338"/>
            <a:ext cx="1872208" cy="1008112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北部地区学校</a:t>
            </a:r>
            <a:endParaRPr kumimoji="1" lang="ja-JP" altLang="en-US" b="1" dirty="0"/>
          </a:p>
        </p:txBody>
      </p:sp>
      <p:sp>
        <p:nvSpPr>
          <p:cNvPr id="49" name="五角形 48"/>
          <p:cNvSpPr/>
          <p:nvPr/>
        </p:nvSpPr>
        <p:spPr>
          <a:xfrm>
            <a:off x="1259632" y="5535386"/>
            <a:ext cx="1872208" cy="1008112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南部地区学校</a:t>
            </a:r>
            <a:endParaRPr kumimoji="1" lang="ja-JP" altLang="en-US" b="1" dirty="0"/>
          </a:p>
        </p:txBody>
      </p:sp>
      <p:cxnSp>
        <p:nvCxnSpPr>
          <p:cNvPr id="50" name="直線コネクタ 49"/>
          <p:cNvCxnSpPr>
            <a:stCxn id="39" idx="2"/>
            <a:endCxn id="48" idx="5"/>
          </p:cNvCxnSpPr>
          <p:nvPr/>
        </p:nvCxnSpPr>
        <p:spPr>
          <a:xfrm flipH="1" flipV="1">
            <a:off x="1914606" y="5297402"/>
            <a:ext cx="3989542" cy="219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9" idx="2"/>
            <a:endCxn id="49" idx="5"/>
          </p:cNvCxnSpPr>
          <p:nvPr/>
        </p:nvCxnSpPr>
        <p:spPr>
          <a:xfrm flipH="1">
            <a:off x="3131838" y="5517232"/>
            <a:ext cx="2772310" cy="403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角形 26"/>
          <p:cNvSpPr/>
          <p:nvPr/>
        </p:nvSpPr>
        <p:spPr>
          <a:xfrm>
            <a:off x="2771800" y="5849888"/>
            <a:ext cx="1872208" cy="1008112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東</a:t>
            </a:r>
            <a:r>
              <a:rPr kumimoji="1" lang="ja-JP" altLang="en-US" sz="2000" b="1" dirty="0" smtClean="0"/>
              <a:t>部地区学校</a:t>
            </a:r>
            <a:endParaRPr kumimoji="1" lang="ja-JP" altLang="en-US" b="1" dirty="0"/>
          </a:p>
        </p:txBody>
      </p:sp>
      <p:cxnSp>
        <p:nvCxnSpPr>
          <p:cNvPr id="31" name="直線コネクタ 30"/>
          <p:cNvCxnSpPr>
            <a:stCxn id="39" idx="2"/>
            <a:endCxn id="27" idx="5"/>
          </p:cNvCxnSpPr>
          <p:nvPr/>
        </p:nvCxnSpPr>
        <p:spPr>
          <a:xfrm flipH="1">
            <a:off x="4644006" y="5517232"/>
            <a:ext cx="1260142" cy="717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片側の 2 つの角を切り取った四角形 31"/>
          <p:cNvSpPr/>
          <p:nvPr/>
        </p:nvSpPr>
        <p:spPr>
          <a:xfrm>
            <a:off x="1331640" y="1700808"/>
            <a:ext cx="1008112" cy="158417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メール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パブリッククラウド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en-US" altLang="ja-JP" sz="2400" dirty="0" smtClean="0">
                <a:solidFill>
                  <a:srgbClr val="FF0000"/>
                </a:solidFill>
              </a:rPr>
              <a:t>SAS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ASP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948264" y="1988840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プライベート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クラウド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750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日常生活で</a:t>
            </a:r>
            <a:r>
              <a:rPr lang="ja-JP" altLang="en-US" dirty="0"/>
              <a:t>の</a:t>
            </a:r>
            <a:r>
              <a:rPr kumimoji="1" lang="en-US" altLang="ja-JP" dirty="0" smtClean="0"/>
              <a:t>ICT</a:t>
            </a:r>
            <a:r>
              <a:rPr lang="ja-JP" altLang="en-US" dirty="0" smtClean="0"/>
              <a:t>利用が先行している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99412"/>
              </p:ext>
            </p:extLst>
          </p:nvPr>
        </p:nvGraphicFramePr>
        <p:xfrm>
          <a:off x="0" y="908720"/>
          <a:ext cx="33123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95456"/>
              </p:ext>
            </p:extLst>
          </p:nvPr>
        </p:nvGraphicFramePr>
        <p:xfrm>
          <a:off x="683568" y="3356992"/>
          <a:ext cx="8136904" cy="328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8973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学校インターネットを体験して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残した</a:t>
            </a:r>
            <a:r>
              <a:rPr lang="ja-JP" altLang="en-US" dirty="0" smtClean="0"/>
              <a:t>もの</a:t>
            </a:r>
            <a:endParaRPr lang="en-US" altLang="ja-JP" dirty="0" smtClean="0"/>
          </a:p>
          <a:p>
            <a:pPr lvl="2"/>
            <a:r>
              <a:rPr lang="ja-JP" altLang="en-US" sz="3200" dirty="0" smtClean="0"/>
              <a:t>地域教育ネットワークの活用</a:t>
            </a:r>
            <a:endParaRPr lang="en-US" altLang="ja-JP" sz="3200" dirty="0" smtClean="0"/>
          </a:p>
          <a:p>
            <a:pPr lvl="2"/>
            <a:r>
              <a:rPr kumimoji="1" lang="ja-JP" altLang="en-US" sz="3200" dirty="0" smtClean="0"/>
              <a:t>どこの学校でも取り組める環境</a:t>
            </a:r>
            <a:endParaRPr kumimoji="1" lang="en-US" altLang="ja-JP" sz="3200" dirty="0" smtClean="0"/>
          </a:p>
          <a:p>
            <a:pPr lvl="2"/>
            <a:r>
              <a:rPr kumimoji="1" lang="ja-JP" altLang="en-US" sz="3200" dirty="0" smtClean="0"/>
              <a:t>運用のノウハウ</a:t>
            </a:r>
            <a:endParaRPr kumimoji="1" lang="en-US" altLang="ja-JP" sz="3200" dirty="0" smtClean="0"/>
          </a:p>
          <a:p>
            <a:r>
              <a:rPr lang="ja-JP" altLang="en-US" dirty="0" smtClean="0"/>
              <a:t>課題</a:t>
            </a:r>
            <a:endParaRPr lang="en-US" altLang="ja-JP" dirty="0" smtClean="0"/>
          </a:p>
          <a:p>
            <a:pPr lvl="2"/>
            <a:r>
              <a:rPr lang="ja-JP" altLang="en-US" sz="2800" dirty="0" smtClean="0"/>
              <a:t>新しい時代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クラウド化</a:t>
            </a:r>
            <a:r>
              <a:rPr lang="en-US" altLang="ja-JP" sz="2800" dirty="0" smtClean="0"/>
              <a:t>)</a:t>
            </a:r>
            <a:r>
              <a:rPr lang="ja-JP" altLang="en-US" sz="2800" dirty="0" err="1" smtClean="0"/>
              <a:t>への</a:t>
            </a:r>
            <a:r>
              <a:rPr lang="ja-JP" altLang="en-US" sz="2800" dirty="0" smtClean="0"/>
              <a:t>対応</a:t>
            </a:r>
            <a:endParaRPr lang="en-US" altLang="ja-JP" sz="2800" dirty="0" smtClean="0"/>
          </a:p>
          <a:p>
            <a:pPr lvl="2"/>
            <a:r>
              <a:rPr kumimoji="1" lang="ja-JP" altLang="en-US" sz="2800" dirty="0" smtClean="0"/>
              <a:t>教育委員会での運用</a:t>
            </a:r>
            <a:endParaRPr kumimoji="1" lang="en-US" altLang="ja-JP" sz="2800" dirty="0" smtClean="0"/>
          </a:p>
          <a:p>
            <a:pPr lvl="2"/>
            <a:r>
              <a:rPr kumimoji="1" lang="ja-JP" altLang="en-US" sz="2800" dirty="0" smtClean="0"/>
              <a:t>アウトソーシングノウハウ</a:t>
            </a:r>
            <a:endParaRPr kumimoji="1" lang="en-US" altLang="ja-JP" sz="28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994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251520" y="1988840"/>
            <a:ext cx="6793864" cy="2808312"/>
            <a:chOff x="251520" y="1988840"/>
            <a:chExt cx="6793864" cy="2808312"/>
          </a:xfrm>
        </p:grpSpPr>
        <p:sp>
          <p:nvSpPr>
            <p:cNvPr id="10" name="正方形/長方形 9"/>
            <p:cNvSpPr/>
            <p:nvPr/>
          </p:nvSpPr>
          <p:spPr>
            <a:xfrm>
              <a:off x="251520" y="4005064"/>
              <a:ext cx="1728192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17192" y="4005064"/>
              <a:ext cx="1728192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292080" y="2852936"/>
              <a:ext cx="1728192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716016" y="1988840"/>
              <a:ext cx="1728192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604448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情報を十分に利用する活動ができているか？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6381328"/>
            <a:ext cx="8229600" cy="392907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柏二小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年　ネットモラル検定　</a:t>
            </a:r>
            <a:r>
              <a:rPr kumimoji="1" lang="en-US" altLang="ja-JP" dirty="0" smtClean="0"/>
              <a:t>122</a:t>
            </a:r>
            <a:r>
              <a:rPr kumimoji="1" lang="ja-JP" altLang="en-US" dirty="0" smtClean="0"/>
              <a:t>名　より</a:t>
            </a:r>
            <a:endParaRPr kumimoji="1" lang="en-US" altLang="ja-JP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1196752"/>
            <a:ext cx="9163932" cy="4824536"/>
            <a:chOff x="0" y="1196752"/>
            <a:chExt cx="9163932" cy="4824536"/>
          </a:xfrm>
        </p:grpSpPr>
        <p:graphicFrame>
          <p:nvGraphicFramePr>
            <p:cNvPr id="4" name="グラフ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9212114"/>
                </p:ext>
              </p:extLst>
            </p:nvPr>
          </p:nvGraphicFramePr>
          <p:xfrm>
            <a:off x="0" y="1196752"/>
            <a:ext cx="7236296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テキスト ボックス 12"/>
            <p:cNvSpPr txBox="1"/>
            <p:nvPr/>
          </p:nvSpPr>
          <p:spPr>
            <a:xfrm>
              <a:off x="6209277" y="1382866"/>
              <a:ext cx="2954655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情報の作り手</a:t>
              </a:r>
              <a:r>
                <a:rPr kumimoji="1" lang="ja-JP" altLang="en-US" sz="2400" dirty="0" smtClean="0"/>
                <a:t>，</a:t>
              </a:r>
              <a:endParaRPr kumimoji="1" lang="en-US" altLang="ja-JP" sz="2400" dirty="0" smtClean="0"/>
            </a:p>
            <a:p>
              <a:pPr algn="ctr"/>
              <a:r>
                <a:rPr kumimoji="1" lang="ja-JP" altLang="en-US" sz="2400" dirty="0" smtClean="0"/>
                <a:t>送り手</a:t>
              </a:r>
              <a:r>
                <a:rPr kumimoji="1" lang="ja-JP" altLang="en-US" sz="2400" dirty="0" smtClean="0"/>
                <a:t>として</a:t>
              </a:r>
              <a:r>
                <a:rPr kumimoji="1" lang="ja-JP" altLang="en-US" sz="2400" dirty="0" smtClean="0"/>
                <a:t>の</a:t>
              </a:r>
              <a:endParaRPr kumimoji="1" lang="en-US" altLang="ja-JP" sz="2400" dirty="0" smtClean="0"/>
            </a:p>
            <a:p>
              <a:pPr algn="ctr"/>
              <a:r>
                <a:rPr kumimoji="1" lang="ja-JP" altLang="en-US" sz="2400" dirty="0" smtClean="0"/>
                <a:t>経験</a:t>
              </a:r>
              <a:r>
                <a:rPr kumimoji="1" lang="ja-JP" altLang="en-US" sz="2400" dirty="0" smtClean="0"/>
                <a:t>は少ない</a:t>
              </a:r>
              <a:endParaRPr kumimoji="1" lang="en-US" altLang="ja-JP" sz="2400" dirty="0" smtClean="0"/>
            </a:p>
            <a:p>
              <a:pPr algn="ctr"/>
              <a:r>
                <a:rPr lang="ja-JP" altLang="en-US" sz="2400" dirty="0" smtClean="0"/>
                <a:t>　　　　</a:t>
              </a:r>
              <a:endParaRPr lang="en-US" altLang="ja-JP" sz="2400" dirty="0" smtClean="0"/>
            </a:p>
            <a:p>
              <a:pPr algn="ctr"/>
              <a:endParaRPr lang="en-US" altLang="ja-JP" sz="2400" dirty="0"/>
            </a:p>
            <a:p>
              <a:pPr algn="ctr"/>
              <a:endParaRPr lang="en-US" altLang="ja-JP" sz="2400" dirty="0" smtClean="0"/>
            </a:p>
            <a:p>
              <a:pPr algn="ctr"/>
              <a:endParaRPr lang="en-US" altLang="ja-JP" sz="2400" dirty="0"/>
            </a:p>
            <a:p>
              <a:pPr algn="ctr"/>
              <a:endParaRPr lang="en-US" altLang="ja-JP" sz="2400" dirty="0" smtClean="0"/>
            </a:p>
            <a:p>
              <a:pPr algn="ctr"/>
              <a:endParaRPr lang="en-US" altLang="ja-JP" sz="2400" dirty="0"/>
            </a:p>
            <a:p>
              <a:pPr algn="ctr"/>
              <a:r>
                <a:rPr lang="ja-JP" altLang="en-US" sz="2400" dirty="0" smtClean="0"/>
                <a:t>　</a:t>
              </a:r>
              <a:endParaRPr lang="en-US" altLang="ja-JP" sz="2400" dirty="0"/>
            </a:p>
            <a:p>
              <a:pPr algn="ctr"/>
              <a:r>
                <a:rPr kumimoji="1" lang="ja-JP" altLang="en-US" sz="2400" dirty="0" smtClean="0"/>
                <a:t>学校で</a:t>
              </a:r>
              <a:r>
                <a:rPr kumimoji="1" lang="ja-JP" altLang="en-US" sz="2400" dirty="0" smtClean="0"/>
                <a:t>こそ</a:t>
              </a:r>
              <a:endParaRPr kumimoji="1" lang="en-US" altLang="ja-JP" sz="2400" dirty="0" smtClean="0"/>
            </a:p>
            <a:p>
              <a:pPr algn="ctr"/>
              <a:r>
                <a:rPr kumimoji="1" lang="ja-JP" altLang="en-US" sz="2400" dirty="0" smtClean="0"/>
                <a:t>取り組む</a:t>
              </a:r>
              <a:r>
                <a:rPr kumimoji="1" lang="ja-JP" altLang="en-US" sz="2400" dirty="0" smtClean="0"/>
                <a:t>必要がある</a:t>
              </a:r>
              <a:endParaRPr kumimoji="1" lang="ja-JP" altLang="en-US" sz="2400" dirty="0"/>
            </a:p>
          </p:txBody>
        </p:sp>
      </p:grpSp>
      <p:sp>
        <p:nvSpPr>
          <p:cNvPr id="14" name="下矢印 13"/>
          <p:cNvSpPr/>
          <p:nvPr/>
        </p:nvSpPr>
        <p:spPr>
          <a:xfrm>
            <a:off x="7561224" y="2731680"/>
            <a:ext cx="100047" cy="1826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5870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今求められるもの・課題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880" y="1546592"/>
            <a:ext cx="3887787" cy="165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4400"/>
              <a:t>ICT</a:t>
            </a:r>
            <a:r>
              <a:rPr lang="ja-JP" altLang="en-US" sz="4400"/>
              <a:t>環境の整備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2071466">
            <a:off x="4812382" y="2671056"/>
            <a:ext cx="2160588" cy="503238"/>
          </a:xfrm>
          <a:prstGeom prst="curvedDownArrow">
            <a:avLst>
              <a:gd name="adj1" fmla="val 85867"/>
              <a:gd name="adj2" fmla="val 171735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339752" y="3742245"/>
            <a:ext cx="6265094" cy="2087563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5400"/>
              <a:t>ICT</a:t>
            </a:r>
            <a:r>
              <a:rPr lang="ja-JP" altLang="en-US" sz="5400"/>
              <a:t>活用の一般化</a:t>
            </a:r>
          </a:p>
        </p:txBody>
      </p:sp>
    </p:spTree>
    <p:extLst>
      <p:ext uri="{BB962C8B-B14F-4D97-AF65-F5344CB8AC3E}">
        <p14:creationId xmlns:p14="http://schemas.microsoft.com/office/powerpoint/2010/main" val="2281456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なじむ　ための取り組み</a:t>
            </a:r>
            <a:endParaRPr lang="ja-JP" altLang="en-US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11560" y="1628800"/>
            <a:ext cx="4319587" cy="100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4400"/>
              <a:t>教育の情報化が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987824" y="2780928"/>
            <a:ext cx="3168650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4800" dirty="0">
                <a:solidFill>
                  <a:srgbClr val="FF0000"/>
                </a:solidFill>
              </a:rPr>
              <a:t>全ての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051719" y="3893749"/>
            <a:ext cx="6769149" cy="2016125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3600"/>
              <a:t>児童生徒　保護者　教職員</a:t>
            </a:r>
          </a:p>
          <a:p>
            <a:pPr algn="ctr"/>
            <a:r>
              <a:rPr lang="ja-JP" altLang="en-US" sz="3600"/>
              <a:t>のためのものに</a:t>
            </a:r>
          </a:p>
        </p:txBody>
      </p:sp>
    </p:spTree>
    <p:extLst>
      <p:ext uri="{BB962C8B-B14F-4D97-AF65-F5344CB8AC3E}">
        <p14:creationId xmlns:p14="http://schemas.microsoft.com/office/powerpoint/2010/main" val="2885450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171" y="838589"/>
            <a:ext cx="7771924" cy="862219"/>
          </a:xfrm>
        </p:spPr>
        <p:txBody>
          <a:bodyPr/>
          <a:lstStyle/>
          <a:p>
            <a:r>
              <a:rPr lang="ja-JP" altLang="en-US" dirty="0"/>
              <a:t>モデル校としての接続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114800"/>
          </a:xfrm>
        </p:spPr>
        <p:txBody>
          <a:bodyPr/>
          <a:lstStyle/>
          <a:p>
            <a:r>
              <a:rPr lang="ja-JP" altLang="en-US" dirty="0"/>
              <a:t>研究協力の中で，ＫＩＵのサポート　97/10</a:t>
            </a:r>
          </a:p>
          <a:p>
            <a:r>
              <a:rPr lang="ja-JP" altLang="en-US" dirty="0"/>
              <a:t>六小の実験用ネットワーク</a:t>
            </a:r>
            <a:r>
              <a:rPr lang="ja-JP" altLang="en-US" dirty="0" smtClean="0"/>
              <a:t>構築</a:t>
            </a:r>
            <a:endParaRPr lang="en-US" altLang="ja-JP" sz="2000" dirty="0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779838" y="248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ja-JP" altLang="en-US"/>
          </a:p>
        </p:txBody>
      </p:sp>
      <p:pic>
        <p:nvPicPr>
          <p:cNvPr id="86030" name="Picture 14" descr="http://www.kiu.ad.jp/news/971028/6syou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16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 dirty="0" smtClean="0"/>
              <a:t>学校インターネットの概要</a:t>
            </a:r>
            <a:endParaRPr lang="ja-JP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0">
              <a:buNone/>
            </a:pPr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郵政省</a:t>
            </a:r>
          </a:p>
          <a:p>
            <a:pPr marL="365125" indent="0">
              <a:buNone/>
            </a:pPr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「学校における複合アクセス網</a:t>
            </a:r>
            <a:r>
              <a:rPr lang="ja-JP" altLang="en-US" dirty="0" smtClean="0">
                <a:latin typeface="Century" pitchFamily="18" charset="0"/>
                <a:ea typeface="ＭＳ ゴシック" pitchFamily="49" charset="-128"/>
              </a:rPr>
              <a:t>活用型</a:t>
            </a:r>
            <a:r>
              <a:rPr lang="en-US" altLang="ja-JP" dirty="0" smtClean="0">
                <a:latin typeface="Century" pitchFamily="18" charset="0"/>
                <a:ea typeface="ＭＳ ゴシック" pitchFamily="49" charset="-128"/>
              </a:rPr>
              <a:t/>
            </a:r>
            <a:br>
              <a:rPr lang="en-US" altLang="ja-JP" dirty="0" smtClean="0">
                <a:latin typeface="Century" pitchFamily="18" charset="0"/>
                <a:ea typeface="ＭＳ ゴシック" pitchFamily="49" charset="-128"/>
              </a:rPr>
            </a:br>
            <a:r>
              <a:rPr lang="ja-JP" altLang="en-US" dirty="0" smtClean="0">
                <a:latin typeface="Century" pitchFamily="18" charset="0"/>
                <a:ea typeface="ＭＳ ゴシック" pitchFamily="49" charset="-128"/>
              </a:rPr>
              <a:t>　</a:t>
            </a:r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　　インターネットに関する研究開発」</a:t>
            </a:r>
          </a:p>
          <a:p>
            <a:pPr marL="568325" lvl="1" indent="0" algn="just">
              <a:buFont typeface="Monotype Sorts" pitchFamily="2" charset="2"/>
              <a:buNone/>
            </a:pPr>
            <a:endParaRPr lang="en-US" altLang="ja-JP" dirty="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5536" y="3140968"/>
            <a:ext cx="769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127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defRPr kumimoji="1" sz="32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568325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7696200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7886700" algn="ctr">
              <a:spcBef>
                <a:spcPct val="20000"/>
              </a:spcBef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8077200" algn="ctr">
              <a:spcBef>
                <a:spcPct val="20000"/>
              </a:spcBef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853440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899160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944880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990600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文部省</a:t>
            </a:r>
          </a:p>
          <a:p>
            <a:pPr eaLnBrk="1" hangingPunct="1"/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「先進的教育用ネットワークモデル</a:t>
            </a:r>
          </a:p>
          <a:p>
            <a:pPr eaLnBrk="1" hangingPunct="1"/>
            <a:r>
              <a:rPr lang="ja-JP" altLang="en-US" dirty="0">
                <a:latin typeface="Century" pitchFamily="18" charset="0"/>
                <a:ea typeface="ＭＳ ゴシック" pitchFamily="49" charset="-128"/>
              </a:rPr>
              <a:t>　　地域事業」</a:t>
            </a:r>
          </a:p>
          <a:p>
            <a:pPr lvl="1" algn="just" eaLnBrk="1" hangingPunct="1"/>
            <a:endParaRPr lang="en-US" altLang="ja-JP" dirty="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2760" y="4817368"/>
            <a:ext cx="6858000" cy="17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kern="0" dirty="0" smtClean="0">
                <a:latin typeface="Century" pitchFamily="18" charset="0"/>
                <a:ea typeface="ＭＳ ゴシック" pitchFamily="49" charset="-128"/>
              </a:rPr>
              <a:t>学校教育に於けるインターネットの有効活用や地域ネットワークのあり方に関する先導的な研究開発</a:t>
            </a:r>
            <a:endParaRPr lang="ja-JP" altLang="en-US" kern="0" dirty="0">
              <a:latin typeface="Century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394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事業概要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5"/>
            <a:ext cx="8229600" cy="3456384"/>
          </a:xfrm>
        </p:spPr>
        <p:txBody>
          <a:bodyPr/>
          <a:lstStyle/>
          <a:p>
            <a:pPr algn="just"/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平成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10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年度補正予算による措置</a:t>
            </a:r>
          </a:p>
          <a:p>
            <a:pPr algn="just"/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郵政・文部両省の予算で，放送通信機構が実施する。</a:t>
            </a:r>
          </a:p>
          <a:p>
            <a:pPr algn="just"/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全国 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30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地域（一地域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20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～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50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校）を，平成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10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年度から平成</a:t>
            </a:r>
            <a:r>
              <a:rPr lang="en-US" altLang="ja-JP" sz="2800" dirty="0">
                <a:latin typeface="Century" pitchFamily="18" charset="0"/>
                <a:ea typeface="ＭＳ 明朝" pitchFamily="17" charset="-128"/>
              </a:rPr>
              <a:t>13</a:t>
            </a:r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年度まで指定する。</a:t>
            </a:r>
          </a:p>
          <a:p>
            <a:pPr algn="just"/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教育センター等がネットワークの中心になり，地域の学校をインターネットに接続する。</a:t>
            </a:r>
          </a:p>
          <a:p>
            <a:pPr algn="just"/>
            <a:r>
              <a:rPr lang="ja-JP" altLang="en-US" sz="2800" dirty="0">
                <a:latin typeface="Century" pitchFamily="18" charset="0"/>
                <a:ea typeface="ＭＳ 明朝" pitchFamily="17" charset="-128"/>
              </a:rPr>
              <a:t>放送通信機構が必要な，通信設備・設置費を負担する。期間中の通信経費等は，かからない。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16642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学校インターネットのイメージ</a:t>
            </a:r>
            <a:endParaRPr lang="ja-JP" altLang="en-US" dirty="0"/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2292157" y="1124744"/>
            <a:ext cx="4166300" cy="1167654"/>
          </a:xfrm>
          <a:prstGeom prst="irregularSeal1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インターネット</a:t>
            </a:r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3227449" y="2542610"/>
            <a:ext cx="2295716" cy="8340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三鷹ＮＷＣ</a:t>
            </a:r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693218" y="3293245"/>
            <a:ext cx="2295716" cy="8340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柏ＮＷＣ</a:t>
            </a:r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251520" y="3460053"/>
            <a:ext cx="2295716" cy="8340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大宮ＮＷＣ</a:t>
            </a:r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3142421" y="4477814"/>
            <a:ext cx="1870584" cy="5838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サブセンター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052260" y="3710265"/>
            <a:ext cx="1445451" cy="417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/>
              <a:t>他市衛星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6968616" y="4794515"/>
            <a:ext cx="1870584" cy="91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 dirty="0"/>
              <a:t>柏</a:t>
            </a:r>
            <a:r>
              <a:rPr lang="ja-JP" altLang="en-US" sz="2800" dirty="0" smtClean="0"/>
              <a:t>市内</a:t>
            </a:r>
            <a:endParaRPr lang="ja-JP" altLang="en-US" sz="2800" dirty="0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392481" y="5253236"/>
            <a:ext cx="1870584" cy="91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 dirty="0" smtClean="0"/>
              <a:t>県外他市</a:t>
            </a:r>
            <a:endParaRPr lang="ja-JP" altLang="en-US" sz="2800" dirty="0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037078" y="5418886"/>
            <a:ext cx="1870584" cy="91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 dirty="0"/>
              <a:t>県内</a:t>
            </a:r>
            <a:r>
              <a:rPr lang="ja-JP" altLang="en-US" sz="2800" dirty="0" smtClean="0"/>
              <a:t>他市</a:t>
            </a:r>
            <a:endParaRPr lang="ja-JP" altLang="en-US" sz="2800" dirty="0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2843808" y="5061638"/>
            <a:ext cx="1415560" cy="357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 flipV="1">
            <a:off x="7478775" y="4043880"/>
            <a:ext cx="510159" cy="750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>
            <a:off x="4716016" y="4043880"/>
            <a:ext cx="1572388" cy="537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H="1" flipV="1">
            <a:off x="1952051" y="4210686"/>
            <a:ext cx="1190370" cy="5590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3642310" y="3376649"/>
            <a:ext cx="265352" cy="3427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V="1">
            <a:off x="2207130" y="3126437"/>
            <a:ext cx="1020318" cy="4170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 flipV="1">
            <a:off x="5268086" y="3209841"/>
            <a:ext cx="510159" cy="333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V="1">
            <a:off x="4375307" y="1988840"/>
            <a:ext cx="0" cy="5537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V="1">
            <a:off x="5459535" y="4127284"/>
            <a:ext cx="1381542" cy="11376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4259368" y="5061638"/>
            <a:ext cx="672672" cy="2033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3880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3200400" y="2819400"/>
            <a:ext cx="5257800" cy="1600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endParaRPr lang="ja-JP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5562600" cy="1066800"/>
          </a:xfrm>
        </p:spPr>
        <p:txBody>
          <a:bodyPr/>
          <a:lstStyle/>
          <a:p>
            <a:r>
              <a:rPr lang="ja-JP" altLang="en-US" sz="3200" b="1" dirty="0"/>
              <a:t>先進的教育用ネットワーク</a:t>
            </a:r>
            <a:br>
              <a:rPr lang="ja-JP" altLang="en-US" sz="3200" b="1" dirty="0"/>
            </a:br>
            <a:r>
              <a:rPr lang="ja-JP" altLang="en-US" sz="3200" b="1" dirty="0"/>
              <a:t>　　　　</a:t>
            </a:r>
            <a:r>
              <a:rPr lang="ja-JP" altLang="en-US" sz="3200" b="1" dirty="0" smtClean="0"/>
              <a:t>　</a:t>
            </a:r>
            <a:r>
              <a:rPr lang="ja-JP" altLang="en-US" sz="3200" b="1" dirty="0"/>
              <a:t>　モデル地域事業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11560" y="304800"/>
            <a:ext cx="236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87"/>
              </a:avLst>
            </a:prstTxWarp>
          </a:bodyPr>
          <a:lstStyle/>
          <a:p>
            <a:pPr algn="ctr"/>
            <a:r>
              <a:rPr lang="ja-JP" alt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ＭＳ Ｐゴシック"/>
                <a:ea typeface="ＭＳ Ｐゴシック"/>
              </a:rPr>
              <a:t>のぞみ</a:t>
            </a:r>
          </a:p>
        </p:txBody>
      </p:sp>
      <p:grpSp>
        <p:nvGrpSpPr>
          <p:cNvPr id="35892" name="Group 52"/>
          <p:cNvGrpSpPr>
            <a:grpSpLocks/>
          </p:cNvGrpSpPr>
          <p:nvPr/>
        </p:nvGrpSpPr>
        <p:grpSpPr bwMode="auto">
          <a:xfrm>
            <a:off x="1066800" y="1676400"/>
            <a:ext cx="7467600" cy="4495800"/>
            <a:chOff x="672" y="1056"/>
            <a:chExt cx="4704" cy="2832"/>
          </a:xfrm>
        </p:grpSpPr>
        <p:sp>
          <p:nvSpPr>
            <p:cNvPr id="35871" name="AutoShape 31"/>
            <p:cNvSpPr>
              <a:spLocks noChangeArrowheads="1"/>
            </p:cNvSpPr>
            <p:nvPr/>
          </p:nvSpPr>
          <p:spPr bwMode="auto">
            <a:xfrm>
              <a:off x="2284" y="3502"/>
              <a:ext cx="1219" cy="38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/>
                <a:t>柏市内 20校</a:t>
              </a:r>
            </a:p>
          </p:txBody>
        </p:sp>
        <p:sp>
          <p:nvSpPr>
            <p:cNvPr id="35872" name="AutoShape 32"/>
            <p:cNvSpPr>
              <a:spLocks noChangeArrowheads="1"/>
            </p:cNvSpPr>
            <p:nvPr/>
          </p:nvSpPr>
          <p:spPr bwMode="auto">
            <a:xfrm>
              <a:off x="4200" y="3287"/>
              <a:ext cx="1176" cy="386"/>
            </a:xfrm>
            <a:prstGeom prst="roundRect">
              <a:avLst>
                <a:gd name="adj" fmla="val 16667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b="1"/>
                <a:t>市内の学校</a:t>
              </a:r>
            </a:p>
          </p:txBody>
        </p:sp>
        <p:sp>
          <p:nvSpPr>
            <p:cNvPr id="35873" name="AutoShape 33"/>
            <p:cNvSpPr>
              <a:spLocks noChangeArrowheads="1"/>
            </p:cNvSpPr>
            <p:nvPr/>
          </p:nvSpPr>
          <p:spPr bwMode="auto">
            <a:xfrm flipV="1">
              <a:off x="4113" y="2086"/>
              <a:ext cx="1045" cy="38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ja-JP" altLang="en-US" b="1"/>
                <a:t>既存ＫＩＵ</a:t>
              </a:r>
            </a:p>
          </p:txBody>
        </p:sp>
        <p:sp>
          <p:nvSpPr>
            <p:cNvPr id="35874" name="AutoShape 34"/>
            <p:cNvSpPr>
              <a:spLocks noChangeArrowheads="1"/>
            </p:cNvSpPr>
            <p:nvPr/>
          </p:nvSpPr>
          <p:spPr bwMode="auto">
            <a:xfrm flipV="1">
              <a:off x="2109" y="2043"/>
              <a:ext cx="1438" cy="5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ja-JP" altLang="en-US" b="1"/>
                <a:t>柏地区</a:t>
              </a:r>
            </a:p>
            <a:p>
              <a:pPr algn="ctr"/>
              <a:r>
                <a:rPr lang="ja-JP" altLang="en-US" b="1"/>
                <a:t>センター</a:t>
              </a: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2153" y="2901"/>
              <a:ext cx="1307" cy="3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/>
                <a:t>ケーブルテレビ</a:t>
              </a:r>
            </a:p>
          </p:txBody>
        </p:sp>
        <p:sp>
          <p:nvSpPr>
            <p:cNvPr id="35876" name="AutoShape 36"/>
            <p:cNvSpPr>
              <a:spLocks noChangeArrowheads="1"/>
            </p:cNvSpPr>
            <p:nvPr/>
          </p:nvSpPr>
          <p:spPr bwMode="auto">
            <a:xfrm>
              <a:off x="716" y="2043"/>
              <a:ext cx="1088" cy="386"/>
            </a:xfrm>
            <a:prstGeom prst="hexagon">
              <a:avLst>
                <a:gd name="adj" fmla="val 40166"/>
                <a:gd name="vf" fmla="val 115470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b="1"/>
                <a:t>教育研究所</a:t>
              </a:r>
            </a:p>
          </p:txBody>
        </p:sp>
        <p:sp>
          <p:nvSpPr>
            <p:cNvPr id="35877" name="Oval 37"/>
            <p:cNvSpPr>
              <a:spLocks noChangeArrowheads="1"/>
            </p:cNvSpPr>
            <p:nvPr/>
          </p:nvSpPr>
          <p:spPr bwMode="auto">
            <a:xfrm>
              <a:off x="3068" y="1056"/>
              <a:ext cx="1437" cy="601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b="1">
                  <a:solidFill>
                    <a:schemeClr val="accent2"/>
                  </a:solidFill>
                  <a:ea typeface="ＤＦＰ特太ゴシック体" pitchFamily="50" charset="-128"/>
                </a:rPr>
                <a:t>インターネット</a:t>
              </a:r>
            </a:p>
          </p:txBody>
        </p:sp>
        <p:sp>
          <p:nvSpPr>
            <p:cNvPr id="35878" name="AutoShape 38"/>
            <p:cNvSpPr>
              <a:spLocks noChangeArrowheads="1"/>
            </p:cNvSpPr>
            <p:nvPr/>
          </p:nvSpPr>
          <p:spPr bwMode="auto">
            <a:xfrm>
              <a:off x="672" y="3330"/>
              <a:ext cx="1045" cy="38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/>
                <a:t>川口市</a:t>
              </a:r>
            </a:p>
          </p:txBody>
        </p:sp>
        <p:sp>
          <p:nvSpPr>
            <p:cNvPr id="35879" name="Oval 39"/>
            <p:cNvSpPr>
              <a:spLocks noChangeArrowheads="1"/>
            </p:cNvSpPr>
            <p:nvPr/>
          </p:nvSpPr>
          <p:spPr bwMode="auto">
            <a:xfrm>
              <a:off x="977" y="1185"/>
              <a:ext cx="1263" cy="429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b="1">
                  <a:solidFill>
                    <a:schemeClr val="bg1"/>
                  </a:solidFill>
                </a:rPr>
                <a:t>中央センター</a:t>
              </a:r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2327" y="1743"/>
              <a:ext cx="20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35881" name="Text Box 41"/>
            <p:cNvSpPr txBox="1">
              <a:spLocks noChangeArrowheads="1"/>
            </p:cNvSpPr>
            <p:nvPr/>
          </p:nvSpPr>
          <p:spPr bwMode="auto">
            <a:xfrm>
              <a:off x="2496" y="1776"/>
              <a:ext cx="2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b="1">
                  <a:solidFill>
                    <a:srgbClr val="FF0000"/>
                  </a:solidFill>
                </a:rPr>
                <a:t>柏インターネットユニオン</a:t>
              </a:r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 flipV="1">
              <a:off x="1238" y="2558"/>
              <a:ext cx="1002" cy="7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H="1" flipV="1">
              <a:off x="2719" y="2558"/>
              <a:ext cx="0" cy="3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 flipV="1">
              <a:off x="4723" y="2472"/>
              <a:ext cx="0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 flipV="1">
              <a:off x="2763" y="3201"/>
              <a:ext cx="0" cy="3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 flipV="1">
              <a:off x="2980" y="1356"/>
              <a:ext cx="88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7" name="Line 47"/>
            <p:cNvSpPr>
              <a:spLocks noChangeShapeType="1"/>
            </p:cNvSpPr>
            <p:nvPr/>
          </p:nvSpPr>
          <p:spPr bwMode="auto">
            <a:xfrm flipH="1" flipV="1">
              <a:off x="4505" y="1399"/>
              <a:ext cx="131" cy="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flipV="1">
              <a:off x="3329" y="2257"/>
              <a:ext cx="9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89" name="Line 49"/>
            <p:cNvSpPr>
              <a:spLocks noChangeShapeType="1"/>
            </p:cNvSpPr>
            <p:nvPr/>
          </p:nvSpPr>
          <p:spPr bwMode="auto">
            <a:xfrm flipV="1">
              <a:off x="1804" y="2257"/>
              <a:ext cx="5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0" name="Line 50"/>
            <p:cNvSpPr>
              <a:spLocks noChangeShapeType="1"/>
            </p:cNvSpPr>
            <p:nvPr/>
          </p:nvSpPr>
          <p:spPr bwMode="auto">
            <a:xfrm>
              <a:off x="2109" y="1528"/>
              <a:ext cx="567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275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柏市教育用ネットワークセンター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変遷の概要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pic>
        <p:nvPicPr>
          <p:cNvPr id="4" name="Picture 4" descr="D:\Data\GAKKAI\ITRC\000508\kiu-noc02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35" y="2204864"/>
            <a:ext cx="3225236" cy="4300314"/>
          </a:xfrm>
          <a:prstGeom prst="rect">
            <a:avLst/>
          </a:prstGeom>
          <a:noFill/>
        </p:spPr>
      </p:pic>
      <p:pic>
        <p:nvPicPr>
          <p:cNvPr id="5" name="Picture 3" descr="D:\Data\GAKKAI\ITRC\000508\kiu-noc13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00860"/>
            <a:ext cx="318635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230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T:\syasin\edulab\DSC00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C1D5"/>
              </a:clrFrom>
              <a:clrTo>
                <a:srgbClr val="BCC1D5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4815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200"/>
              <a:t>ネットワークセンターの分散配置</a:t>
            </a:r>
            <a:endParaRPr lang="ja-JP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3810000" cy="3124200"/>
          </a:xfrm>
        </p:spPr>
        <p:txBody>
          <a:bodyPr/>
          <a:lstStyle/>
          <a:p>
            <a:r>
              <a:rPr lang="ja-JP" altLang="en-US"/>
              <a:t>ネットワーク機器</a:t>
            </a:r>
          </a:p>
          <a:p>
            <a:r>
              <a:rPr lang="ja-JP" altLang="en-US"/>
              <a:t>対外線接続</a:t>
            </a:r>
          </a:p>
          <a:p>
            <a:r>
              <a:rPr lang="ja-JP" altLang="en-US"/>
              <a:t>サーバ類</a:t>
            </a:r>
          </a:p>
          <a:p>
            <a:r>
              <a:rPr lang="ja-JP" altLang="en-US"/>
              <a:t>研究用施設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1676400" y="2057400"/>
            <a:ext cx="2209800" cy="8382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1" lang="ja-JP" altLang="en-US" sz="2800" b="1">
                <a:solidFill>
                  <a:srgbClr val="0000FF"/>
                </a:solidFill>
              </a:rPr>
              <a:t>麗澤大学</a:t>
            </a:r>
            <a:endParaRPr kumimoji="1" lang="ja-JP" altLang="en-U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5562600" y="2057400"/>
            <a:ext cx="2209800" cy="838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1" lang="ja-JP" altLang="en-US" sz="2800" b="1">
                <a:solidFill>
                  <a:srgbClr val="0000FF"/>
                </a:solidFill>
              </a:rPr>
              <a:t>教育研究所</a:t>
            </a:r>
            <a:endParaRPr kumimoji="1" lang="ja-JP" alt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34000" y="3124200"/>
            <a:ext cx="2989263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ja-JP" altLang="en-US" sz="2800" b="1"/>
              <a:t>コンテンツ作成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ja-JP" altLang="en-US" sz="2800" b="1"/>
              <a:t>コミュニケーション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1244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G丸ゴシック一般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丸ゴシ">
      <a:majorFont>
        <a:latin typeface="Lucida Sans"/>
        <a:ea typeface="HG丸ｺﾞｼｯｸM-PRO"/>
        <a:cs typeface=""/>
      </a:majorFont>
      <a:minorFont>
        <a:latin typeface="Book Antiqu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HG丸ゴシック一般</Template>
  <TotalTime>143</TotalTime>
  <Words>726</Words>
  <Application>Microsoft Office PowerPoint</Application>
  <PresentationFormat>画面に合わせる (4:3)</PresentationFormat>
  <Paragraphs>203</Paragraphs>
  <Slides>22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HG丸ゴシック一般</vt:lpstr>
      <vt:lpstr>エグゼクティブ</vt:lpstr>
      <vt:lpstr>スリップストリーム</vt:lpstr>
      <vt:lpstr>ﾋﾞｯﾄﾏｯﾌﾟ ｲﾒｰｼﾞ</vt:lpstr>
      <vt:lpstr>インターネットと教育フォーラム 　　　　　　　　　　　　ふたたび  </vt:lpstr>
      <vt:lpstr>学校インターネットを体験して</vt:lpstr>
      <vt:lpstr>モデル校としての接続</vt:lpstr>
      <vt:lpstr>学校インターネットの概要</vt:lpstr>
      <vt:lpstr>事業概要</vt:lpstr>
      <vt:lpstr>学校インターネットのイメージ</vt:lpstr>
      <vt:lpstr>先進的教育用ネットワーク 　　　　　　モデル地域事業</vt:lpstr>
      <vt:lpstr>柏市教育用ネットワークセンター 変遷の概要</vt:lpstr>
      <vt:lpstr>ネットワークセンターの分散配置</vt:lpstr>
      <vt:lpstr>学校インターネット 情報モラル・ネットワーク部会 　　　</vt:lpstr>
      <vt:lpstr>外部の先進校との交流</vt:lpstr>
      <vt:lpstr>ししざ流星群の観察</vt:lpstr>
      <vt:lpstr>Webページを活用した共同学習</vt:lpstr>
      <vt:lpstr>テレビ会議を活用した語学学習</vt:lpstr>
      <vt:lpstr>海外日本人学校との共同学習</vt:lpstr>
      <vt:lpstr>校内LANと地域イントラ</vt:lpstr>
      <vt:lpstr>第1期　KIUで運用</vt:lpstr>
      <vt:lpstr>第４期？</vt:lpstr>
      <vt:lpstr>日常生活でのICT利用が先行している</vt:lpstr>
      <vt:lpstr>情報を十分に利用する活動ができているか？</vt:lpstr>
      <vt:lpstr>今求められるもの・課題</vt:lpstr>
      <vt:lpstr>なじむ　ための取り組み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インターネットと教育フォーラム 　　　　　　　　　　　　ふたたび</dc:title>
  <dc:creator>西田光昭</dc:creator>
  <cp:lastModifiedBy>西田光昭</cp:lastModifiedBy>
  <cp:revision>11</cp:revision>
  <dcterms:created xsi:type="dcterms:W3CDTF">2015-05-28T01:51:03Z</dcterms:created>
  <dcterms:modified xsi:type="dcterms:W3CDTF">2015-06-06T02:37:08Z</dcterms:modified>
</cp:coreProperties>
</file>